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sldIdLst>
    <p:sldId id="256" r:id="rId2"/>
    <p:sldId id="360" r:id="rId3"/>
    <p:sldId id="367" r:id="rId4"/>
    <p:sldId id="363" r:id="rId5"/>
    <p:sldId id="365" r:id="rId6"/>
    <p:sldId id="366" r:id="rId7"/>
    <p:sldId id="371" r:id="rId8"/>
    <p:sldId id="372" r:id="rId9"/>
    <p:sldId id="369" r:id="rId10"/>
    <p:sldId id="373" r:id="rId11"/>
    <p:sldId id="376" r:id="rId12"/>
    <p:sldId id="377" r:id="rId13"/>
    <p:sldId id="378" r:id="rId14"/>
    <p:sldId id="397" r:id="rId15"/>
    <p:sldId id="379" r:id="rId16"/>
    <p:sldId id="380" r:id="rId17"/>
    <p:sldId id="384" r:id="rId18"/>
    <p:sldId id="386" r:id="rId19"/>
    <p:sldId id="388" r:id="rId20"/>
    <p:sldId id="389" r:id="rId21"/>
    <p:sldId id="390" r:id="rId22"/>
    <p:sldId id="396" r:id="rId23"/>
    <p:sldId id="400" r:id="rId24"/>
    <p:sldId id="401" r:id="rId25"/>
    <p:sldId id="402" r:id="rId26"/>
    <p:sldId id="403" r:id="rId27"/>
    <p:sldId id="404" r:id="rId28"/>
    <p:sldId id="391" r:id="rId29"/>
    <p:sldId id="407" r:id="rId30"/>
    <p:sldId id="392" r:id="rId31"/>
    <p:sldId id="408" r:id="rId32"/>
    <p:sldId id="332" r:id="rId33"/>
    <p:sldId id="333" r:id="rId34"/>
    <p:sldId id="338" r:id="rId35"/>
    <p:sldId id="348" r:id="rId36"/>
    <p:sldId id="335" r:id="rId37"/>
    <p:sldId id="308" r:id="rId38"/>
    <p:sldId id="337" r:id="rId39"/>
    <p:sldId id="353" r:id="rId40"/>
    <p:sldId id="309" r:id="rId41"/>
    <p:sldId id="305" r:id="rId42"/>
    <p:sldId id="358" r:id="rId43"/>
    <p:sldId id="361" r:id="rId44"/>
    <p:sldId id="362" r:id="rId45"/>
    <p:sldId id="364" r:id="rId46"/>
    <p:sldId id="368" r:id="rId47"/>
    <p:sldId id="370" r:id="rId48"/>
    <p:sldId id="374" r:id="rId49"/>
    <p:sldId id="375" r:id="rId50"/>
    <p:sldId id="381" r:id="rId51"/>
    <p:sldId id="382" r:id="rId52"/>
    <p:sldId id="383" r:id="rId53"/>
    <p:sldId id="385" r:id="rId54"/>
    <p:sldId id="387" r:id="rId55"/>
    <p:sldId id="394" r:id="rId56"/>
    <p:sldId id="395" r:id="rId57"/>
    <p:sldId id="399" r:id="rId58"/>
    <p:sldId id="398" r:id="rId59"/>
    <p:sldId id="405" r:id="rId60"/>
    <p:sldId id="406" r:id="rId61"/>
    <p:sldId id="410" r:id="rId62"/>
    <p:sldId id="409" r:id="rId63"/>
    <p:sldId id="411" r:id="rId64"/>
    <p:sldId id="412" r:id="rId65"/>
    <p:sldId id="413" r:id="rId66"/>
    <p:sldId id="414" r:id="rId67"/>
    <p:sldId id="415" r:id="rId68"/>
    <p:sldId id="416" r:id="rId69"/>
    <p:sldId id="417" r:id="rId70"/>
    <p:sldId id="420" r:id="rId71"/>
    <p:sldId id="425" r:id="rId72"/>
    <p:sldId id="343" r:id="rId73"/>
    <p:sldId id="345" r:id="rId74"/>
    <p:sldId id="423" r:id="rId75"/>
    <p:sldId id="350" r:id="rId76"/>
    <p:sldId id="351" r:id="rId77"/>
    <p:sldId id="424" r:id="rId78"/>
    <p:sldId id="336" r:id="rId79"/>
    <p:sldId id="346" r:id="rId80"/>
    <p:sldId id="357" r:id="rId81"/>
    <p:sldId id="354" r:id="rId82"/>
    <p:sldId id="325" r:id="rId83"/>
    <p:sldId id="299" r:id="rId84"/>
    <p:sldId id="320" r:id="rId85"/>
    <p:sldId id="313" r:id="rId86"/>
    <p:sldId id="302" r:id="rId87"/>
    <p:sldId id="303" r:id="rId88"/>
    <p:sldId id="304" r:id="rId89"/>
    <p:sldId id="314" r:id="rId90"/>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10" autoAdjust="0"/>
    <p:restoredTop sz="94660"/>
  </p:normalViewPr>
  <p:slideViewPr>
    <p:cSldViewPr snapToGrid="0">
      <p:cViewPr varScale="1">
        <p:scale>
          <a:sx n="87" d="100"/>
          <a:sy n="87" d="100"/>
        </p:scale>
        <p:origin x="102"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image" Target="../media/image76.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9501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2436364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2900038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0733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37070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1680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4695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3489496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23001280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226458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1183801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44245786"/>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5.png"/><Relationship Id="rId4" Type="http://schemas.openxmlformats.org/officeDocument/2006/relationships/image" Target="../media/image34.wmf"/></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6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1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12" Type="http://schemas.openxmlformats.org/officeDocument/2006/relationships/image" Target="../media/image3713.pn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3613.png"/><Relationship Id="rId5" Type="http://schemas.openxmlformats.org/officeDocument/2006/relationships/image" Target="../media/image73.png"/><Relationship Id="rId10" Type="http://schemas.openxmlformats.org/officeDocument/2006/relationships/image" Target="../media/image3513.png"/><Relationship Id="rId4" Type="http://schemas.openxmlformats.org/officeDocument/2006/relationships/image" Target="../media/image72.png"/><Relationship Id="rId9" Type="http://schemas.openxmlformats.org/officeDocument/2006/relationships/image" Target="../media/image77.png"/></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9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 Id="rId5" Type="http://schemas.openxmlformats.org/officeDocument/2006/relationships/image" Target="../media/image104.png"/><Relationship Id="rId4" Type="http://schemas.openxmlformats.org/officeDocument/2006/relationships/image" Target="../media/image10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010.png"/><Relationship Id="rId2" Type="http://schemas.openxmlformats.org/officeDocument/2006/relationships/image" Target="../media/image20.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45.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2260.png"/><Relationship Id="rId3" Type="http://schemas.openxmlformats.org/officeDocument/2006/relationships/image" Target="../media/image48.png"/><Relationship Id="rId7" Type="http://schemas.openxmlformats.org/officeDocument/2006/relationships/image" Target="../media/image231.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2270.png"/><Relationship Id="rId11" Type="http://schemas.openxmlformats.org/officeDocument/2006/relationships/image" Target="../media/image233.png"/><Relationship Id="rId5" Type="http://schemas.openxmlformats.org/officeDocument/2006/relationships/image" Target="../media/image230.png"/><Relationship Id="rId10" Type="http://schemas.openxmlformats.org/officeDocument/2006/relationships/image" Target="../media/image2280.png"/><Relationship Id="rId4" Type="http://schemas.openxmlformats.org/officeDocument/2006/relationships/image" Target="../media/image2250.png"/><Relationship Id="rId9" Type="http://schemas.openxmlformats.org/officeDocument/2006/relationships/image" Target="../media/image2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2.png"/><Relationship Id="rId7" Type="http://schemas.openxmlformats.org/officeDocument/2006/relationships/image" Target="../media/image286.png"/><Relationship Id="rId12" Type="http://schemas.openxmlformats.org/officeDocument/2006/relationships/image" Target="../media/image293.png"/><Relationship Id="rId2"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285.png"/><Relationship Id="rId11" Type="http://schemas.openxmlformats.org/officeDocument/2006/relationships/image" Target="../media/image291.png"/><Relationship Id="rId5" Type="http://schemas.openxmlformats.org/officeDocument/2006/relationships/image" Target="../media/image284.png"/><Relationship Id="rId10" Type="http://schemas.openxmlformats.org/officeDocument/2006/relationships/image" Target="../media/image290.png"/><Relationship Id="rId4" Type="http://schemas.openxmlformats.org/officeDocument/2006/relationships/image" Target="../media/image283.png"/><Relationship Id="rId9" Type="http://schemas.openxmlformats.org/officeDocument/2006/relationships/image" Target="../media/image288.png"/></Relationships>
</file>

<file path=ppt/slides/_rels/slide39.xml.rels><?xml version="1.0" encoding="UTF-8" standalone="yes"?>
<Relationships xmlns="http://schemas.openxmlformats.org/package/2006/relationships"><Relationship Id="rId8" Type="http://schemas.openxmlformats.org/officeDocument/2006/relationships/image" Target="../media/image301.png"/><Relationship Id="rId3" Type="http://schemas.openxmlformats.org/officeDocument/2006/relationships/image" Target="../media/image295.png"/><Relationship Id="rId7" Type="http://schemas.openxmlformats.org/officeDocument/2006/relationships/image" Target="../media/image300.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299.png"/><Relationship Id="rId5" Type="http://schemas.openxmlformats.org/officeDocument/2006/relationships/image" Target="../media/image298.png"/><Relationship Id="rId4" Type="http://schemas.openxmlformats.org/officeDocument/2006/relationships/image" Target="../media/image297.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02.png"/><Relationship Id="rId13" Type="http://schemas.openxmlformats.org/officeDocument/2006/relationships/image" Target="../media/image407.png"/><Relationship Id="rId3" Type="http://schemas.openxmlformats.org/officeDocument/2006/relationships/image" Target="../media/image397.png"/><Relationship Id="rId7" Type="http://schemas.openxmlformats.org/officeDocument/2006/relationships/image" Target="../media/image401.png"/><Relationship Id="rId12" Type="http://schemas.openxmlformats.org/officeDocument/2006/relationships/image" Target="../media/image406.png"/><Relationship Id="rId2" Type="http://schemas.openxmlformats.org/officeDocument/2006/relationships/image" Target="../media/image396.png"/><Relationship Id="rId1" Type="http://schemas.openxmlformats.org/officeDocument/2006/relationships/slideLayout" Target="../slideLayouts/slideLayout7.xml"/><Relationship Id="rId6" Type="http://schemas.openxmlformats.org/officeDocument/2006/relationships/image" Target="../media/image400.png"/><Relationship Id="rId11" Type="http://schemas.openxmlformats.org/officeDocument/2006/relationships/image" Target="../media/image405.png"/><Relationship Id="rId5" Type="http://schemas.openxmlformats.org/officeDocument/2006/relationships/image" Target="../media/image399.png"/><Relationship Id="rId10" Type="http://schemas.openxmlformats.org/officeDocument/2006/relationships/image" Target="../media/image404.png"/><Relationship Id="rId4" Type="http://schemas.openxmlformats.org/officeDocument/2006/relationships/image" Target="../media/image398.png"/><Relationship Id="rId9" Type="http://schemas.openxmlformats.org/officeDocument/2006/relationships/image" Target="../media/image403.png"/></Relationships>
</file>

<file path=ppt/slides/_rels/slide4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43.png"/><Relationship Id="rId1" Type="http://schemas.openxmlformats.org/officeDocument/2006/relationships/slideLayout" Target="../slideLayouts/slideLayout9.xml"/><Relationship Id="rId4" Type="http://schemas.openxmlformats.org/officeDocument/2006/relationships/image" Target="../media/image1610.png"/></Relationships>
</file>

<file path=ppt/slides/_rels/slide43.xml.rels><?xml version="1.0" encoding="UTF-8" standalone="yes"?>
<Relationships xmlns="http://schemas.openxmlformats.org/package/2006/relationships"><Relationship Id="rId2" Type="http://schemas.openxmlformats.org/officeDocument/2006/relationships/image" Target="../media/image1711.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710.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411.png"/><Relationship Id="rId2" Type="http://schemas.openxmlformats.org/officeDocument/2006/relationships/image" Target="../media/image3311.png"/><Relationship Id="rId1" Type="http://schemas.openxmlformats.org/officeDocument/2006/relationships/slideLayout" Target="../slideLayouts/slideLayout9.xml"/><Relationship Id="rId4" Type="http://schemas.openxmlformats.org/officeDocument/2006/relationships/image" Target="../media/image3512.png"/></Relationships>
</file>

<file path=ppt/slides/_rels/slide46.xml.rels><?xml version="1.0" encoding="UTF-8" standalone="yes"?>
<Relationships xmlns="http://schemas.openxmlformats.org/package/2006/relationships"><Relationship Id="rId3" Type="http://schemas.openxmlformats.org/officeDocument/2006/relationships/image" Target="../media/image3712.png"/><Relationship Id="rId2" Type="http://schemas.openxmlformats.org/officeDocument/2006/relationships/image" Target="../media/image3612.png"/><Relationship Id="rId1" Type="http://schemas.openxmlformats.org/officeDocument/2006/relationships/slideLayout" Target="../slideLayouts/slideLayout9.xml"/><Relationship Id="rId4" Type="http://schemas.openxmlformats.org/officeDocument/2006/relationships/image" Target="../media/image3811.png"/></Relationships>
</file>

<file path=ppt/slides/_rels/slide47.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image" Target="../media/image470.png"/><Relationship Id="rId1" Type="http://schemas.openxmlformats.org/officeDocument/2006/relationships/slideLayout" Target="../slideLayouts/slideLayout9.xml"/><Relationship Id="rId6" Type="http://schemas.openxmlformats.org/officeDocument/2006/relationships/image" Target="../media/image510.png"/><Relationship Id="rId5" Type="http://schemas.openxmlformats.org/officeDocument/2006/relationships/image" Target="../media/image500.png"/><Relationship Id="rId4" Type="http://schemas.openxmlformats.org/officeDocument/2006/relationships/image" Target="../media/image490.png"/></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xml"/><Relationship Id="rId4" Type="http://schemas.openxmlformats.org/officeDocument/2006/relationships/image" Target="../media/image96.png"/></Relationships>
</file>

<file path=ppt/slides/_rels/slide5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7"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9.xml"/><Relationship Id="rId6" Type="http://schemas.openxmlformats.org/officeDocument/2006/relationships/image" Target="../media/image99.png"/><Relationship Id="rId5" Type="http://schemas.openxmlformats.org/officeDocument/2006/relationships/image" Target="../media/image960.png"/></Relationships>
</file>

<file path=ppt/slides/_rels/slide54.xml.rels><?xml version="1.0" encoding="UTF-8" standalone="yes"?>
<Relationships xmlns="http://schemas.openxmlformats.org/package/2006/relationships"><Relationship Id="rId3" Type="http://schemas.openxmlformats.org/officeDocument/2006/relationships/image" Target="../media/image1040.png"/><Relationship Id="rId2" Type="http://schemas.openxmlformats.org/officeDocument/2006/relationships/image" Target="../media/image1030.png"/><Relationship Id="rId1" Type="http://schemas.openxmlformats.org/officeDocument/2006/relationships/slideLayout" Target="../slideLayouts/slideLayout9.xml"/><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060.png"/><Relationship Id="rId2" Type="http://schemas.openxmlformats.org/officeDocument/2006/relationships/image" Target="../media/image108.png"/><Relationship Id="rId1" Type="http://schemas.openxmlformats.org/officeDocument/2006/relationships/slideLayout" Target="../slideLayouts/slideLayout9.xml"/><Relationship Id="rId5" Type="http://schemas.openxmlformats.org/officeDocument/2006/relationships/image" Target="../media/image1080.png"/><Relationship Id="rId4" Type="http://schemas.openxmlformats.org/officeDocument/2006/relationships/image" Target="../media/image1070.png"/></Relationships>
</file>

<file path=ppt/slides/_rels/slide5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450.png"/><Relationship Id="rId1" Type="http://schemas.openxmlformats.org/officeDocument/2006/relationships/slideLayout" Target="../slideLayouts/slideLayout9.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5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image" Target="../media/image119.png"/><Relationship Id="rId7" Type="http://schemas.openxmlformats.org/officeDocument/2006/relationships/image" Target="../media/image122.png"/><Relationship Id="rId12" Type="http://schemas.openxmlformats.org/officeDocument/2006/relationships/image" Target="../media/image126.png"/><Relationship Id="rId2"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21.png"/><Relationship Id="rId11" Type="http://schemas.openxmlformats.org/officeDocument/2006/relationships/image" Target="../media/image125.png"/><Relationship Id="rId5" Type="http://schemas.openxmlformats.org/officeDocument/2006/relationships/image" Target="../media/image120.png"/><Relationship Id="rId10" Type="http://schemas.openxmlformats.org/officeDocument/2006/relationships/image" Target="../media/image124.png"/><Relationship Id="rId4" Type="http://schemas.openxmlformats.org/officeDocument/2006/relationships/image" Target="../media/image1180.png"/><Relationship Id="rId9" Type="http://schemas.openxmlformats.org/officeDocument/2006/relationships/image" Target="../media/image12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12" Type="http://schemas.openxmlformats.org/officeDocument/2006/relationships/image" Target="../media/image138.png"/><Relationship Id="rId2" Type="http://schemas.openxmlformats.org/officeDocument/2006/relationships/image" Target="../media/image128.png"/><Relationship Id="rId1" Type="http://schemas.openxmlformats.org/officeDocument/2006/relationships/slideLayout" Target="../slideLayouts/slideLayout9.xml"/><Relationship Id="rId6" Type="http://schemas.openxmlformats.org/officeDocument/2006/relationships/image" Target="../media/image132.png"/><Relationship Id="rId11" Type="http://schemas.openxmlformats.org/officeDocument/2006/relationships/image" Target="../media/image137.png"/><Relationship Id="rId5" Type="http://schemas.openxmlformats.org/officeDocument/2006/relationships/image" Target="../media/image131.png"/><Relationship Id="rId10" Type="http://schemas.openxmlformats.org/officeDocument/2006/relationships/image" Target="../media/image136.png"/><Relationship Id="rId4" Type="http://schemas.openxmlformats.org/officeDocument/2006/relationships/image" Target="../media/image130.png"/><Relationship Id="rId9" Type="http://schemas.openxmlformats.org/officeDocument/2006/relationships/image" Target="../media/image1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8" Type="http://schemas.openxmlformats.org/officeDocument/2006/relationships/image" Target="../media/image53.wmf"/><Relationship Id="rId13" Type="http://schemas.openxmlformats.org/officeDocument/2006/relationships/oleObject" Target="../embeddings/oleObject4.bin"/><Relationship Id="rId3" Type="http://schemas.openxmlformats.org/officeDocument/2006/relationships/oleObject" Target="../embeddings/oleObject2.bin"/><Relationship Id="rId7" Type="http://schemas.openxmlformats.org/officeDocument/2006/relationships/oleObject" Target="../embeddings/oleObject3.bin"/><Relationship Id="rId12" Type="http://schemas.openxmlformats.org/officeDocument/2006/relationships/image" Target="../media/image54.wmf"/><Relationship Id="rId17" Type="http://schemas.openxmlformats.org/officeDocument/2006/relationships/image" Target="../media/image155.png"/><Relationship Id="rId2" Type="http://schemas.openxmlformats.org/officeDocument/2006/relationships/slideLayout" Target="../slideLayouts/slideLayout9.xml"/><Relationship Id="rId16" Type="http://schemas.openxmlformats.org/officeDocument/2006/relationships/image" Target="../media/image154.png"/><Relationship Id="rId1" Type="http://schemas.openxmlformats.org/officeDocument/2006/relationships/vmlDrawing" Target="../drawings/vmlDrawing2.vml"/><Relationship Id="rId6" Type="http://schemas.openxmlformats.org/officeDocument/2006/relationships/image" Target="../media/image52.wmf"/><Relationship Id="rId11" Type="http://schemas.openxmlformats.org/officeDocument/2006/relationships/oleObject" Target="../embeddings/oleObject4.bin"/><Relationship Id="rId5" Type="http://schemas.openxmlformats.org/officeDocument/2006/relationships/oleObject" Target="../embeddings/oleObject2.bin"/><Relationship Id="rId15" Type="http://schemas.openxmlformats.org/officeDocument/2006/relationships/image" Target="../media/image153.png"/><Relationship Id="rId10" Type="http://schemas.openxmlformats.org/officeDocument/2006/relationships/image" Target="../media/image53.wmf"/><Relationship Id="rId4" Type="http://schemas.openxmlformats.org/officeDocument/2006/relationships/image" Target="../media/image52.wmf"/><Relationship Id="rId9" Type="http://schemas.openxmlformats.org/officeDocument/2006/relationships/oleObject" Target="../embeddings/oleObject3.bin"/><Relationship Id="rId14" Type="http://schemas.openxmlformats.org/officeDocument/2006/relationships/image" Target="../media/image54.wmf"/></Relationships>
</file>

<file path=ppt/slides/_rels/slide65.xml.rels><?xml version="1.0" encoding="UTF-8" standalone="yes"?>
<Relationships xmlns="http://schemas.openxmlformats.org/package/2006/relationships"><Relationship Id="rId8" Type="http://schemas.openxmlformats.org/officeDocument/2006/relationships/image" Target="../media/image158.png"/><Relationship Id="rId13" Type="http://schemas.openxmlformats.org/officeDocument/2006/relationships/image" Target="../media/image163.png"/><Relationship Id="rId3" Type="http://schemas.openxmlformats.org/officeDocument/2006/relationships/image" Target="../media/image1490.png"/><Relationship Id="rId7" Type="http://schemas.openxmlformats.org/officeDocument/2006/relationships/image" Target="../media/image157.png"/><Relationship Id="rId12" Type="http://schemas.openxmlformats.org/officeDocument/2006/relationships/image" Target="../media/image162.png"/><Relationship Id="rId17" Type="http://schemas.openxmlformats.org/officeDocument/2006/relationships/image" Target="../media/image1570.png"/><Relationship Id="rId2" Type="http://schemas.openxmlformats.org/officeDocument/2006/relationships/image" Target="../media/image1481.png"/><Relationship Id="rId16" Type="http://schemas.openxmlformats.org/officeDocument/2006/relationships/image" Target="../media/image1560.png"/><Relationship Id="rId1" Type="http://schemas.openxmlformats.org/officeDocument/2006/relationships/slideLayout" Target="../slideLayouts/slideLayout10.xml"/><Relationship Id="rId6" Type="http://schemas.openxmlformats.org/officeDocument/2006/relationships/image" Target="../media/image156.png"/><Relationship Id="rId11" Type="http://schemas.openxmlformats.org/officeDocument/2006/relationships/image" Target="../media/image161.png"/><Relationship Id="rId5" Type="http://schemas.openxmlformats.org/officeDocument/2006/relationships/image" Target="../media/image61.png"/><Relationship Id="rId15" Type="http://schemas.openxmlformats.org/officeDocument/2006/relationships/image" Target="../media/image1550.png"/><Relationship Id="rId10" Type="http://schemas.openxmlformats.org/officeDocument/2006/relationships/image" Target="../media/image160.png"/><Relationship Id="rId4" Type="http://schemas.openxmlformats.org/officeDocument/2006/relationships/image" Target="../media/image150.png"/><Relationship Id="rId9" Type="http://schemas.openxmlformats.org/officeDocument/2006/relationships/image" Target="../media/image159.png"/><Relationship Id="rId14" Type="http://schemas.openxmlformats.org/officeDocument/2006/relationships/image" Target="../media/image164.png"/></Relationships>
</file>

<file path=ppt/slides/_rels/slide66.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5.png"/><Relationship Id="rId2" Type="http://schemas.openxmlformats.org/officeDocument/2006/relationships/image" Target="../media/image165.png"/><Relationship Id="rId1" Type="http://schemas.openxmlformats.org/officeDocument/2006/relationships/slideLayout" Target="../slideLayouts/slideLayout10.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0" Type="http://schemas.openxmlformats.org/officeDocument/2006/relationships/image" Target="../media/image173.png"/><Relationship Id="rId4" Type="http://schemas.openxmlformats.org/officeDocument/2006/relationships/image" Target="../media/image167.png"/><Relationship Id="rId9" Type="http://schemas.openxmlformats.org/officeDocument/2006/relationships/image" Target="../media/image172.png"/></Relationships>
</file>

<file path=ppt/slides/_rels/slide67.xml.rels><?xml version="1.0" encoding="UTF-8" standalone="yes"?>
<Relationships xmlns="http://schemas.openxmlformats.org/package/2006/relationships"><Relationship Id="rId8" Type="http://schemas.openxmlformats.org/officeDocument/2006/relationships/image" Target="../media/image180.png"/><Relationship Id="rId13" Type="http://schemas.openxmlformats.org/officeDocument/2006/relationships/image" Target="../media/image185.png"/><Relationship Id="rId3" Type="http://schemas.openxmlformats.org/officeDocument/2006/relationships/image" Target="../media/image1700.png"/><Relationship Id="rId7" Type="http://schemas.openxmlformats.org/officeDocument/2006/relationships/image" Target="../media/image179.png"/><Relationship Id="rId12" Type="http://schemas.openxmlformats.org/officeDocument/2006/relationships/image" Target="../media/image184.png"/><Relationship Id="rId17" Type="http://schemas.openxmlformats.org/officeDocument/2006/relationships/image" Target="../media/image189.png"/><Relationship Id="rId16" Type="http://schemas.openxmlformats.org/officeDocument/2006/relationships/image" Target="../media/image188.png"/><Relationship Id="rId1" Type="http://schemas.openxmlformats.org/officeDocument/2006/relationships/slideLayout" Target="../slideLayouts/slideLayout10.xml"/><Relationship Id="rId6" Type="http://schemas.openxmlformats.org/officeDocument/2006/relationships/image" Target="../media/image178.png"/><Relationship Id="rId11" Type="http://schemas.openxmlformats.org/officeDocument/2006/relationships/image" Target="../media/image183.png"/><Relationship Id="rId5" Type="http://schemas.openxmlformats.org/officeDocument/2006/relationships/image" Target="../media/image177.png"/><Relationship Id="rId15" Type="http://schemas.openxmlformats.org/officeDocument/2006/relationships/image" Target="../media/image187.png"/><Relationship Id="rId10" Type="http://schemas.openxmlformats.org/officeDocument/2006/relationships/image" Target="../media/image182.png"/><Relationship Id="rId4" Type="http://schemas.openxmlformats.org/officeDocument/2006/relationships/image" Target="../media/image176.png"/><Relationship Id="rId9" Type="http://schemas.openxmlformats.org/officeDocument/2006/relationships/image" Target="../media/image181.png"/><Relationship Id="rId14" Type="http://schemas.openxmlformats.org/officeDocument/2006/relationships/image" Target="../media/image186.png"/></Relationships>
</file>

<file path=ppt/slides/_rels/slide68.xml.rels><?xml version="1.0" encoding="UTF-8" standalone="yes"?>
<Relationships xmlns="http://schemas.openxmlformats.org/package/2006/relationships"><Relationship Id="rId8" Type="http://schemas.openxmlformats.org/officeDocument/2006/relationships/image" Target="../media/image1790.png"/><Relationship Id="rId7" Type="http://schemas.openxmlformats.org/officeDocument/2006/relationships/image" Target="../media/image1780.png"/><Relationship Id="rId1" Type="http://schemas.openxmlformats.org/officeDocument/2006/relationships/slideLayout" Target="../slideLayouts/slideLayout10.xml"/><Relationship Id="rId6" Type="http://schemas.openxmlformats.org/officeDocument/2006/relationships/image" Target="../media/image1770.png"/><Relationship Id="rId5" Type="http://schemas.openxmlformats.org/officeDocument/2006/relationships/image" Target="../media/image1760.png"/><Relationship Id="rId10" Type="http://schemas.openxmlformats.org/officeDocument/2006/relationships/image" Target="../media/image1810.png"/><Relationship Id="rId9" Type="http://schemas.openxmlformats.org/officeDocument/2006/relationships/image" Target="../media/image1800.png"/></Relationships>
</file>

<file path=ppt/slides/_rels/slide69.xml.rels><?xml version="1.0" encoding="UTF-8" standalone="yes"?>
<Relationships xmlns="http://schemas.openxmlformats.org/package/2006/relationships"><Relationship Id="rId8" Type="http://schemas.openxmlformats.org/officeDocument/2006/relationships/image" Target="../media/image1870.png"/><Relationship Id="rId13" Type="http://schemas.openxmlformats.org/officeDocument/2006/relationships/image" Target="../media/image193.png"/><Relationship Id="rId18" Type="http://schemas.openxmlformats.org/officeDocument/2006/relationships/image" Target="../media/image197.png"/><Relationship Id="rId3" Type="http://schemas.openxmlformats.org/officeDocument/2006/relationships/image" Target="../media/image1820.png"/><Relationship Id="rId7" Type="http://schemas.openxmlformats.org/officeDocument/2006/relationships/image" Target="../media/image1860.png"/><Relationship Id="rId12" Type="http://schemas.openxmlformats.org/officeDocument/2006/relationships/image" Target="../media/image192.png"/><Relationship Id="rId17" Type="http://schemas.openxmlformats.org/officeDocument/2006/relationships/image" Target="../media/image196.png"/><Relationship Id="rId2" Type="http://schemas.openxmlformats.org/officeDocument/2006/relationships/image" Target="../media/image190.png"/><Relationship Id="rId16" Type="http://schemas.openxmlformats.org/officeDocument/2006/relationships/image" Target="../media/image74.png"/><Relationship Id="rId20" Type="http://schemas.openxmlformats.org/officeDocument/2006/relationships/image" Target="../media/image199.png"/><Relationship Id="rId1" Type="http://schemas.openxmlformats.org/officeDocument/2006/relationships/slideLayout" Target="../slideLayouts/slideLayout10.xml"/><Relationship Id="rId6" Type="http://schemas.openxmlformats.org/officeDocument/2006/relationships/image" Target="../media/image1850.png"/><Relationship Id="rId11" Type="http://schemas.openxmlformats.org/officeDocument/2006/relationships/image" Target="../media/image191.png"/><Relationship Id="rId5" Type="http://schemas.openxmlformats.org/officeDocument/2006/relationships/image" Target="../media/image1840.png"/><Relationship Id="rId15" Type="http://schemas.openxmlformats.org/officeDocument/2006/relationships/image" Target="../media/image1940.png"/><Relationship Id="rId10" Type="http://schemas.openxmlformats.org/officeDocument/2006/relationships/image" Target="../media/image1890.png"/><Relationship Id="rId19" Type="http://schemas.openxmlformats.org/officeDocument/2006/relationships/image" Target="../media/image198.png"/><Relationship Id="rId4" Type="http://schemas.openxmlformats.org/officeDocument/2006/relationships/image" Target="../media/image1830.png"/><Relationship Id="rId9" Type="http://schemas.openxmlformats.org/officeDocument/2006/relationships/image" Target="../media/image62.png"/><Relationship Id="rId14" Type="http://schemas.openxmlformats.org/officeDocument/2006/relationships/image" Target="../media/image194.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0.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3" Type="http://schemas.openxmlformats.org/officeDocument/2006/relationships/image" Target="../media/image201.png"/><Relationship Id="rId7" Type="http://schemas.openxmlformats.org/officeDocument/2006/relationships/image" Target="../media/image205.png"/><Relationship Id="rId12" Type="http://schemas.openxmlformats.org/officeDocument/2006/relationships/image" Target="../media/image210.png"/><Relationship Id="rId17" Type="http://schemas.openxmlformats.org/officeDocument/2006/relationships/image" Target="../media/image215.png"/><Relationship Id="rId2" Type="http://schemas.openxmlformats.org/officeDocument/2006/relationships/image" Target="../media/image200.png"/><Relationship Id="rId16" Type="http://schemas.openxmlformats.org/officeDocument/2006/relationships/image" Target="../media/image214.png"/><Relationship Id="rId1" Type="http://schemas.openxmlformats.org/officeDocument/2006/relationships/slideLayout" Target="../slideLayouts/slideLayout10.xml"/><Relationship Id="rId6" Type="http://schemas.openxmlformats.org/officeDocument/2006/relationships/image" Target="../media/image204.png"/><Relationship Id="rId11" Type="http://schemas.openxmlformats.org/officeDocument/2006/relationships/image" Target="../media/image209.png"/><Relationship Id="rId5" Type="http://schemas.openxmlformats.org/officeDocument/2006/relationships/image" Target="../media/image203.png"/><Relationship Id="rId15" Type="http://schemas.openxmlformats.org/officeDocument/2006/relationships/image" Target="../media/image213.png"/><Relationship Id="rId10" Type="http://schemas.openxmlformats.org/officeDocument/2006/relationships/image" Target="../media/image208.png"/><Relationship Id="rId4" Type="http://schemas.openxmlformats.org/officeDocument/2006/relationships/image" Target="../media/image202.png"/><Relationship Id="rId9" Type="http://schemas.openxmlformats.org/officeDocument/2006/relationships/image" Target="../media/image207.png"/><Relationship Id="rId14" Type="http://schemas.openxmlformats.org/officeDocument/2006/relationships/image" Target="../media/image212.png"/></Relationships>
</file>

<file path=ppt/slides/_rels/slide71.xml.rels><?xml version="1.0" encoding="UTF-8" standalone="yes"?>
<Relationships xmlns="http://schemas.openxmlformats.org/package/2006/relationships"><Relationship Id="rId8" Type="http://schemas.openxmlformats.org/officeDocument/2006/relationships/image" Target="../media/image2710.png"/><Relationship Id="rId13" Type="http://schemas.openxmlformats.org/officeDocument/2006/relationships/image" Target="../media/image2810.png"/><Relationship Id="rId18" Type="http://schemas.openxmlformats.org/officeDocument/2006/relationships/image" Target="../media/image3710.png"/><Relationship Id="rId3" Type="http://schemas.openxmlformats.org/officeDocument/2006/relationships/image" Target="../media/image2510.png"/><Relationship Id="rId21" Type="http://schemas.openxmlformats.org/officeDocument/2006/relationships/image" Target="../media/image4010.png"/><Relationship Id="rId7" Type="http://schemas.openxmlformats.org/officeDocument/2006/relationships/image" Target="../media/image2410.png"/><Relationship Id="rId12" Type="http://schemas.openxmlformats.org/officeDocument/2006/relationships/image" Target="../media/image3210.png"/><Relationship Id="rId17" Type="http://schemas.openxmlformats.org/officeDocument/2006/relationships/image" Target="../media/image3610.png"/><Relationship Id="rId16" Type="http://schemas.openxmlformats.org/officeDocument/2006/relationships/image" Target="../media/image3510.png"/><Relationship Id="rId20" Type="http://schemas.openxmlformats.org/officeDocument/2006/relationships/image" Target="../media/image394.png"/><Relationship Id="rId1" Type="http://schemas.openxmlformats.org/officeDocument/2006/relationships/slideLayout" Target="../slideLayouts/slideLayout10.xml"/><Relationship Id="rId6" Type="http://schemas.openxmlformats.org/officeDocument/2006/relationships/image" Target="../media/image269.png"/><Relationship Id="rId11" Type="http://schemas.openxmlformats.org/officeDocument/2006/relationships/image" Target="../media/image3110.png"/><Relationship Id="rId15" Type="http://schemas.openxmlformats.org/officeDocument/2006/relationships/image" Target="../media/image3410.png"/><Relationship Id="rId10" Type="http://schemas.openxmlformats.org/officeDocument/2006/relationships/image" Target="../media/image3010.png"/><Relationship Id="rId19" Type="http://schemas.openxmlformats.org/officeDocument/2006/relationships/image" Target="../media/image3810.png"/><Relationship Id="rId4" Type="http://schemas.openxmlformats.org/officeDocument/2006/relationships/image" Target="../media/image2310.png"/><Relationship Id="rId9" Type="http://schemas.openxmlformats.org/officeDocument/2006/relationships/image" Target="../media/image2910.png"/><Relationship Id="rId14" Type="http://schemas.openxmlformats.org/officeDocument/2006/relationships/image" Target="../media/image3310.png"/></Relationships>
</file>

<file path=ppt/slides/_rels/slide72.xml.rels><?xml version="1.0" encoding="UTF-8" standalone="yes"?>
<Relationships xmlns="http://schemas.openxmlformats.org/package/2006/relationships"><Relationship Id="rId8" Type="http://schemas.openxmlformats.org/officeDocument/2006/relationships/image" Target="../media/image222.png"/><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image" Target="../media/image216.png"/><Relationship Id="rId1" Type="http://schemas.openxmlformats.org/officeDocument/2006/relationships/slideLayout" Target="../slideLayouts/slideLayout9.xml"/><Relationship Id="rId6" Type="http://schemas.openxmlformats.org/officeDocument/2006/relationships/image" Target="../media/image220.png"/><Relationship Id="rId11" Type="http://schemas.openxmlformats.org/officeDocument/2006/relationships/image" Target="../media/image225.png"/><Relationship Id="rId5" Type="http://schemas.openxmlformats.org/officeDocument/2006/relationships/image" Target="../media/image219.png"/><Relationship Id="rId10" Type="http://schemas.openxmlformats.org/officeDocument/2006/relationships/image" Target="../media/image224.png"/><Relationship Id="rId4" Type="http://schemas.openxmlformats.org/officeDocument/2006/relationships/image" Target="../media/image218.png"/><Relationship Id="rId9" Type="http://schemas.openxmlformats.org/officeDocument/2006/relationships/image" Target="../media/image223.png"/></Relationships>
</file>

<file path=ppt/slides/_rels/slide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9.xml"/><Relationship Id="rId6" Type="http://schemas.openxmlformats.org/officeDocument/2006/relationships/image" Target="../media/image2230.png"/><Relationship Id="rId5" Type="http://schemas.openxmlformats.org/officeDocument/2006/relationships/image" Target="../media/image2220.png"/><Relationship Id="rId4" Type="http://schemas.openxmlformats.org/officeDocument/2006/relationships/image" Target="../media/image228.png"/></Relationships>
</file>

<file path=ppt/slides/_rels/slide74.xml.rels><?xml version="1.0" encoding="UTF-8" standalone="yes"?>
<Relationships xmlns="http://schemas.openxmlformats.org/package/2006/relationships"><Relationship Id="rId8" Type="http://schemas.openxmlformats.org/officeDocument/2006/relationships/image" Target="../media/image1520.png"/><Relationship Id="rId3" Type="http://schemas.openxmlformats.org/officeDocument/2006/relationships/image" Target="../media/image235.png"/><Relationship Id="rId7" Type="http://schemas.openxmlformats.org/officeDocument/2006/relationships/image" Target="../media/image1510.png"/><Relationship Id="rId12" Type="http://schemas.openxmlformats.org/officeDocument/2006/relationships/image" Target="../media/image242.png"/><Relationship Id="rId2" Type="http://schemas.openxmlformats.org/officeDocument/2006/relationships/image" Target="../media/image234.png"/><Relationship Id="rId1" Type="http://schemas.openxmlformats.org/officeDocument/2006/relationships/slideLayout" Target="../slideLayouts/slideLayout10.xml"/><Relationship Id="rId6" Type="http://schemas.openxmlformats.org/officeDocument/2006/relationships/image" Target="../media/image238.png"/><Relationship Id="rId11" Type="http://schemas.openxmlformats.org/officeDocument/2006/relationships/image" Target="../media/image241.png"/><Relationship Id="rId5" Type="http://schemas.openxmlformats.org/officeDocument/2006/relationships/image" Target="../media/image237.png"/><Relationship Id="rId10" Type="http://schemas.openxmlformats.org/officeDocument/2006/relationships/image" Target="../media/image240.png"/><Relationship Id="rId4" Type="http://schemas.openxmlformats.org/officeDocument/2006/relationships/image" Target="../media/image236.png"/><Relationship Id="rId9" Type="http://schemas.openxmlformats.org/officeDocument/2006/relationships/image" Target="../media/image239.png"/></Relationships>
</file>

<file path=ppt/slides/_rels/slide75.xml.rels><?xml version="1.0" encoding="UTF-8" standalone="yes"?>
<Relationships xmlns="http://schemas.openxmlformats.org/package/2006/relationships"><Relationship Id="rId8" Type="http://schemas.openxmlformats.org/officeDocument/2006/relationships/image" Target="../media/image249.png"/><Relationship Id="rId3" Type="http://schemas.openxmlformats.org/officeDocument/2006/relationships/image" Target="../media/image244.png"/><Relationship Id="rId7" Type="http://schemas.openxmlformats.org/officeDocument/2006/relationships/image" Target="../media/image248.png"/><Relationship Id="rId12" Type="http://schemas.openxmlformats.org/officeDocument/2006/relationships/image" Target="../media/image253.png"/><Relationship Id="rId2" Type="http://schemas.openxmlformats.org/officeDocument/2006/relationships/image" Target="../media/image243.png"/><Relationship Id="rId1" Type="http://schemas.openxmlformats.org/officeDocument/2006/relationships/slideLayout" Target="../slideLayouts/slideLayout9.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0" Type="http://schemas.openxmlformats.org/officeDocument/2006/relationships/image" Target="../media/image251.png"/><Relationship Id="rId4" Type="http://schemas.openxmlformats.org/officeDocument/2006/relationships/image" Target="../media/image245.png"/><Relationship Id="rId9" Type="http://schemas.openxmlformats.org/officeDocument/2006/relationships/image" Target="../media/image250.png"/></Relationships>
</file>

<file path=ppt/slides/_rels/slide76.xml.rels><?xml version="1.0" encoding="UTF-8" standalone="yes"?>
<Relationships xmlns="http://schemas.openxmlformats.org/package/2006/relationships"><Relationship Id="rId8" Type="http://schemas.openxmlformats.org/officeDocument/2006/relationships/image" Target="../media/image260.png"/><Relationship Id="rId13" Type="http://schemas.openxmlformats.org/officeDocument/2006/relationships/image" Target="../media/image265.png"/><Relationship Id="rId3" Type="http://schemas.openxmlformats.org/officeDocument/2006/relationships/image" Target="../media/image255.png"/><Relationship Id="rId7" Type="http://schemas.openxmlformats.org/officeDocument/2006/relationships/image" Target="../media/image259.png"/><Relationship Id="rId12" Type="http://schemas.openxmlformats.org/officeDocument/2006/relationships/image" Target="../media/image264.png"/><Relationship Id="rId2" Type="http://schemas.openxmlformats.org/officeDocument/2006/relationships/image" Target="../media/image254.png"/><Relationship Id="rId16" Type="http://schemas.openxmlformats.org/officeDocument/2006/relationships/image" Target="../media/image268.png"/><Relationship Id="rId1" Type="http://schemas.openxmlformats.org/officeDocument/2006/relationships/slideLayout" Target="../slideLayouts/slideLayout9.xml"/><Relationship Id="rId6" Type="http://schemas.openxmlformats.org/officeDocument/2006/relationships/image" Target="../media/image258.png"/><Relationship Id="rId11" Type="http://schemas.openxmlformats.org/officeDocument/2006/relationships/image" Target="../media/image263.png"/><Relationship Id="rId5" Type="http://schemas.openxmlformats.org/officeDocument/2006/relationships/image" Target="../media/image257.png"/><Relationship Id="rId15" Type="http://schemas.openxmlformats.org/officeDocument/2006/relationships/image" Target="../media/image267.png"/><Relationship Id="rId10" Type="http://schemas.openxmlformats.org/officeDocument/2006/relationships/image" Target="../media/image262.png"/><Relationship Id="rId4" Type="http://schemas.openxmlformats.org/officeDocument/2006/relationships/image" Target="../media/image256.png"/><Relationship Id="rId9" Type="http://schemas.openxmlformats.org/officeDocument/2006/relationships/image" Target="../media/image261.png"/><Relationship Id="rId14" Type="http://schemas.openxmlformats.org/officeDocument/2006/relationships/image" Target="../media/image266.png"/></Relationships>
</file>

<file path=ppt/slides/_rels/slide77.xml.rels><?xml version="1.0" encoding="UTF-8" standalone="yes"?>
<Relationships xmlns="http://schemas.openxmlformats.org/package/2006/relationships"><Relationship Id="rId8" Type="http://schemas.openxmlformats.org/officeDocument/2006/relationships/image" Target="../media/image292.png"/><Relationship Id="rId13" Type="http://schemas.openxmlformats.org/officeDocument/2006/relationships/image" Target="../media/image275.png"/><Relationship Id="rId3" Type="http://schemas.openxmlformats.org/officeDocument/2006/relationships/image" Target="../media/image289.png"/><Relationship Id="rId7" Type="http://schemas.openxmlformats.org/officeDocument/2006/relationships/image" Target="../media/image271.png"/><Relationship Id="rId12" Type="http://schemas.openxmlformats.org/officeDocument/2006/relationships/image" Target="../media/image296.png"/><Relationship Id="rId2" Type="http://schemas.openxmlformats.org/officeDocument/2006/relationships/slideLayout" Target="../slideLayouts/slideLayout9.xml"/><Relationship Id="rId16" Type="http://schemas.openxmlformats.org/officeDocument/2006/relationships/image" Target="../media/image278.png"/><Relationship Id="rId1" Type="http://schemas.openxmlformats.org/officeDocument/2006/relationships/vmlDrawing" Target="../drawings/vmlDrawing3.vml"/><Relationship Id="rId6" Type="http://schemas.openxmlformats.org/officeDocument/2006/relationships/image" Target="../media/image75.emf"/><Relationship Id="rId11" Type="http://schemas.openxmlformats.org/officeDocument/2006/relationships/image" Target="../media/image274.png"/><Relationship Id="rId5" Type="http://schemas.openxmlformats.org/officeDocument/2006/relationships/oleObject" Target="../embeddings/oleObject5.bin"/><Relationship Id="rId15" Type="http://schemas.openxmlformats.org/officeDocument/2006/relationships/image" Target="../media/image277.png"/><Relationship Id="rId10" Type="http://schemas.openxmlformats.org/officeDocument/2006/relationships/image" Target="../media/image273.png"/><Relationship Id="rId4" Type="http://schemas.openxmlformats.org/officeDocument/2006/relationships/image" Target="../media/image270.png"/><Relationship Id="rId9" Type="http://schemas.openxmlformats.org/officeDocument/2006/relationships/image" Target="../media/image272.png"/><Relationship Id="rId14" Type="http://schemas.openxmlformats.org/officeDocument/2006/relationships/image" Target="../media/image276.png"/></Relationships>
</file>

<file path=ppt/slides/_rels/slide78.xml.rels><?xml version="1.0" encoding="UTF-8" standalone="yes"?>
<Relationships xmlns="http://schemas.openxmlformats.org/package/2006/relationships"><Relationship Id="rId3" Type="http://schemas.openxmlformats.org/officeDocument/2006/relationships/image" Target="../media/image2610.png"/><Relationship Id="rId2" Type="http://schemas.openxmlformats.org/officeDocument/2006/relationships/image" Target="../media/image279.png"/><Relationship Id="rId1" Type="http://schemas.openxmlformats.org/officeDocument/2006/relationships/slideLayout" Target="../slideLayouts/slideLayout9.xml"/><Relationship Id="rId4" Type="http://schemas.openxmlformats.org/officeDocument/2006/relationships/image" Target="../media/image2620.png"/></Relationships>
</file>

<file path=ppt/slides/_rels/slide79.xml.rels><?xml version="1.0" encoding="UTF-8" standalone="yes"?>
<Relationships xmlns="http://schemas.openxmlformats.org/package/2006/relationships"><Relationship Id="rId3" Type="http://schemas.openxmlformats.org/officeDocument/2006/relationships/image" Target="../media/image2630.png"/><Relationship Id="rId2" Type="http://schemas.openxmlformats.org/officeDocument/2006/relationships/image" Target="../media/image280.png"/><Relationship Id="rId1" Type="http://schemas.openxmlformats.org/officeDocument/2006/relationships/slideLayout" Target="../slideLayouts/slideLayout9.xml"/><Relationship Id="rId5" Type="http://schemas.openxmlformats.org/officeDocument/2006/relationships/image" Target="../media/image2650.png"/><Relationship Id="rId4" Type="http://schemas.openxmlformats.org/officeDocument/2006/relationships/image" Target="../media/image26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307.png"/><Relationship Id="rId13" Type="http://schemas.openxmlformats.org/officeDocument/2006/relationships/image" Target="../media/image310.png"/><Relationship Id="rId18" Type="http://schemas.openxmlformats.org/officeDocument/2006/relationships/image" Target="../media/image2860.png"/><Relationship Id="rId3" Type="http://schemas.openxmlformats.org/officeDocument/2006/relationships/image" Target="../media/image302.png"/><Relationship Id="rId7" Type="http://schemas.openxmlformats.org/officeDocument/2006/relationships/image" Target="../media/image306.png"/><Relationship Id="rId12" Type="http://schemas.openxmlformats.org/officeDocument/2006/relationships/image" Target="../media/image2790.png"/><Relationship Id="rId17" Type="http://schemas.openxmlformats.org/officeDocument/2006/relationships/image" Target="../media/image312.png"/><Relationship Id="rId2" Type="http://schemas.openxmlformats.org/officeDocument/2006/relationships/image" Target="../media/image2770.png"/><Relationship Id="rId16" Type="http://schemas.openxmlformats.org/officeDocument/2006/relationships/image" Target="../media/image2840.png"/><Relationship Id="rId20" Type="http://schemas.openxmlformats.org/officeDocument/2006/relationships/image" Target="../media/image314.png"/><Relationship Id="rId1" Type="http://schemas.openxmlformats.org/officeDocument/2006/relationships/slideLayout" Target="../slideLayouts/slideLayout10.xml"/><Relationship Id="rId6" Type="http://schemas.openxmlformats.org/officeDocument/2006/relationships/image" Target="../media/image305.png"/><Relationship Id="rId11" Type="http://schemas.openxmlformats.org/officeDocument/2006/relationships/image" Target="../media/image2780.png"/><Relationship Id="rId5" Type="http://schemas.openxmlformats.org/officeDocument/2006/relationships/image" Target="../media/image304.png"/><Relationship Id="rId15" Type="http://schemas.openxmlformats.org/officeDocument/2006/relationships/image" Target="../media/image311.png"/><Relationship Id="rId10" Type="http://schemas.openxmlformats.org/officeDocument/2006/relationships/image" Target="../media/image309.png"/><Relationship Id="rId19" Type="http://schemas.openxmlformats.org/officeDocument/2006/relationships/image" Target="../media/image313.png"/><Relationship Id="rId4" Type="http://schemas.openxmlformats.org/officeDocument/2006/relationships/image" Target="../media/image303.png"/><Relationship Id="rId9" Type="http://schemas.openxmlformats.org/officeDocument/2006/relationships/image" Target="../media/image308.png"/><Relationship Id="rId14" Type="http://schemas.openxmlformats.org/officeDocument/2006/relationships/image" Target="../media/image2820.png"/></Relationships>
</file>

<file path=ppt/slides/_rels/slide81.xml.rels><?xml version="1.0" encoding="UTF-8" standalone="yes"?>
<Relationships xmlns="http://schemas.openxmlformats.org/package/2006/relationships"><Relationship Id="rId13" Type="http://schemas.openxmlformats.org/officeDocument/2006/relationships/image" Target="../media/image3130.png"/><Relationship Id="rId18" Type="http://schemas.openxmlformats.org/officeDocument/2006/relationships/image" Target="../media/image318.png"/><Relationship Id="rId26" Type="http://schemas.openxmlformats.org/officeDocument/2006/relationships/image" Target="../media/image326.png"/><Relationship Id="rId21" Type="http://schemas.openxmlformats.org/officeDocument/2006/relationships/image" Target="../media/image321.png"/><Relationship Id="rId12" Type="http://schemas.openxmlformats.org/officeDocument/2006/relationships/image" Target="../media/image3120.png"/><Relationship Id="rId17" Type="http://schemas.openxmlformats.org/officeDocument/2006/relationships/image" Target="../media/image317.png"/><Relationship Id="rId25" Type="http://schemas.openxmlformats.org/officeDocument/2006/relationships/image" Target="../media/image325.png"/><Relationship Id="rId2" Type="http://schemas.openxmlformats.org/officeDocument/2006/relationships/image" Target="../media/image315.png"/><Relationship Id="rId16" Type="http://schemas.openxmlformats.org/officeDocument/2006/relationships/image" Target="../media/image316.png"/><Relationship Id="rId20" Type="http://schemas.openxmlformats.org/officeDocument/2006/relationships/image" Target="../media/image320.png"/><Relationship Id="rId1" Type="http://schemas.openxmlformats.org/officeDocument/2006/relationships/slideLayout" Target="../slideLayouts/slideLayout10.xml"/><Relationship Id="rId11" Type="http://schemas.openxmlformats.org/officeDocument/2006/relationships/image" Target="../media/image3111.png"/><Relationship Id="rId24" Type="http://schemas.openxmlformats.org/officeDocument/2006/relationships/image" Target="../media/image324.png"/><Relationship Id="rId15" Type="http://schemas.openxmlformats.org/officeDocument/2006/relationships/image" Target="../media/image3150.png"/><Relationship Id="rId23" Type="http://schemas.openxmlformats.org/officeDocument/2006/relationships/image" Target="../media/image323.png"/><Relationship Id="rId28" Type="http://schemas.openxmlformats.org/officeDocument/2006/relationships/image" Target="../media/image328.png"/><Relationship Id="rId10" Type="http://schemas.openxmlformats.org/officeDocument/2006/relationships/image" Target="../media/image3090.png"/><Relationship Id="rId19" Type="http://schemas.openxmlformats.org/officeDocument/2006/relationships/image" Target="../media/image319.png"/><Relationship Id="rId14" Type="http://schemas.openxmlformats.org/officeDocument/2006/relationships/image" Target="../media/image3140.png"/><Relationship Id="rId22" Type="http://schemas.openxmlformats.org/officeDocument/2006/relationships/image" Target="../media/image322.png"/><Relationship Id="rId27" Type="http://schemas.openxmlformats.org/officeDocument/2006/relationships/image" Target="../media/image3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image" Target="../media/image329.png"/><Relationship Id="rId1" Type="http://schemas.openxmlformats.org/officeDocument/2006/relationships/slideLayout" Target="../slideLayouts/slideLayout10.xml"/><Relationship Id="rId6" Type="http://schemas.openxmlformats.org/officeDocument/2006/relationships/image" Target="../media/image333.png"/><Relationship Id="rId5" Type="http://schemas.openxmlformats.org/officeDocument/2006/relationships/image" Target="../media/image332.png"/><Relationship Id="rId10" Type="http://schemas.openxmlformats.org/officeDocument/2006/relationships/image" Target="../media/image337.png"/><Relationship Id="rId4" Type="http://schemas.openxmlformats.org/officeDocument/2006/relationships/image" Target="../media/image331.png"/><Relationship Id="rId9" Type="http://schemas.openxmlformats.org/officeDocument/2006/relationships/image" Target="../media/image336.png"/></Relationships>
</file>

<file path=ppt/slides/_rels/slide84.xml.rels><?xml version="1.0" encoding="UTF-8" standalone="yes"?>
<Relationships xmlns="http://schemas.openxmlformats.org/package/2006/relationships"><Relationship Id="rId8" Type="http://schemas.openxmlformats.org/officeDocument/2006/relationships/image" Target="../media/image344.png"/><Relationship Id="rId13" Type="http://schemas.openxmlformats.org/officeDocument/2006/relationships/image" Target="../media/image349.png"/><Relationship Id="rId3" Type="http://schemas.openxmlformats.org/officeDocument/2006/relationships/image" Target="../media/image339.png"/><Relationship Id="rId7" Type="http://schemas.openxmlformats.org/officeDocument/2006/relationships/image" Target="../media/image343.png"/><Relationship Id="rId12" Type="http://schemas.openxmlformats.org/officeDocument/2006/relationships/image" Target="../media/image348.png"/><Relationship Id="rId2" Type="http://schemas.openxmlformats.org/officeDocument/2006/relationships/image" Target="../media/image338.png"/><Relationship Id="rId1" Type="http://schemas.openxmlformats.org/officeDocument/2006/relationships/slideLayout" Target="../slideLayouts/slideLayout10.xml"/><Relationship Id="rId6" Type="http://schemas.openxmlformats.org/officeDocument/2006/relationships/image" Target="../media/image342.png"/><Relationship Id="rId11" Type="http://schemas.openxmlformats.org/officeDocument/2006/relationships/image" Target="../media/image347.png"/><Relationship Id="rId5" Type="http://schemas.openxmlformats.org/officeDocument/2006/relationships/image" Target="../media/image341.png"/><Relationship Id="rId10" Type="http://schemas.openxmlformats.org/officeDocument/2006/relationships/image" Target="../media/image346.png"/><Relationship Id="rId4" Type="http://schemas.openxmlformats.org/officeDocument/2006/relationships/image" Target="../media/image340.png"/><Relationship Id="rId9" Type="http://schemas.openxmlformats.org/officeDocument/2006/relationships/image" Target="../media/image345.png"/><Relationship Id="rId14" Type="http://schemas.openxmlformats.org/officeDocument/2006/relationships/image" Target="../media/image350.png"/></Relationships>
</file>

<file path=ppt/slides/_rels/slide85.xml.rels><?xml version="1.0" encoding="UTF-8" standalone="yes"?>
<Relationships xmlns="http://schemas.openxmlformats.org/package/2006/relationships"><Relationship Id="rId8" Type="http://schemas.openxmlformats.org/officeDocument/2006/relationships/image" Target="../media/image357.png"/><Relationship Id="rId3" Type="http://schemas.openxmlformats.org/officeDocument/2006/relationships/image" Target="../media/image352.png"/><Relationship Id="rId7" Type="http://schemas.openxmlformats.org/officeDocument/2006/relationships/image" Target="../media/image356.png"/><Relationship Id="rId12" Type="http://schemas.openxmlformats.org/officeDocument/2006/relationships/image" Target="../media/image361.png"/><Relationship Id="rId2" Type="http://schemas.openxmlformats.org/officeDocument/2006/relationships/image" Target="../media/image351.png"/><Relationship Id="rId1" Type="http://schemas.openxmlformats.org/officeDocument/2006/relationships/slideLayout" Target="../slideLayouts/slideLayout10.xml"/><Relationship Id="rId6" Type="http://schemas.openxmlformats.org/officeDocument/2006/relationships/image" Target="../media/image355.png"/><Relationship Id="rId11" Type="http://schemas.openxmlformats.org/officeDocument/2006/relationships/image" Target="../media/image360.png"/><Relationship Id="rId5" Type="http://schemas.openxmlformats.org/officeDocument/2006/relationships/image" Target="../media/image354.png"/><Relationship Id="rId10" Type="http://schemas.openxmlformats.org/officeDocument/2006/relationships/image" Target="../media/image359.png"/><Relationship Id="rId4" Type="http://schemas.openxmlformats.org/officeDocument/2006/relationships/image" Target="../media/image353.png"/><Relationship Id="rId9" Type="http://schemas.openxmlformats.org/officeDocument/2006/relationships/image" Target="../media/image358.png"/></Relationships>
</file>

<file path=ppt/slides/_rels/slide86.xml.rels><?xml version="1.0" encoding="UTF-8" standalone="yes"?>
<Relationships xmlns="http://schemas.openxmlformats.org/package/2006/relationships"><Relationship Id="rId8" Type="http://schemas.openxmlformats.org/officeDocument/2006/relationships/image" Target="../media/image367.png"/><Relationship Id="rId13" Type="http://schemas.openxmlformats.org/officeDocument/2006/relationships/image" Target="../media/image372.png"/><Relationship Id="rId3" Type="http://schemas.openxmlformats.org/officeDocument/2006/relationships/image" Target="../media/image3430.png"/><Relationship Id="rId7" Type="http://schemas.openxmlformats.org/officeDocument/2006/relationships/image" Target="../media/image366.png"/><Relationship Id="rId12" Type="http://schemas.openxmlformats.org/officeDocument/2006/relationships/image" Target="../media/image371.png"/><Relationship Id="rId2" Type="http://schemas.openxmlformats.org/officeDocument/2006/relationships/image" Target="../media/image362.png"/><Relationship Id="rId1" Type="http://schemas.openxmlformats.org/officeDocument/2006/relationships/slideLayout" Target="../slideLayouts/slideLayout10.xml"/><Relationship Id="rId6" Type="http://schemas.openxmlformats.org/officeDocument/2006/relationships/image" Target="../media/image365.png"/><Relationship Id="rId11" Type="http://schemas.openxmlformats.org/officeDocument/2006/relationships/image" Target="../media/image370.png"/><Relationship Id="rId5" Type="http://schemas.openxmlformats.org/officeDocument/2006/relationships/image" Target="../media/image364.png"/><Relationship Id="rId10" Type="http://schemas.openxmlformats.org/officeDocument/2006/relationships/image" Target="../media/image369.png"/><Relationship Id="rId4" Type="http://schemas.openxmlformats.org/officeDocument/2006/relationships/image" Target="../media/image363.png"/><Relationship Id="rId9" Type="http://schemas.openxmlformats.org/officeDocument/2006/relationships/image" Target="../media/image368.png"/></Relationships>
</file>

<file path=ppt/slides/_rels/slide87.xml.rels><?xml version="1.0" encoding="UTF-8" standalone="yes"?>
<Relationships xmlns="http://schemas.openxmlformats.org/package/2006/relationships"><Relationship Id="rId18" Type="http://schemas.openxmlformats.org/officeDocument/2006/relationships/image" Target="../media/image3620.png"/><Relationship Id="rId26" Type="http://schemas.openxmlformats.org/officeDocument/2006/relationships/image" Target="../media/image381.png"/><Relationship Id="rId3" Type="http://schemas.openxmlformats.org/officeDocument/2006/relationships/image" Target="../media/image374.png"/><Relationship Id="rId21" Type="http://schemas.openxmlformats.org/officeDocument/2006/relationships/image" Target="../media/image376.png"/><Relationship Id="rId34" Type="http://schemas.openxmlformats.org/officeDocument/2006/relationships/image" Target="../media/image389.png"/><Relationship Id="rId17" Type="http://schemas.openxmlformats.org/officeDocument/2006/relationships/image" Target="../media/image3611.png"/><Relationship Id="rId25" Type="http://schemas.openxmlformats.org/officeDocument/2006/relationships/image" Target="../media/image380.png"/><Relationship Id="rId33" Type="http://schemas.openxmlformats.org/officeDocument/2006/relationships/image" Target="../media/image388.png"/><Relationship Id="rId38" Type="http://schemas.openxmlformats.org/officeDocument/2006/relationships/image" Target="../media/image393.png"/><Relationship Id="rId2" Type="http://schemas.openxmlformats.org/officeDocument/2006/relationships/image" Target="../media/image373.png"/><Relationship Id="rId16" Type="http://schemas.openxmlformats.org/officeDocument/2006/relationships/image" Target="../media/image3590.png"/><Relationship Id="rId20" Type="http://schemas.openxmlformats.org/officeDocument/2006/relationships/image" Target="../media/image375.png"/><Relationship Id="rId29" Type="http://schemas.openxmlformats.org/officeDocument/2006/relationships/image" Target="../media/image384.png"/><Relationship Id="rId1" Type="http://schemas.openxmlformats.org/officeDocument/2006/relationships/slideLayout" Target="../slideLayouts/slideLayout10.xml"/><Relationship Id="rId24" Type="http://schemas.openxmlformats.org/officeDocument/2006/relationships/image" Target="../media/image379.png"/><Relationship Id="rId32" Type="http://schemas.openxmlformats.org/officeDocument/2006/relationships/image" Target="../media/image387.png"/><Relationship Id="rId37" Type="http://schemas.openxmlformats.org/officeDocument/2006/relationships/image" Target="../media/image392.png"/><Relationship Id="rId23" Type="http://schemas.openxmlformats.org/officeDocument/2006/relationships/image" Target="../media/image378.png"/><Relationship Id="rId28" Type="http://schemas.openxmlformats.org/officeDocument/2006/relationships/image" Target="../media/image383.png"/><Relationship Id="rId36" Type="http://schemas.openxmlformats.org/officeDocument/2006/relationships/image" Target="../media/image391.png"/><Relationship Id="rId19" Type="http://schemas.openxmlformats.org/officeDocument/2006/relationships/image" Target="../media/image3630.png"/><Relationship Id="rId31" Type="http://schemas.openxmlformats.org/officeDocument/2006/relationships/image" Target="../media/image386.png"/><Relationship Id="rId22" Type="http://schemas.openxmlformats.org/officeDocument/2006/relationships/image" Target="../media/image377.png"/><Relationship Id="rId27" Type="http://schemas.openxmlformats.org/officeDocument/2006/relationships/image" Target="../media/image382.png"/><Relationship Id="rId30" Type="http://schemas.openxmlformats.org/officeDocument/2006/relationships/image" Target="../media/image385.png"/><Relationship Id="rId35" Type="http://schemas.openxmlformats.org/officeDocument/2006/relationships/image" Target="../media/image390.png"/></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image" Target="../media/image77.emf"/><Relationship Id="rId5" Type="http://schemas.openxmlformats.org/officeDocument/2006/relationships/oleObject" Target="../embeddings/oleObject7.bin"/><Relationship Id="rId4" Type="http://schemas.openxmlformats.org/officeDocument/2006/relationships/image" Target="../media/image76.emf"/></Relationships>
</file>

<file path=ppt/slides/_rels/slide89.xml.rels><?xml version="1.0" encoding="UTF-8" standalone="yes"?>
<Relationships xmlns="http://schemas.openxmlformats.org/package/2006/relationships"><Relationship Id="rId8" Type="http://schemas.openxmlformats.org/officeDocument/2006/relationships/image" Target="../media/image3511.png"/><Relationship Id="rId3" Type="http://schemas.openxmlformats.org/officeDocument/2006/relationships/image" Target="../media/image409.png"/><Relationship Id="rId12" Type="http://schemas.openxmlformats.org/officeDocument/2006/relationships/image" Target="../media/image3740.png"/><Relationship Id="rId2" Type="http://schemas.openxmlformats.org/officeDocument/2006/relationships/image" Target="../media/image408.png"/><Relationship Id="rId1" Type="http://schemas.openxmlformats.org/officeDocument/2006/relationships/slideLayout" Target="../slideLayouts/slideLayout9.xml"/><Relationship Id="rId11" Type="http://schemas.openxmlformats.org/officeDocument/2006/relationships/image" Target="../media/image3730.png"/><Relationship Id="rId10" Type="http://schemas.openxmlformats.org/officeDocument/2006/relationships/image" Target="../media/image3720.png"/><Relationship Id="rId9" Type="http://schemas.openxmlformats.org/officeDocument/2006/relationships/image" Target="../media/image3711.png"/></Relationships>
</file>

<file path=ppt/slides/_rels/slide9.xml.rels><?xml version="1.0" encoding="UTF-8" standalone="yes"?>
<Relationships xmlns="http://schemas.openxmlformats.org/package/2006/relationships"><Relationship Id="rId2" Type="http://schemas.openxmlformats.org/officeDocument/2006/relationships/image" Target="../media/image15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8006680" y="4687888"/>
            <a:ext cx="3937670"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759337" y="3224760"/>
            <a:ext cx="4254863" cy="1446550"/>
          </a:xfrm>
          <a:prstGeom prst="rect">
            <a:avLst/>
          </a:prstGeom>
          <a:noFill/>
          <a:ln w="9525">
            <a:noFill/>
            <a:miter lim="800000"/>
            <a:headEnd/>
            <a:tailEnd/>
          </a:ln>
        </p:spPr>
        <p:txBody>
          <a:bodyPr wrap="square">
            <a:spAutoFit/>
          </a:bodyPr>
          <a:lstStyle/>
          <a:p>
            <a:pPr algn="r"/>
            <a:r>
              <a:rPr lang="zh-CN" altLang="en-US" sz="440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热学习题</a:t>
            </a:r>
          </a:p>
        </p:txBody>
      </p:sp>
      <p:sp>
        <p:nvSpPr>
          <p:cNvPr id="10" name="文本框 9"/>
          <p:cNvSpPr txBox="1">
            <a:spLocks noChangeArrowheads="1"/>
          </p:cNvSpPr>
          <p:nvPr/>
        </p:nvSpPr>
        <p:spPr bwMode="auto">
          <a:xfrm>
            <a:off x="8016875" y="4806950"/>
            <a:ext cx="3997325" cy="523875"/>
          </a:xfrm>
          <a:prstGeom prst="rect">
            <a:avLst/>
          </a:prstGeom>
          <a:noFill/>
          <a:ln w="9525">
            <a:noFill/>
            <a:miter lim="800000"/>
            <a:headEnd/>
            <a:tailEnd/>
          </a:ln>
        </p:spPr>
        <p:txBody>
          <a:bodyPr>
            <a:spAutoFit/>
          </a:bodyPr>
          <a:lstStyle/>
          <a:p>
            <a:pPr algn="r"/>
            <a:r>
              <a:rPr lang="zh-CN" altLang="en-US" sz="2800">
                <a:latin typeface="微软雅黑" pitchFamily="34" charset="-122"/>
                <a:ea typeface="微软雅黑" pitchFamily="34" charset="-122"/>
              </a:rPr>
              <a:t>应用物理系</a:t>
            </a:r>
          </a:p>
        </p:txBody>
      </p:sp>
      <p:sp>
        <p:nvSpPr>
          <p:cNvPr id="11" name="文本框 10"/>
          <p:cNvSpPr txBox="1">
            <a:spLocks noChangeArrowheads="1"/>
          </p:cNvSpPr>
          <p:nvPr/>
        </p:nvSpPr>
        <p:spPr bwMode="auto">
          <a:xfrm>
            <a:off x="8016875" y="5402263"/>
            <a:ext cx="3997325" cy="400050"/>
          </a:xfrm>
          <a:prstGeom prst="rect">
            <a:avLst/>
          </a:prstGeom>
          <a:noFill/>
          <a:ln w="9525">
            <a:noFill/>
            <a:miter lim="800000"/>
            <a:headEnd/>
            <a:tailEnd/>
          </a:ln>
        </p:spPr>
        <p:txBody>
          <a:bodyPr>
            <a:spAutoFit/>
          </a:bodyPr>
          <a:lstStyle/>
          <a:p>
            <a:pPr algn="r"/>
            <a:r>
              <a:rPr lang="zh-CN" altLang="en-US" sz="2000">
                <a:latin typeface="微软雅黑" pitchFamily="34" charset="-122"/>
                <a:ea typeface="微软雅黑" pitchFamily="34" charset="-122"/>
              </a:rPr>
              <a:t>制作人：戴占海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16 L 0.10872 0.00347 C 0.08945 0.00347 0.07031 0.00231 0.05117 0.00116 C 0.04492 0.00092 0.0388 -0.00047 0.03242 -0.00093 C 0.02474 -0.00116 0.0168 -0.00093 0.00911 -0.00093 L 0.00911 -0.00093 " pathEditMode="relative" ptsTypes="AAAAAAA">
                                      <p:cBhvr>
                                        <p:cTn id="10" dur="2000" fill="hold"/>
                                        <p:tgtEl>
                                          <p:spTgt spid="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208 L 0.05742 -0.00023 C 0.03971 0.00023 0.02226 0.00208 0.00456 0.00208 C 0.00299 0.00208 6.25E-7 -0.00023 6.25E-7 -0.00023 L 6.25E-7 -0.00023 L 6.25E-7 -0.00023 " pathEditMode="relative" ptsTypes="AAAAAAA">
                                      <p:cBhvr>
                                        <p:cTn id="14" dur="2000" fill="hold"/>
                                        <p:tgtEl>
                                          <p:spTgt spid="9">
                                            <p:txEl>
                                              <p:pRg st="1" end="1"/>
                                            </p:txEl>
                                          </p:spTgt>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0.09844 -0.00023 L 0.09844 -0.00023 L 8.95833E-6 -0.00023 L 8.95833E-6 -0.00023 " pathEditMode="relative" ptsTypes="AAAA">
                                      <p:cBhvr>
                                        <p:cTn id="16" dur="2000" fill="hold"/>
                                        <p:tgtEl>
                                          <p:spTgt spid="10">
                                            <p:txEl>
                                              <p:pRg st="0" end="0"/>
                                            </p:txEl>
                                          </p:spTgt>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9258 -0.00023 L 0.09258 -0.00023 L 7.5E-6 -0.00023 L 7.5E-6 -0.00023 " pathEditMode="relative" ptsTypes="AAAA">
                                      <p:cBhvr>
                                        <p:cTn id="18" dur="2000" fill="hold"/>
                                        <p:tgtEl>
                                          <p:spTgt spid="11">
                                            <p:txEl>
                                              <p:pRg st="0" end="0"/>
                                            </p:txEl>
                                          </p:spTgt>
                                        </p:tgtEl>
                                        <p:attrNameLst>
                                          <p:attrName>ppt_x</p:attrName>
                                          <p:attrName>ppt_y</p:attrName>
                                        </p:attrNameLst>
                                      </p:cBhvr>
                                    </p:animMotion>
                                  </p:childTnLst>
                                </p:cTn>
                              </p:par>
                              <p:par>
                                <p:cTn id="19"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20" dur="2000" fill="hold"/>
                                        <p:tgtEl>
                                          <p:spTgt spid="5"/>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22"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835817" y="3611561"/>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6411" name="组合 35"/>
          <p:cNvGrpSpPr>
            <a:grpSpLocks/>
          </p:cNvGrpSpPr>
          <p:nvPr/>
        </p:nvGrpSpPr>
        <p:grpSpPr bwMode="auto">
          <a:xfrm>
            <a:off x="1644650" y="2722245"/>
            <a:ext cx="8091538" cy="859521"/>
            <a:chOff x="1616982" y="2568618"/>
            <a:chExt cx="8090898"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56413" name="文本框 18"/>
            <p:cNvSpPr txBox="1">
              <a:spLocks noChangeArrowheads="1"/>
            </p:cNvSpPr>
            <p:nvPr/>
          </p:nvSpPr>
          <p:spPr bwMode="auto">
            <a:xfrm>
              <a:off x="2547615" y="2763274"/>
              <a:ext cx="71602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气体对外作正功，向外界放出热量</a:t>
              </a:r>
            </a:p>
          </p:txBody>
        </p:sp>
      </p:grpSp>
      <p:grpSp>
        <p:nvGrpSpPr>
          <p:cNvPr id="56404" name="组合 37"/>
          <p:cNvGrpSpPr>
            <a:grpSpLocks/>
          </p:cNvGrpSpPr>
          <p:nvPr/>
        </p:nvGrpSpPr>
        <p:grpSpPr bwMode="auto">
          <a:xfrm>
            <a:off x="1644650" y="4433886"/>
            <a:ext cx="7527613" cy="859886"/>
            <a:chOff x="1616982" y="4199905"/>
            <a:chExt cx="7527018"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56406" name="文本框 20"/>
            <p:cNvSpPr txBox="1">
              <a:spLocks noChangeArrowheads="1"/>
            </p:cNvSpPr>
            <p:nvPr/>
          </p:nvSpPr>
          <p:spPr bwMode="auto">
            <a:xfrm>
              <a:off x="2547615" y="4377997"/>
              <a:ext cx="659638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气体对外作负功，向外界放出热量</a:t>
              </a:r>
            </a:p>
          </p:txBody>
        </p:sp>
      </p:grpSp>
      <p:grpSp>
        <p:nvGrpSpPr>
          <p:cNvPr id="56397" name="组合 36"/>
          <p:cNvGrpSpPr>
            <a:grpSpLocks/>
          </p:cNvGrpSpPr>
          <p:nvPr/>
        </p:nvGrpSpPr>
        <p:grpSpPr bwMode="auto">
          <a:xfrm>
            <a:off x="1644650" y="3584573"/>
            <a:ext cx="8091893" cy="858946"/>
            <a:chOff x="1616982" y="3350397"/>
            <a:chExt cx="8090898"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56399" name="文本框 19"/>
            <p:cNvSpPr txBox="1">
              <a:spLocks noChangeArrowheads="1"/>
            </p:cNvSpPr>
            <p:nvPr/>
          </p:nvSpPr>
          <p:spPr bwMode="auto">
            <a:xfrm>
              <a:off x="2547615" y="3510541"/>
              <a:ext cx="71602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气体对外作正功，从外界吸热</a:t>
              </a:r>
            </a:p>
          </p:txBody>
        </p:sp>
      </p:grpSp>
      <p:grpSp>
        <p:nvGrpSpPr>
          <p:cNvPr id="56390" name="组合 38"/>
          <p:cNvGrpSpPr>
            <a:grpSpLocks/>
          </p:cNvGrpSpPr>
          <p:nvPr/>
        </p:nvGrpSpPr>
        <p:grpSpPr bwMode="auto">
          <a:xfrm>
            <a:off x="1644650" y="5287965"/>
            <a:ext cx="7634835" cy="860076"/>
            <a:chOff x="1616982" y="5054362"/>
            <a:chExt cx="7633896"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56392" name="文本框 31"/>
            <p:cNvSpPr txBox="1">
              <a:spLocks noChangeArrowheads="1"/>
            </p:cNvSpPr>
            <p:nvPr/>
          </p:nvSpPr>
          <p:spPr bwMode="auto">
            <a:xfrm>
              <a:off x="2547615" y="5245345"/>
              <a:ext cx="6703263"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气体对外作正功，内能减少</a:t>
              </a:r>
            </a:p>
          </p:txBody>
        </p:sp>
      </p:grpSp>
      <p:graphicFrame>
        <p:nvGraphicFramePr>
          <p:cNvPr id="53" name="Object 2"/>
          <p:cNvGraphicFramePr>
            <a:graphicFrameLocks noChangeAspect="1"/>
          </p:cNvGraphicFramePr>
          <p:nvPr>
            <p:extLst>
              <p:ext uri="{D42A27DB-BD31-4B8C-83A1-F6EECF244321}">
                <p14:modId xmlns:p14="http://schemas.microsoft.com/office/powerpoint/2010/main" val="668664353"/>
              </p:ext>
            </p:extLst>
          </p:nvPr>
        </p:nvGraphicFramePr>
        <p:xfrm>
          <a:off x="8769419" y="204788"/>
          <a:ext cx="3322569" cy="3080567"/>
        </p:xfrm>
        <a:graphic>
          <a:graphicData uri="http://schemas.openxmlformats.org/presentationml/2006/ole">
            <mc:AlternateContent xmlns:mc="http://schemas.openxmlformats.org/markup-compatibility/2006">
              <mc:Choice xmlns:v="urn:schemas-microsoft-com:vml" Requires="v">
                <p:oleObj spid="_x0000_s81082" name="Picture" r:id="rId3" imgW="1219320" imgH="1419120" progId="Word.Picture.8">
                  <p:embed/>
                </p:oleObj>
              </mc:Choice>
              <mc:Fallback>
                <p:oleObj name="Picture" r:id="rId3" imgW="1219320" imgH="1419120" progId="Word.Picture.8">
                  <p:embed/>
                  <p:pic>
                    <p:nvPicPr>
                      <p:cNvPr id="8194" name="Object 2"/>
                      <p:cNvPicPr>
                        <a:picLocks noChangeAspect="1" noChangeArrowheads="1"/>
                      </p:cNvPicPr>
                      <p:nvPr/>
                    </p:nvPicPr>
                    <p:blipFill>
                      <a:blip r:embed="rId4"/>
                      <a:srcRect/>
                      <a:stretch>
                        <a:fillRect/>
                      </a:stretch>
                    </p:blipFill>
                    <p:spPr bwMode="auto">
                      <a:xfrm>
                        <a:off x="8769419" y="204788"/>
                        <a:ext cx="3322569" cy="3080567"/>
                      </a:xfrm>
                      <a:prstGeom prst="rect">
                        <a:avLst/>
                      </a:prstGeom>
                      <a:noFill/>
                      <a:ln>
                        <a:noFill/>
                      </a:ln>
                    </p:spPr>
                  </p:pic>
                </p:oleObj>
              </mc:Fallback>
            </mc:AlternateContent>
          </a:graphicData>
        </a:graphic>
      </p:graphicFrame>
      <mc:AlternateContent xmlns:mc="http://schemas.openxmlformats.org/markup-compatibility/2006">
        <mc:Choice xmlns:a14="http://schemas.microsoft.com/office/drawing/2010/main" Requires="a14">
          <p:sp>
            <p:nvSpPr>
              <p:cNvPr id="55" name="TextBox 1"/>
              <p:cNvSpPr txBox="1">
                <a:spLocks noChangeArrowheads="1"/>
              </p:cNvSpPr>
              <p:nvPr/>
            </p:nvSpPr>
            <p:spPr bwMode="auto">
              <a:xfrm>
                <a:off x="1938263" y="554086"/>
                <a:ext cx="6575555"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0023</a:t>
                </a:r>
                <a:r>
                  <a:rPr lang="zh-CN" altLang="zh-CN" dirty="0">
                    <a:ea typeface="微软雅黑" panose="020B0503020204020204" pitchFamily="34" charset="-122"/>
                    <a:cs typeface="Times New Roman" panose="02020603050405020304" pitchFamily="18" charset="0"/>
                  </a:rPr>
                  <a:t>如图所示，一定量的理想气体，沿着图中直线从状态</a:t>
                </a:r>
                <a:r>
                  <a:rPr lang="en-US" altLang="zh-CN" i="1" dirty="0">
                    <a:ea typeface="微软雅黑" panose="020B0503020204020204" pitchFamily="34" charset="-122"/>
                    <a:cs typeface="Times New Roman" panose="02020603050405020304" pitchFamily="18" charset="0"/>
                  </a:rPr>
                  <a:t>a</a:t>
                </a:r>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压强</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𝑃</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𝑎𝑡𝑚</m:t>
                    </m:r>
                  </m:oMath>
                </a14:m>
                <a:r>
                  <a:rPr lang="zh-CN" altLang="zh-CN" dirty="0">
                    <a:ea typeface="微软雅黑" panose="020B0503020204020204" pitchFamily="34" charset="-122"/>
                    <a:cs typeface="Times New Roman" panose="02020603050405020304" pitchFamily="18" charset="0"/>
                  </a:rPr>
                  <a:t>，体积</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𝑉</m:t>
                        </m:r>
                      </m:e>
                      <m:sub>
                        <m:r>
                          <a:rPr lang="en-US" altLang="zh-CN" i="1">
                            <a:latin typeface="Cambria Math" panose="02040503050406030204" pitchFamily="18" charset="0"/>
                            <a:ea typeface="Cambria Math" panose="02040503050406030204" pitchFamily="18" charset="0"/>
                          </a:rPr>
                          <m:t>2</m:t>
                        </m:r>
                      </m:sub>
                    </m:sSub>
                    <m:r>
                      <a:rPr lang="en-US" altLang="zh-CN" i="1">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𝐿</m:t>
                    </m:r>
                  </m:oMath>
                </a14:m>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变到状态</a:t>
                </a:r>
                <a:r>
                  <a:rPr lang="en-US" altLang="zh-CN" i="1" dirty="0">
                    <a:ea typeface="微软雅黑" panose="020B0503020204020204" pitchFamily="34" charset="-122"/>
                    <a:cs typeface="Times New Roman" panose="02020603050405020304" pitchFamily="18" charset="0"/>
                  </a:rPr>
                  <a:t>b</a:t>
                </a:r>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压强</a:t>
                </a:r>
                <a14:m>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𝑎𝑡𝑚</m:t>
                    </m:r>
                  </m:oMath>
                </a14:m>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体积</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𝐿</m:t>
                    </m:r>
                  </m:oMath>
                </a14:m>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则在此过程中</a:t>
                </a:r>
              </a:p>
            </p:txBody>
          </p:sp>
        </mc:Choice>
        <mc:Fallback>
          <p:sp>
            <p:nvSpPr>
              <p:cNvPr id="55" name="TextBox 1"/>
              <p:cNvSpPr txBox="1">
                <a:spLocks noRot="1" noChangeAspect="1" noMove="1" noResize="1" noEditPoints="1" noAdjustHandles="1" noChangeArrowheads="1" noChangeShapeType="1" noTextEdit="1"/>
              </p:cNvSpPr>
              <p:nvPr/>
            </p:nvSpPr>
            <p:spPr bwMode="auto">
              <a:xfrm>
                <a:off x="1938263" y="554086"/>
                <a:ext cx="6575555" cy="1815882"/>
              </a:xfrm>
              <a:prstGeom prst="rect">
                <a:avLst/>
              </a:prstGeom>
              <a:blipFill>
                <a:blip r:embed="rId5"/>
                <a:stretch>
                  <a:fillRect l="-1946" t="-3691" r="-1761"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2499095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left)">
                                      <p:cBhvr>
                                        <p:cTn id="13" dur="500"/>
                                        <p:tgtEl>
                                          <p:spTgt spid="5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left)">
                                      <p:cBhvr>
                                        <p:cTn id="17" dur="500"/>
                                        <p:tgtEl>
                                          <p:spTgt spid="53"/>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6411"/>
                                        </p:tgtEl>
                                        <p:attrNameLst>
                                          <p:attrName>style.visibility</p:attrName>
                                        </p:attrNameLst>
                                      </p:cBhvr>
                                      <p:to>
                                        <p:strVal val="visible"/>
                                      </p:to>
                                    </p:set>
                                    <p:animEffect transition="in" filter="wipe(left)">
                                      <p:cBhvr>
                                        <p:cTn id="21" dur="500"/>
                                        <p:tgtEl>
                                          <p:spTgt spid="56411"/>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6397"/>
                                        </p:tgtEl>
                                        <p:attrNameLst>
                                          <p:attrName>style.visibility</p:attrName>
                                        </p:attrNameLst>
                                      </p:cBhvr>
                                      <p:to>
                                        <p:strVal val="visible"/>
                                      </p:to>
                                    </p:set>
                                    <p:animEffect transition="in" filter="wipe(left)">
                                      <p:cBhvr>
                                        <p:cTn id="25" dur="500"/>
                                        <p:tgtEl>
                                          <p:spTgt spid="56397"/>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6404"/>
                                        </p:tgtEl>
                                        <p:attrNameLst>
                                          <p:attrName>style.visibility</p:attrName>
                                        </p:attrNameLst>
                                      </p:cBhvr>
                                      <p:to>
                                        <p:strVal val="visible"/>
                                      </p:to>
                                    </p:set>
                                    <p:animEffect transition="in" filter="wipe(left)">
                                      <p:cBhvr>
                                        <p:cTn id="29" dur="500"/>
                                        <p:tgtEl>
                                          <p:spTgt spid="5640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6390"/>
                                        </p:tgtEl>
                                        <p:attrNameLst>
                                          <p:attrName>style.visibility</p:attrName>
                                        </p:attrNameLst>
                                      </p:cBhvr>
                                      <p:to>
                                        <p:strVal val="visible"/>
                                      </p:to>
                                    </p:set>
                                    <p:animEffect transition="in" filter="wipe(left)">
                                      <p:cBhvr>
                                        <p:cTn id="33" dur="500"/>
                                        <p:tgtEl>
                                          <p:spTgt spid="5639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8414978" cy="860425"/>
            <a:chOff x="1616982" y="2568618"/>
            <a:chExt cx="8414861"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4" y="2801905"/>
              <a:ext cx="7484229" cy="522589"/>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单位速率区间的分子数占总分子数的百分率</a:t>
              </a:r>
            </a:p>
          </p:txBody>
        </p:sp>
      </p:grpSp>
      <p:grpSp>
        <p:nvGrpSpPr>
          <p:cNvPr id="37" name="组合 36"/>
          <p:cNvGrpSpPr>
            <a:grpSpLocks/>
          </p:cNvGrpSpPr>
          <p:nvPr/>
        </p:nvGrpSpPr>
        <p:grpSpPr bwMode="auto">
          <a:xfrm>
            <a:off x="1617663" y="2887663"/>
            <a:ext cx="8788466" cy="858837"/>
            <a:chOff x="1616982" y="3350397"/>
            <a:chExt cx="8788344"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71705" name="文本框 19"/>
                <p:cNvSpPr txBox="1">
                  <a:spLocks noChangeArrowheads="1"/>
                </p:cNvSpPr>
                <p:nvPr/>
              </p:nvSpPr>
              <p:spPr bwMode="auto">
                <a:xfrm>
                  <a:off x="2547615" y="3626513"/>
                  <a:ext cx="7857711" cy="523555"/>
                </a:xfrm>
                <a:prstGeom prst="rect">
                  <a:avLst/>
                </a:prstGeom>
                <a:noFill/>
                <a:ln w="9525">
                  <a:noFill/>
                  <a:miter lim="800000"/>
                  <a:headEnd/>
                  <a:tailEnd/>
                </a:ln>
              </p:spPr>
              <p:txBody>
                <a:bodyPr wrap="square">
                  <a:spAutoFit/>
                </a:bodyPr>
                <a:lstStyle/>
                <a:p>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速率区间的分子数占总分子数的百分率</a:t>
                  </a:r>
                </a:p>
              </p:txBody>
            </p:sp>
          </mc:Choice>
          <mc:Fallback xmlns="">
            <p:sp>
              <p:nvSpPr>
                <p:cNvPr id="71705" name="文本框 19"/>
                <p:cNvSpPr txBox="1">
                  <a:spLocks noRot="1" noChangeAspect="1" noMove="1" noResize="1" noEditPoints="1" noAdjustHandles="1" noChangeArrowheads="1" noChangeShapeType="1" noTextEdit="1"/>
                </p:cNvSpPr>
                <p:nvPr/>
              </p:nvSpPr>
              <p:spPr bwMode="auto">
                <a:xfrm>
                  <a:off x="2547615" y="3626513"/>
                  <a:ext cx="7857711" cy="523555"/>
                </a:xfrm>
                <a:prstGeom prst="rect">
                  <a:avLst/>
                </a:prstGeom>
                <a:blipFill>
                  <a:blip r:embed="rId2"/>
                  <a:stretch>
                    <a:fillRect t="-12791" b="-31395"/>
                  </a:stretch>
                </a:blipFill>
                <a:ln w="9525">
                  <a:noFill/>
                  <a:miter lim="800000"/>
                  <a:headEnd/>
                  <a:tailEnd/>
                </a:ln>
              </p:spPr>
              <p:txBody>
                <a:bodyPr/>
                <a:lstStyle/>
                <a:p>
                  <a:r>
                    <a:rPr lang="zh-CN" altLang="en-US">
                      <a:noFill/>
                    </a:rPr>
                    <a:t> </a:t>
                  </a:r>
                </a:p>
              </p:txBody>
            </p:sp>
          </mc:Fallback>
        </mc:AlternateContent>
      </p:grpSp>
      <p:grpSp>
        <p:nvGrpSpPr>
          <p:cNvPr id="38" name="组合 37"/>
          <p:cNvGrpSpPr>
            <a:grpSpLocks/>
          </p:cNvGrpSpPr>
          <p:nvPr/>
        </p:nvGrpSpPr>
        <p:grpSpPr bwMode="auto">
          <a:xfrm>
            <a:off x="1617663" y="3736975"/>
            <a:ext cx="7526337" cy="858838"/>
            <a:chOff x="1616982" y="4199905"/>
            <a:chExt cx="7527018"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71699"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速率区间的分子数</a:t>
                  </a:r>
                </a:p>
              </p:txBody>
            </p:sp>
          </mc:Choice>
          <mc:Fallback xmlns="">
            <p:sp>
              <p:nvSpPr>
                <p:cNvPr id="71699" name="文本框 20"/>
                <p:cNvSpPr txBox="1">
                  <a:spLocks noRot="1" noChangeAspect="1" noMove="1" noResize="1" noEditPoints="1" noAdjustHandles="1" noChangeArrowheads="1" noChangeShapeType="1" noTextEdit="1"/>
                </p:cNvSpPr>
                <p:nvPr/>
              </p:nvSpPr>
              <p:spPr bwMode="auto">
                <a:xfrm>
                  <a:off x="2547615" y="4480969"/>
                  <a:ext cx="6596385" cy="523220"/>
                </a:xfrm>
                <a:prstGeom prst="rect">
                  <a:avLst/>
                </a:prstGeom>
                <a:blipFill>
                  <a:blip r:embed="rId3"/>
                  <a:stretch>
                    <a:fillRect t="-11628" b="-31395"/>
                  </a:stretch>
                </a:blipFill>
                <a:ln w="9525">
                  <a:noFill/>
                  <a:miter lim="800000"/>
                  <a:headEnd/>
                  <a:tailEnd/>
                </a:ln>
              </p:spPr>
              <p:txBody>
                <a:bodyPr/>
                <a:lstStyle/>
                <a:p>
                  <a:r>
                    <a:rPr lang="zh-CN" altLang="en-US">
                      <a:noFill/>
                    </a:rPr>
                    <a:t> </a:t>
                  </a:r>
                </a:p>
              </p:txBody>
            </p:sp>
          </mc:Fallback>
        </mc:AlternateContent>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228012" cy="858838"/>
            <a:chOff x="1616982" y="5054362"/>
            <a:chExt cx="8228058"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71691" name="文本框 31"/>
                <p:cNvSpPr txBox="1">
                  <a:spLocks noChangeArrowheads="1"/>
                </p:cNvSpPr>
                <p:nvPr/>
              </p:nvSpPr>
              <p:spPr bwMode="auto">
                <a:xfrm>
                  <a:off x="2547615" y="5335426"/>
                  <a:ext cx="7297425" cy="523220"/>
                </a:xfrm>
                <a:prstGeom prst="rect">
                  <a:avLst/>
                </a:prstGeom>
                <a:noFill/>
                <a:ln w="9525">
                  <a:noFill/>
                  <a:miter lim="800000"/>
                  <a:headEnd/>
                  <a:tailEnd/>
                </a:ln>
              </p:spPr>
              <p:txBody>
                <a:bodyPr>
                  <a:spAutoFit/>
                </a:bodyPr>
                <a:lstStyle/>
                <a:p>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速率区间的分子的平均速率</a:t>
                  </a:r>
                </a:p>
              </p:txBody>
            </p:sp>
          </mc:Choice>
          <mc:Fallback xmlns="">
            <p:sp>
              <p:nvSpPr>
                <p:cNvPr id="71691" name="文本框 31"/>
                <p:cNvSpPr txBox="1">
                  <a:spLocks noRot="1" noChangeAspect="1" noMove="1" noResize="1" noEditPoints="1" noAdjustHandles="1" noChangeArrowheads="1" noChangeShapeType="1" noTextEdit="1"/>
                </p:cNvSpPr>
                <p:nvPr/>
              </p:nvSpPr>
              <p:spPr bwMode="auto">
                <a:xfrm>
                  <a:off x="2547615" y="5335426"/>
                  <a:ext cx="7297425" cy="523220"/>
                </a:xfrm>
                <a:prstGeom prst="rect">
                  <a:avLst/>
                </a:prstGeom>
                <a:blipFill>
                  <a:blip r:embed="rId4"/>
                  <a:stretch>
                    <a:fillRect t="-11628" b="-31395"/>
                  </a:stretch>
                </a:blipFill>
                <a:ln w="9525">
                  <a:noFill/>
                  <a:miter lim="800000"/>
                  <a:headEnd/>
                  <a:tailEnd/>
                </a:ln>
              </p:spPr>
              <p:txBody>
                <a:bodyPr/>
                <a:lstStyle/>
                <a:p>
                  <a:r>
                    <a:rPr lang="zh-CN" altLang="en-US">
                      <a:noFill/>
                    </a:rPr>
                    <a:t> </a:t>
                  </a:r>
                </a:p>
              </p:txBody>
            </p:sp>
          </mc:Fallback>
        </mc:AlternateContent>
      </p:grpSp>
      <p:grpSp>
        <p:nvGrpSpPr>
          <p:cNvPr id="33" name="组合 32"/>
          <p:cNvGrpSpPr>
            <a:grpSpLocks/>
          </p:cNvGrpSpPr>
          <p:nvPr/>
        </p:nvGrpSpPr>
        <p:grpSpPr bwMode="auto">
          <a:xfrm>
            <a:off x="741056" y="3868933"/>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mc:AlternateContent xmlns:mc="http://schemas.openxmlformats.org/markup-compatibility/2006">
        <mc:Choice xmlns:a14="http://schemas.microsoft.com/office/drawing/2010/main" Requires="a14">
          <p:sp>
            <p:nvSpPr>
              <p:cNvPr id="41" name="TextBox 1"/>
              <p:cNvSpPr txBox="1">
                <a:spLocks noChangeArrowheads="1"/>
              </p:cNvSpPr>
              <p:nvPr/>
            </p:nvSpPr>
            <p:spPr bwMode="auto">
              <a:xfrm>
                <a:off x="2130424" y="670593"/>
                <a:ext cx="8275705" cy="11240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0024</a:t>
                </a:r>
                <a:r>
                  <a:rPr lang="zh-CN" altLang="zh-CN" dirty="0">
                    <a:ea typeface="微软雅黑" panose="020B0503020204020204" pitchFamily="34" charset="-122"/>
                    <a:cs typeface="Times New Roman" panose="02020603050405020304" pitchFamily="18" charset="0"/>
                  </a:rPr>
                  <a:t>已知</a:t>
                </a:r>
                <a14:m>
                  <m:oMath xmlns:m="http://schemas.openxmlformats.org/officeDocument/2006/math">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𝑣</m:t>
                        </m:r>
                      </m:e>
                    </m:d>
                  </m:oMath>
                </a14:m>
                <a:r>
                  <a:rPr lang="zh-CN" altLang="zh-CN" dirty="0">
                    <a:ea typeface="微软雅黑" panose="020B0503020204020204" pitchFamily="34" charset="-122"/>
                    <a:cs typeface="Times New Roman" panose="02020603050405020304" pitchFamily="18" charset="0"/>
                  </a:rPr>
                  <a:t>为分子速率分布函数</a:t>
                </a:r>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则</a:t>
                </a:r>
                <a14:m>
                  <m:oMath xmlns:m="http://schemas.openxmlformats.org/officeDocument/2006/math">
                    <m:nary>
                      <m:naryPr>
                        <m:ctrlPr>
                          <a:rPr lang="en-US" altLang="zh-CN" i="1">
                            <a:latin typeface="Cambria Math" panose="02040503050406030204" pitchFamily="18" charset="0"/>
                            <a:ea typeface="Cambria Math" panose="02040503050406030204" pitchFamily="18" charset="0"/>
                          </a:rPr>
                        </m:ctrlPr>
                      </m:naryPr>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1</m:t>
                            </m:r>
                          </m:sub>
                        </m:sSub>
                      </m:sub>
                      <m:sup>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2</m:t>
                            </m:r>
                          </m:sub>
                        </m:sSub>
                      </m:sup>
                      <m:e>
                        <m:r>
                          <a:rPr lang="en-US" altLang="zh-CN" b="0" i="1" smtClean="0">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𝑣</m:t>
                            </m:r>
                          </m:e>
                        </m:d>
                        <m:r>
                          <a:rPr lang="en-US" altLang="zh-CN" i="1">
                            <a:latin typeface="Cambria Math" panose="02040503050406030204" pitchFamily="18" charset="0"/>
                            <a:ea typeface="Cambria Math" panose="02040503050406030204" pitchFamily="18" charset="0"/>
                          </a:rPr>
                          <m:t>𝑑𝑣</m:t>
                        </m:r>
                      </m:e>
                    </m:nary>
                  </m:oMath>
                </a14:m>
                <a:r>
                  <a:rPr lang="zh-CN" altLang="zh-CN" dirty="0">
                    <a:ea typeface="微软雅黑" panose="020B0503020204020204" pitchFamily="34" charset="-122"/>
                    <a:cs typeface="Times New Roman" panose="02020603050405020304" pitchFamily="18" charset="0"/>
                  </a:rPr>
                  <a:t>的物理意义是</a:t>
                </a:r>
              </a:p>
            </p:txBody>
          </p:sp>
        </mc:Choice>
        <mc:Fallback>
          <p:sp>
            <p:nvSpPr>
              <p:cNvPr id="41" name="TextBox 1"/>
              <p:cNvSpPr txBox="1">
                <a:spLocks noRot="1" noChangeAspect="1" noMove="1" noResize="1" noEditPoints="1" noAdjustHandles="1" noChangeArrowheads="1" noChangeShapeType="1" noTextEdit="1"/>
              </p:cNvSpPr>
              <p:nvPr/>
            </p:nvSpPr>
            <p:spPr bwMode="auto">
              <a:xfrm>
                <a:off x="2130424" y="670593"/>
                <a:ext cx="8275705" cy="1124025"/>
              </a:xfrm>
              <a:prstGeom prst="rect">
                <a:avLst/>
              </a:prstGeom>
              <a:blipFill>
                <a:blip r:embed="rId5"/>
                <a:stretch>
                  <a:fillRect l="-1473" t="-543" b="-1467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155568641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left)">
                                      <p:cBhvr>
                                        <p:cTn id="13" dur="500"/>
                                        <p:tgtEl>
                                          <p:spTgt spid="41"/>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026904"/>
            <a:ext cx="8695490" cy="954107"/>
            <a:chOff x="1616982" y="2567772"/>
            <a:chExt cx="8695369" cy="952956"/>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430" y="2567772"/>
              <a:ext cx="7764921" cy="952956"/>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分子本身的大小与分子间平均距离相比可以忽略不计，分子可以看作质点</a:t>
              </a:r>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37" name="组合 36"/>
          <p:cNvGrpSpPr>
            <a:grpSpLocks/>
          </p:cNvGrpSpPr>
          <p:nvPr/>
        </p:nvGrpSpPr>
        <p:grpSpPr bwMode="auto">
          <a:xfrm>
            <a:off x="1617663" y="3080830"/>
            <a:ext cx="8695490" cy="959582"/>
            <a:chOff x="1616982" y="3350397"/>
            <a:chExt cx="8695369" cy="960201"/>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355880"/>
              <a:ext cx="7764736" cy="954718"/>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除碰撞的瞬间外，分子间的相互作用力可忽略不计，分子所受的重力也忽略不计</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grpSp>
      <p:grpSp>
        <p:nvGrpSpPr>
          <p:cNvPr id="38" name="组合 37"/>
          <p:cNvGrpSpPr>
            <a:grpSpLocks/>
          </p:cNvGrpSpPr>
          <p:nvPr/>
        </p:nvGrpSpPr>
        <p:grpSpPr bwMode="auto">
          <a:xfrm>
            <a:off x="1617663" y="4123324"/>
            <a:ext cx="8695490" cy="964528"/>
            <a:chOff x="1616982" y="4199905"/>
            <a:chExt cx="8697095" cy="965149"/>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210337"/>
              <a:ext cx="7766462" cy="954717"/>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必须考虑分子的重力，分子与分子的碰撞是弹性碰撞</a:t>
              </a:r>
              <a:endParaRPr kumimoji="1"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131946"/>
            <a:ext cx="8695490" cy="977407"/>
            <a:chOff x="1616982" y="5054362"/>
            <a:chExt cx="8697095" cy="978036"/>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077681"/>
              <a:ext cx="7766462" cy="954717"/>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气体分子间的碰撞以及气体分子与器壁间的碰撞可看作是完全弹性碰撞</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grpSp>
      <p:grpSp>
        <p:nvGrpSpPr>
          <p:cNvPr id="33" name="组合 32"/>
          <p:cNvGrpSpPr>
            <a:grpSpLocks/>
          </p:cNvGrpSpPr>
          <p:nvPr/>
        </p:nvGrpSpPr>
        <p:grpSpPr bwMode="auto">
          <a:xfrm>
            <a:off x="835817" y="4200431"/>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2153588" y="841186"/>
            <a:ext cx="8159750" cy="523220"/>
          </a:xfrm>
          <a:prstGeom prst="rect">
            <a:avLst/>
          </a:prstGeom>
          <a:noFill/>
          <a:ln w="9525">
            <a:noFill/>
            <a:miter lim="800000"/>
            <a:headEnd/>
            <a:tailEnd/>
          </a:ln>
        </p:spPr>
        <p:txBody>
          <a:bodyPr>
            <a:spAutoFit/>
          </a:bodyPr>
          <a:lstStyle/>
          <a:p>
            <a:pPr eaLnBrk="1" hangingPunct="1"/>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0025</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下列哪一条不属于理想气体分子模型的内容</a:t>
            </a:r>
            <a:endPar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66435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4969149"/>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6411" name="组合 35"/>
          <p:cNvGrpSpPr>
            <a:grpSpLocks/>
          </p:cNvGrpSpPr>
          <p:nvPr/>
        </p:nvGrpSpPr>
        <p:grpSpPr bwMode="auto">
          <a:xfrm>
            <a:off x="1617171" y="2361637"/>
            <a:ext cx="8091538" cy="859521"/>
            <a:chOff x="1616982" y="2568618"/>
            <a:chExt cx="8090898"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56413" name="文本框 18"/>
            <p:cNvSpPr txBox="1">
              <a:spLocks noChangeArrowheads="1"/>
            </p:cNvSpPr>
            <p:nvPr/>
          </p:nvSpPr>
          <p:spPr bwMode="auto">
            <a:xfrm>
              <a:off x="2547615" y="2763274"/>
              <a:ext cx="71602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其中一条是绝热线，另一条是等温线</a:t>
              </a:r>
            </a:p>
          </p:txBody>
        </p:sp>
      </p:grpSp>
      <p:grpSp>
        <p:nvGrpSpPr>
          <p:cNvPr id="56404" name="组合 37"/>
          <p:cNvGrpSpPr>
            <a:grpSpLocks/>
          </p:cNvGrpSpPr>
          <p:nvPr/>
        </p:nvGrpSpPr>
        <p:grpSpPr bwMode="auto">
          <a:xfrm>
            <a:off x="1617171" y="4073278"/>
            <a:ext cx="7527613" cy="859886"/>
            <a:chOff x="1616982" y="4199905"/>
            <a:chExt cx="7527018"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56406" name="文本框 20"/>
            <p:cNvSpPr txBox="1">
              <a:spLocks noChangeArrowheads="1"/>
            </p:cNvSpPr>
            <p:nvPr/>
          </p:nvSpPr>
          <p:spPr bwMode="auto">
            <a:xfrm>
              <a:off x="2547615" y="4377997"/>
              <a:ext cx="659638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两个过程中系统对外作的功相等</a:t>
              </a:r>
            </a:p>
          </p:txBody>
        </p:sp>
      </p:grpSp>
      <p:grpSp>
        <p:nvGrpSpPr>
          <p:cNvPr id="56397" name="组合 36"/>
          <p:cNvGrpSpPr>
            <a:grpSpLocks/>
          </p:cNvGrpSpPr>
          <p:nvPr/>
        </p:nvGrpSpPr>
        <p:grpSpPr bwMode="auto">
          <a:xfrm>
            <a:off x="1617171" y="3223965"/>
            <a:ext cx="8091893" cy="858946"/>
            <a:chOff x="1616982" y="3350397"/>
            <a:chExt cx="8090898"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56399" name="文本框 19"/>
            <p:cNvSpPr txBox="1">
              <a:spLocks noChangeArrowheads="1"/>
            </p:cNvSpPr>
            <p:nvPr/>
          </p:nvSpPr>
          <p:spPr bwMode="auto">
            <a:xfrm>
              <a:off x="2547615" y="3510541"/>
              <a:ext cx="71602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两个过程吸收的热量相同</a:t>
              </a:r>
            </a:p>
          </p:txBody>
        </p:sp>
      </p:grpSp>
      <p:grpSp>
        <p:nvGrpSpPr>
          <p:cNvPr id="56390" name="组合 38"/>
          <p:cNvGrpSpPr>
            <a:grpSpLocks/>
          </p:cNvGrpSpPr>
          <p:nvPr/>
        </p:nvGrpSpPr>
        <p:grpSpPr bwMode="auto">
          <a:xfrm>
            <a:off x="1617171" y="4927357"/>
            <a:ext cx="7634835" cy="860076"/>
            <a:chOff x="1616982" y="5054362"/>
            <a:chExt cx="7633896"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56392" name="文本框 31"/>
            <p:cNvSpPr txBox="1">
              <a:spLocks noChangeArrowheads="1"/>
            </p:cNvSpPr>
            <p:nvPr/>
          </p:nvSpPr>
          <p:spPr bwMode="auto">
            <a:xfrm>
              <a:off x="2547615" y="5245345"/>
              <a:ext cx="6703263"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两个过程中系统的内能变化相同。</a:t>
              </a:r>
            </a:p>
          </p:txBody>
        </p:sp>
      </p:grpSp>
      <mc:AlternateContent xmlns:mc="http://schemas.openxmlformats.org/markup-compatibility/2006">
        <mc:Choice xmlns:a14="http://schemas.microsoft.com/office/drawing/2010/main" Requires="a14">
          <p:sp>
            <p:nvSpPr>
              <p:cNvPr id="44" name="TextBox 1"/>
              <p:cNvSpPr txBox="1">
                <a:spLocks noChangeArrowheads="1"/>
              </p:cNvSpPr>
              <p:nvPr/>
            </p:nvSpPr>
            <p:spPr bwMode="auto">
              <a:xfrm>
                <a:off x="2119553" y="684774"/>
                <a:ext cx="6045653"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0026</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在</a:t>
                </a:r>
                <a14:m>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图上有两条曲线</a:t>
                </a:r>
                <a14:m>
                  <m:oMath xmlns:m="http://schemas.openxmlformats.org/officeDocument/2006/math">
                    <m:r>
                      <a:rPr lang="en-US" altLang="zh-CN" i="1">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𝑏𝑐</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和</a:t>
                </a:r>
                <a14:m>
                  <m:oMath xmlns:m="http://schemas.openxmlformats.org/officeDocument/2006/math">
                    <m:r>
                      <a:rPr lang="en-US" altLang="zh-CN" i="1">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𝑑𝑐</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，由此可以得出以下结论</a:t>
                </a:r>
              </a:p>
            </p:txBody>
          </p:sp>
        </mc:Choice>
        <mc:Fallback>
          <p:sp>
            <p:nvSpPr>
              <p:cNvPr id="44" name="TextBox 1"/>
              <p:cNvSpPr txBox="1">
                <a:spLocks noRot="1" noChangeAspect="1" noMove="1" noResize="1" noEditPoints="1" noAdjustHandles="1" noChangeArrowheads="1" noChangeShapeType="1" noTextEdit="1"/>
              </p:cNvSpPr>
              <p:nvPr/>
            </p:nvSpPr>
            <p:spPr bwMode="auto">
              <a:xfrm>
                <a:off x="2119553" y="684774"/>
                <a:ext cx="6045653" cy="954107"/>
              </a:xfrm>
              <a:prstGeom prst="rect">
                <a:avLst/>
              </a:prstGeom>
              <a:blipFill>
                <a:blip r:embed="rId2"/>
                <a:stretch>
                  <a:fillRect l="-2119" t="-6369" r="-211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8754107" y="348119"/>
            <a:ext cx="3215747" cy="2808252"/>
            <a:chOff x="8754107" y="348119"/>
            <a:chExt cx="3215747" cy="2808252"/>
          </a:xfrm>
        </p:grpSpPr>
        <p:grpSp>
          <p:nvGrpSpPr>
            <p:cNvPr id="46" name="Group 2"/>
            <p:cNvGrpSpPr>
              <a:grpSpLocks/>
            </p:cNvGrpSpPr>
            <p:nvPr/>
          </p:nvGrpSpPr>
          <p:grpSpPr bwMode="auto">
            <a:xfrm>
              <a:off x="9101279" y="485516"/>
              <a:ext cx="2765325" cy="2298878"/>
              <a:chOff x="7162" y="7002"/>
              <a:chExt cx="1812" cy="1756"/>
            </a:xfrm>
          </p:grpSpPr>
          <p:sp>
            <p:nvSpPr>
              <p:cNvPr id="47" name="Freeform 15"/>
              <p:cNvSpPr>
                <a:spLocks/>
              </p:cNvSpPr>
              <p:nvPr/>
            </p:nvSpPr>
            <p:spPr bwMode="auto">
              <a:xfrm>
                <a:off x="7571" y="7358"/>
                <a:ext cx="1005" cy="1014"/>
              </a:xfrm>
              <a:custGeom>
                <a:avLst/>
                <a:gdLst>
                  <a:gd name="T0" fmla="*/ 66 w 1005"/>
                  <a:gd name="T1" fmla="*/ 0 h 1014"/>
                  <a:gd name="T2" fmla="*/ 270 w 1005"/>
                  <a:gd name="T3" fmla="*/ 752 h 1014"/>
                  <a:gd name="T4" fmla="*/ 1005 w 1005"/>
                  <a:gd name="T5" fmla="*/ 932 h 1014"/>
                  <a:gd name="T6" fmla="*/ 0 60000 65536"/>
                  <a:gd name="T7" fmla="*/ 0 60000 65536"/>
                  <a:gd name="T8" fmla="*/ 0 60000 65536"/>
                  <a:gd name="T9" fmla="*/ 0 w 1005"/>
                  <a:gd name="T10" fmla="*/ 0 h 1014"/>
                  <a:gd name="T11" fmla="*/ 1005 w 1005"/>
                  <a:gd name="T12" fmla="*/ 1014 h 1014"/>
                </a:gdLst>
                <a:ahLst/>
                <a:cxnLst>
                  <a:cxn ang="T6">
                    <a:pos x="T0" y="T1"/>
                  </a:cxn>
                  <a:cxn ang="T7">
                    <a:pos x="T2" y="T3"/>
                  </a:cxn>
                  <a:cxn ang="T8">
                    <a:pos x="T4" y="T5"/>
                  </a:cxn>
                </a:cxnLst>
                <a:rect l="T9" t="T10" r="T11" b="T12"/>
                <a:pathLst>
                  <a:path w="1005" h="1014">
                    <a:moveTo>
                      <a:pt x="66" y="0"/>
                    </a:moveTo>
                    <a:cubicBezTo>
                      <a:pt x="100" y="125"/>
                      <a:pt x="0" y="490"/>
                      <a:pt x="270" y="752"/>
                    </a:cubicBezTo>
                    <a:cubicBezTo>
                      <a:pt x="540" y="1014"/>
                      <a:pt x="852" y="894"/>
                      <a:pt x="1005" y="932"/>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Line 14"/>
              <p:cNvSpPr>
                <a:spLocks noChangeShapeType="1"/>
              </p:cNvSpPr>
              <p:nvPr/>
            </p:nvSpPr>
            <p:spPr bwMode="auto">
              <a:xfrm>
                <a:off x="7162" y="8758"/>
                <a:ext cx="1812" cy="0"/>
              </a:xfrm>
              <a:prstGeom prst="line">
                <a:avLst/>
              </a:prstGeom>
              <a:noFill/>
              <a:ln w="285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49" name="Line 13"/>
              <p:cNvSpPr>
                <a:spLocks noChangeShapeType="1"/>
              </p:cNvSpPr>
              <p:nvPr/>
            </p:nvSpPr>
            <p:spPr bwMode="auto">
              <a:xfrm rot="-5400000">
                <a:off x="6290" y="7878"/>
                <a:ext cx="1752" cy="0"/>
              </a:xfrm>
              <a:prstGeom prst="line">
                <a:avLst/>
              </a:prstGeom>
              <a:noFill/>
              <a:ln w="28575">
                <a:solidFill>
                  <a:srgbClr val="000000"/>
                </a:solidFill>
                <a:round/>
                <a:headEnd/>
                <a:tailEnd type="stealth" w="sm" len="med"/>
              </a:ln>
              <a:extLst>
                <a:ext uri="{909E8E84-426E-40DD-AFC4-6F175D3DCCD1}">
                  <a14:hiddenFill xmlns:a14="http://schemas.microsoft.com/office/drawing/2010/main">
                    <a:noFill/>
                  </a14:hiddenFill>
                </a:ext>
              </a:extLst>
            </p:spPr>
            <p:txBody>
              <a:bodyPr/>
              <a:lstStyle/>
              <a:p>
                <a:endParaRPr lang="zh-CN" altLang="en-US"/>
              </a:p>
            </p:txBody>
          </p:sp>
          <p:sp>
            <p:nvSpPr>
              <p:cNvPr id="50" name="Oval 12"/>
              <p:cNvSpPr>
                <a:spLocks noChangeArrowheads="1"/>
              </p:cNvSpPr>
              <p:nvPr/>
            </p:nvSpPr>
            <p:spPr bwMode="auto">
              <a:xfrm>
                <a:off x="8553" y="8274"/>
                <a:ext cx="36" cy="36"/>
              </a:xfrm>
              <a:prstGeom prst="ellipse">
                <a:avLst/>
              </a:prstGeom>
              <a:solidFill>
                <a:srgbClr val="000000"/>
              </a:solidFill>
              <a:ln w="9525">
                <a:solidFill>
                  <a:srgbClr val="000000"/>
                </a:solidFill>
                <a:round/>
                <a:headEnd/>
                <a:tailEnd/>
              </a:ln>
            </p:spPr>
            <p:txBody>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1" name="Oval 11"/>
              <p:cNvSpPr>
                <a:spLocks noChangeArrowheads="1"/>
              </p:cNvSpPr>
              <p:nvPr/>
            </p:nvSpPr>
            <p:spPr bwMode="auto">
              <a:xfrm>
                <a:off x="7625" y="7342"/>
                <a:ext cx="36" cy="36"/>
              </a:xfrm>
              <a:prstGeom prst="ellipse">
                <a:avLst/>
              </a:prstGeom>
              <a:solidFill>
                <a:srgbClr val="000000"/>
              </a:solidFill>
              <a:ln w="9525">
                <a:solidFill>
                  <a:srgbClr val="000000"/>
                </a:solidFill>
                <a:round/>
                <a:headEnd/>
                <a:tailEnd/>
              </a:ln>
            </p:spPr>
            <p:txBody>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65" name="Freeform 4"/>
              <p:cNvSpPr>
                <a:spLocks/>
              </p:cNvSpPr>
              <p:nvPr/>
            </p:nvSpPr>
            <p:spPr bwMode="auto">
              <a:xfrm>
                <a:off x="7637" y="7354"/>
                <a:ext cx="939" cy="932"/>
              </a:xfrm>
              <a:custGeom>
                <a:avLst/>
                <a:gdLst>
                  <a:gd name="T0" fmla="*/ 0 w 939"/>
                  <a:gd name="T1" fmla="*/ 0 h 932"/>
                  <a:gd name="T2" fmla="*/ 301 w 939"/>
                  <a:gd name="T3" fmla="*/ 589 h 932"/>
                  <a:gd name="T4" fmla="*/ 939 w 939"/>
                  <a:gd name="T5" fmla="*/ 932 h 932"/>
                  <a:gd name="T6" fmla="*/ 0 60000 65536"/>
                  <a:gd name="T7" fmla="*/ 0 60000 65536"/>
                  <a:gd name="T8" fmla="*/ 0 60000 65536"/>
                  <a:gd name="T9" fmla="*/ 0 w 939"/>
                  <a:gd name="T10" fmla="*/ 0 h 932"/>
                  <a:gd name="T11" fmla="*/ 939 w 939"/>
                  <a:gd name="T12" fmla="*/ 932 h 932"/>
                </a:gdLst>
                <a:ahLst/>
                <a:cxnLst>
                  <a:cxn ang="T6">
                    <a:pos x="T0" y="T1"/>
                  </a:cxn>
                  <a:cxn ang="T7">
                    <a:pos x="T2" y="T3"/>
                  </a:cxn>
                  <a:cxn ang="T8">
                    <a:pos x="T4" y="T5"/>
                  </a:cxn>
                </a:cxnLst>
                <a:rect l="T9" t="T10" r="T11" b="T12"/>
                <a:pathLst>
                  <a:path w="939" h="932">
                    <a:moveTo>
                      <a:pt x="0" y="0"/>
                    </a:moveTo>
                    <a:cubicBezTo>
                      <a:pt x="50" y="98"/>
                      <a:pt x="129" y="409"/>
                      <a:pt x="301" y="589"/>
                    </a:cubicBezTo>
                    <a:cubicBezTo>
                      <a:pt x="473" y="769"/>
                      <a:pt x="786" y="894"/>
                      <a:pt x="939" y="932"/>
                    </a:cubicBezTo>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53" name="文本框 52"/>
                <p:cNvSpPr txBox="1"/>
                <p:nvPr/>
              </p:nvSpPr>
              <p:spPr>
                <a:xfrm>
                  <a:off x="9133328" y="348119"/>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9133328" y="348119"/>
                  <a:ext cx="330988"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11634634" y="270930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11634634" y="2709303"/>
                  <a:ext cx="33522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8754107" y="2725484"/>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8754107" y="2725484"/>
                  <a:ext cx="35022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0179919" y="1310511"/>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10179919" y="1310511"/>
                  <a:ext cx="48590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9558977" y="454539"/>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9558977" y="454539"/>
                  <a:ext cx="49321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0993821" y="1705181"/>
                  <a:ext cx="460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𝑐</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10993821" y="1705181"/>
                  <a:ext cx="46057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783253" y="1855347"/>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9783253" y="1855347"/>
                  <a:ext cx="503856" cy="523220"/>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487153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6411"/>
                                        </p:tgtEl>
                                        <p:attrNameLst>
                                          <p:attrName>style.visibility</p:attrName>
                                        </p:attrNameLst>
                                      </p:cBhvr>
                                      <p:to>
                                        <p:strVal val="visible"/>
                                      </p:to>
                                    </p:set>
                                    <p:animEffect transition="in" filter="wipe(left)">
                                      <p:cBhvr>
                                        <p:cTn id="21" dur="500"/>
                                        <p:tgtEl>
                                          <p:spTgt spid="56411"/>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6397"/>
                                        </p:tgtEl>
                                        <p:attrNameLst>
                                          <p:attrName>style.visibility</p:attrName>
                                        </p:attrNameLst>
                                      </p:cBhvr>
                                      <p:to>
                                        <p:strVal val="visible"/>
                                      </p:to>
                                    </p:set>
                                    <p:animEffect transition="in" filter="wipe(left)">
                                      <p:cBhvr>
                                        <p:cTn id="25" dur="500"/>
                                        <p:tgtEl>
                                          <p:spTgt spid="56397"/>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6404"/>
                                        </p:tgtEl>
                                        <p:attrNameLst>
                                          <p:attrName>style.visibility</p:attrName>
                                        </p:attrNameLst>
                                      </p:cBhvr>
                                      <p:to>
                                        <p:strVal val="visible"/>
                                      </p:to>
                                    </p:set>
                                    <p:animEffect transition="in" filter="wipe(left)">
                                      <p:cBhvr>
                                        <p:cTn id="29" dur="500"/>
                                        <p:tgtEl>
                                          <p:spTgt spid="5640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6390"/>
                                        </p:tgtEl>
                                        <p:attrNameLst>
                                          <p:attrName>style.visibility</p:attrName>
                                        </p:attrNameLst>
                                      </p:cBhvr>
                                      <p:to>
                                        <p:strVal val="visible"/>
                                      </p:to>
                                    </p:set>
                                    <p:animEffect transition="in" filter="wipe(left)">
                                      <p:cBhvr>
                                        <p:cTn id="33" dur="500"/>
                                        <p:tgtEl>
                                          <p:spTgt spid="5639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835817" y="4968942"/>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56411" name="组合 35"/>
          <p:cNvGrpSpPr>
            <a:grpSpLocks/>
          </p:cNvGrpSpPr>
          <p:nvPr/>
        </p:nvGrpSpPr>
        <p:grpSpPr bwMode="auto">
          <a:xfrm>
            <a:off x="1617171" y="2361637"/>
            <a:ext cx="7980325" cy="859521"/>
            <a:chOff x="1616982" y="2568618"/>
            <a:chExt cx="7979694"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6413" name="文本框 18"/>
                <p:cNvSpPr txBox="1">
                  <a:spLocks noChangeArrowheads="1"/>
                </p:cNvSpPr>
                <p:nvPr/>
              </p:nvSpPr>
              <p:spPr bwMode="auto">
                <a:xfrm>
                  <a:off x="2436411" y="2763274"/>
                  <a:ext cx="71602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为最概然速率</a:t>
                  </a:r>
                </a:p>
              </p:txBody>
            </p:sp>
          </mc:Choice>
          <mc:Fallback xmlns="">
            <p:sp>
              <p:nvSpPr>
                <p:cNvPr id="56413" name="文本框 18"/>
                <p:cNvSpPr txBox="1">
                  <a:spLocks noRot="1" noChangeAspect="1" noMove="1" noResize="1" noEditPoints="1" noAdjustHandles="1" noChangeArrowheads="1" noChangeShapeType="1" noTextEdit="1"/>
                </p:cNvSpPr>
                <p:nvPr/>
              </p:nvSpPr>
              <p:spPr bwMode="auto">
                <a:xfrm>
                  <a:off x="2436411" y="2763274"/>
                  <a:ext cx="7160265" cy="523220"/>
                </a:xfrm>
                <a:prstGeom prst="rect">
                  <a:avLst/>
                </a:prstGeom>
                <a:blipFill>
                  <a:blip r:embed="rId2"/>
                  <a:stretch>
                    <a:fillRect t="-11628" b="-31395"/>
                  </a:stretch>
                </a:blipFill>
                <a:ln w="9525">
                  <a:noFill/>
                  <a:miter lim="800000"/>
                  <a:headEnd/>
                  <a:tailEnd/>
                </a:ln>
              </p:spPr>
              <p:txBody>
                <a:bodyPr/>
                <a:lstStyle/>
                <a:p>
                  <a:r>
                    <a:rPr lang="zh-CN" altLang="en-US">
                      <a:noFill/>
                    </a:rPr>
                    <a:t> </a:t>
                  </a:r>
                </a:p>
              </p:txBody>
            </p:sp>
          </mc:Fallback>
        </mc:AlternateContent>
      </p:grpSp>
      <p:grpSp>
        <p:nvGrpSpPr>
          <p:cNvPr id="56404" name="组合 37"/>
          <p:cNvGrpSpPr>
            <a:grpSpLocks/>
          </p:cNvGrpSpPr>
          <p:nvPr/>
        </p:nvGrpSpPr>
        <p:grpSpPr bwMode="auto">
          <a:xfrm>
            <a:off x="1617171" y="4073278"/>
            <a:ext cx="7428757" cy="859886"/>
            <a:chOff x="1616982" y="4199905"/>
            <a:chExt cx="7428170"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6406" name="文本框 20"/>
                <p:cNvSpPr txBox="1">
                  <a:spLocks noChangeArrowheads="1"/>
                </p:cNvSpPr>
                <p:nvPr/>
              </p:nvSpPr>
              <p:spPr bwMode="auto">
                <a:xfrm>
                  <a:off x="2448767" y="4377997"/>
                  <a:ext cx="659638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为方均根速率</a:t>
                  </a:r>
                </a:p>
              </p:txBody>
            </p:sp>
          </mc:Choice>
          <mc:Fallback xmlns="">
            <p:sp>
              <p:nvSpPr>
                <p:cNvPr id="56406" name="文本框 20"/>
                <p:cNvSpPr txBox="1">
                  <a:spLocks noRot="1" noChangeAspect="1" noMove="1" noResize="1" noEditPoints="1" noAdjustHandles="1" noChangeArrowheads="1" noChangeShapeType="1" noTextEdit="1"/>
                </p:cNvSpPr>
                <p:nvPr/>
              </p:nvSpPr>
              <p:spPr bwMode="auto">
                <a:xfrm>
                  <a:off x="2448767" y="4377997"/>
                  <a:ext cx="6596385" cy="523220"/>
                </a:xfrm>
                <a:prstGeom prst="rect">
                  <a:avLst/>
                </a:prstGeom>
                <a:blipFill>
                  <a:blip r:embed="rId3"/>
                  <a:stretch>
                    <a:fillRect t="-11628" b="-31395"/>
                  </a:stretch>
                </a:blipFill>
                <a:ln w="9525">
                  <a:noFill/>
                  <a:miter lim="800000"/>
                  <a:headEnd/>
                  <a:tailEnd/>
                </a:ln>
              </p:spPr>
              <p:txBody>
                <a:bodyPr/>
                <a:lstStyle/>
                <a:p>
                  <a:r>
                    <a:rPr lang="zh-CN" altLang="en-US">
                      <a:noFill/>
                    </a:rPr>
                    <a:t> </a:t>
                  </a:r>
                </a:p>
              </p:txBody>
            </p:sp>
          </mc:Fallback>
        </mc:AlternateContent>
      </p:grpSp>
      <p:grpSp>
        <p:nvGrpSpPr>
          <p:cNvPr id="56397" name="组合 36"/>
          <p:cNvGrpSpPr>
            <a:grpSpLocks/>
          </p:cNvGrpSpPr>
          <p:nvPr/>
        </p:nvGrpSpPr>
        <p:grpSpPr bwMode="auto">
          <a:xfrm>
            <a:off x="1617171" y="3223965"/>
            <a:ext cx="7993032" cy="858946"/>
            <a:chOff x="1616982" y="3350397"/>
            <a:chExt cx="7992053"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6399" name="文本框 19"/>
                <p:cNvSpPr txBox="1">
                  <a:spLocks noChangeArrowheads="1"/>
                </p:cNvSpPr>
                <p:nvPr/>
              </p:nvSpPr>
              <p:spPr bwMode="auto">
                <a:xfrm>
                  <a:off x="2448770" y="3510541"/>
                  <a:ext cx="71602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为平均速率</a:t>
                  </a:r>
                </a:p>
              </p:txBody>
            </p:sp>
          </mc:Choice>
          <mc:Fallback xmlns="">
            <p:sp>
              <p:nvSpPr>
                <p:cNvPr id="56399" name="文本框 19"/>
                <p:cNvSpPr txBox="1">
                  <a:spLocks noRot="1" noChangeAspect="1" noMove="1" noResize="1" noEditPoints="1" noAdjustHandles="1" noChangeArrowheads="1" noChangeShapeType="1" noTextEdit="1"/>
                </p:cNvSpPr>
                <p:nvPr/>
              </p:nvSpPr>
              <p:spPr bwMode="auto">
                <a:xfrm>
                  <a:off x="2448770" y="3510541"/>
                  <a:ext cx="7160265" cy="523220"/>
                </a:xfrm>
                <a:prstGeom prst="rect">
                  <a:avLst/>
                </a:prstGeom>
                <a:blipFill>
                  <a:blip r:embed="rId4"/>
                  <a:stretch>
                    <a:fillRect t="-11628" b="-31395"/>
                  </a:stretch>
                </a:blipFill>
                <a:ln w="9525">
                  <a:noFill/>
                  <a:miter lim="800000"/>
                  <a:headEnd/>
                  <a:tailEnd/>
                </a:ln>
              </p:spPr>
              <p:txBody>
                <a:bodyPr/>
                <a:lstStyle/>
                <a:p>
                  <a:r>
                    <a:rPr lang="zh-CN" altLang="en-US">
                      <a:noFill/>
                    </a:rPr>
                    <a:t> </a:t>
                  </a:r>
                </a:p>
              </p:txBody>
            </p:sp>
          </mc:Fallback>
        </mc:AlternateContent>
      </p:grpSp>
      <p:grpSp>
        <p:nvGrpSpPr>
          <p:cNvPr id="56390" name="组合 38"/>
          <p:cNvGrpSpPr>
            <a:grpSpLocks/>
          </p:cNvGrpSpPr>
          <p:nvPr/>
        </p:nvGrpSpPr>
        <p:grpSpPr bwMode="auto">
          <a:xfrm>
            <a:off x="1617171" y="4927357"/>
            <a:ext cx="8271895" cy="860076"/>
            <a:chOff x="1616982" y="5054362"/>
            <a:chExt cx="8270878"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6392" name="文本框 31"/>
                <p:cNvSpPr txBox="1">
                  <a:spLocks noChangeArrowheads="1"/>
                </p:cNvSpPr>
                <p:nvPr/>
              </p:nvSpPr>
              <p:spPr bwMode="auto">
                <a:xfrm>
                  <a:off x="2547614" y="5245347"/>
                  <a:ext cx="7340246" cy="522801"/>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速率大于</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和小于</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的分子数各占一半</a:t>
                  </a:r>
                </a:p>
              </p:txBody>
            </p:sp>
          </mc:Choice>
          <mc:Fallback xmlns="">
            <p:sp>
              <p:nvSpPr>
                <p:cNvPr id="56392" name="文本框 31"/>
                <p:cNvSpPr txBox="1">
                  <a:spLocks noRot="1" noChangeAspect="1" noMove="1" noResize="1" noEditPoints="1" noAdjustHandles="1" noChangeArrowheads="1" noChangeShapeType="1" noTextEdit="1"/>
                </p:cNvSpPr>
                <p:nvPr/>
              </p:nvSpPr>
              <p:spPr bwMode="auto">
                <a:xfrm>
                  <a:off x="2547614" y="5245347"/>
                  <a:ext cx="7340246" cy="522801"/>
                </a:xfrm>
                <a:prstGeom prst="rect">
                  <a:avLst/>
                </a:prstGeom>
                <a:blipFill>
                  <a:blip r:embed="rId5"/>
                  <a:stretch>
                    <a:fillRect l="-1744" t="-12941" b="-32941"/>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44" name="TextBox 1"/>
              <p:cNvSpPr txBox="1">
                <a:spLocks noChangeArrowheads="1"/>
              </p:cNvSpPr>
              <p:nvPr/>
            </p:nvSpPr>
            <p:spPr bwMode="auto">
              <a:xfrm>
                <a:off x="2119553" y="684774"/>
                <a:ext cx="6045653"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0027</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麦克斯韦速率分布曲线如图所示，图中</a:t>
                </a:r>
                <a14:m>
                  <m:oMath xmlns:m="http://schemas.openxmlformats.org/officeDocument/2006/math">
                    <m:r>
                      <a:rPr lang="en-US" altLang="zh-CN" i="1">
                        <a:latin typeface="Cambria Math" panose="02040503050406030204" pitchFamily="18" charset="0"/>
                        <a:ea typeface="Cambria Math" panose="02040503050406030204" pitchFamily="18" charset="0"/>
                      </a:rPr>
                      <m:t>𝐴</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𝐵</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两部分面积相等，则该图表示 </a:t>
                </a:r>
                <a:endParaRPr lang="zh-CN" altLang="zh-CN"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p:sp>
            <p:nvSpPr>
              <p:cNvPr id="44" name="TextBox 1"/>
              <p:cNvSpPr txBox="1">
                <a:spLocks noRot="1" noChangeAspect="1" noMove="1" noResize="1" noEditPoints="1" noAdjustHandles="1" noChangeArrowheads="1" noChangeShapeType="1" noTextEdit="1"/>
              </p:cNvSpPr>
              <p:nvPr/>
            </p:nvSpPr>
            <p:spPr bwMode="auto">
              <a:xfrm>
                <a:off x="2119553" y="684774"/>
                <a:ext cx="6045653" cy="1384995"/>
              </a:xfrm>
              <a:prstGeom prst="rect">
                <a:avLst/>
              </a:prstGeom>
              <a:blipFill>
                <a:blip r:embed="rId6"/>
                <a:stretch>
                  <a:fillRect l="-2119" t="-4386" r="-7871"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 name="组合 4"/>
          <p:cNvGrpSpPr/>
          <p:nvPr/>
        </p:nvGrpSpPr>
        <p:grpSpPr>
          <a:xfrm>
            <a:off x="8448634" y="405703"/>
            <a:ext cx="3490859" cy="3027362"/>
            <a:chOff x="8448634" y="405703"/>
            <a:chExt cx="3490859" cy="3027362"/>
          </a:xfrm>
        </p:grpSpPr>
        <p:grpSp>
          <p:nvGrpSpPr>
            <p:cNvPr id="2" name="组合 1"/>
            <p:cNvGrpSpPr/>
            <p:nvPr/>
          </p:nvGrpSpPr>
          <p:grpSpPr>
            <a:xfrm>
              <a:off x="8448634" y="405703"/>
              <a:ext cx="3490859" cy="3027362"/>
              <a:chOff x="8664729" y="957155"/>
              <a:chExt cx="3490859" cy="3027362"/>
            </a:xfrm>
          </p:grpSpPr>
          <mc:AlternateContent xmlns:mc="http://schemas.openxmlformats.org/markup-compatibility/2006" xmlns:a14="http://schemas.microsoft.com/office/drawing/2010/main">
            <mc:Choice Requires="a14">
              <p:sp>
                <p:nvSpPr>
                  <p:cNvPr id="43" name="矩形 42"/>
                  <p:cNvSpPr/>
                  <p:nvPr/>
                </p:nvSpPr>
                <p:spPr>
                  <a:xfrm>
                    <a:off x="9047264" y="125075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9047264" y="1250754"/>
                    <a:ext cx="99585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11492013" y="2858047"/>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11492013" y="2858047"/>
                    <a:ext cx="49013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664729" y="320632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8664729" y="3206326"/>
                    <a:ext cx="534890" cy="523220"/>
                  </a:xfrm>
                  <a:prstGeom prst="rect">
                    <a:avLst/>
                  </a:prstGeom>
                  <a:blipFill>
                    <a:blip r:embed="rId9"/>
                    <a:stretch>
                      <a:fillRect/>
                    </a:stretch>
                  </a:blipFill>
                </p:spPr>
                <p:txBody>
                  <a:bodyPr/>
                  <a:lstStyle/>
                  <a:p>
                    <a:r>
                      <a:rPr lang="zh-CN" altLang="en-US">
                        <a:noFill/>
                      </a:rPr>
                      <a:t> </a:t>
                    </a:r>
                  </a:p>
                </p:txBody>
              </p:sp>
            </mc:Fallback>
          </mc:AlternateContent>
          <p:grpSp>
            <p:nvGrpSpPr>
              <p:cNvPr id="3" name="Group 136"/>
              <p:cNvGrpSpPr>
                <a:grpSpLocks noChangeAspect="1"/>
              </p:cNvGrpSpPr>
              <p:nvPr/>
            </p:nvGrpSpPr>
            <p:grpSpPr bwMode="auto">
              <a:xfrm>
                <a:off x="8672614" y="957155"/>
                <a:ext cx="3482974" cy="3027362"/>
                <a:chOff x="3671" y="1009"/>
                <a:chExt cx="2194" cy="1907"/>
              </a:xfrm>
            </p:grpSpPr>
            <p:sp>
              <p:nvSpPr>
                <p:cNvPr id="4" name="AutoShape 135"/>
                <p:cNvSpPr>
                  <a:spLocks noChangeAspect="1" noChangeArrowheads="1" noTextEdit="1"/>
                </p:cNvSpPr>
                <p:nvPr/>
              </p:nvSpPr>
              <p:spPr bwMode="auto">
                <a:xfrm>
                  <a:off x="3671" y="1009"/>
                  <a:ext cx="2173" cy="1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138"/>
                <p:cNvSpPr>
                  <a:spLocks noEditPoints="1"/>
                </p:cNvSpPr>
                <p:nvPr/>
              </p:nvSpPr>
              <p:spPr bwMode="auto">
                <a:xfrm>
                  <a:off x="3894" y="1328"/>
                  <a:ext cx="65" cy="1176"/>
                </a:xfrm>
                <a:custGeom>
                  <a:avLst/>
                  <a:gdLst>
                    <a:gd name="T0" fmla="*/ 25 w 65"/>
                    <a:gd name="T1" fmla="*/ 1176 h 1176"/>
                    <a:gd name="T2" fmla="*/ 25 w 65"/>
                    <a:gd name="T3" fmla="*/ 78 h 1176"/>
                    <a:gd name="T4" fmla="*/ 40 w 65"/>
                    <a:gd name="T5" fmla="*/ 78 h 1176"/>
                    <a:gd name="T6" fmla="*/ 40 w 65"/>
                    <a:gd name="T7" fmla="*/ 1176 h 1176"/>
                    <a:gd name="T8" fmla="*/ 25 w 65"/>
                    <a:gd name="T9" fmla="*/ 1176 h 1176"/>
                    <a:gd name="T10" fmla="*/ 0 w 65"/>
                    <a:gd name="T11" fmla="*/ 95 h 1176"/>
                    <a:gd name="T12" fmla="*/ 32 w 65"/>
                    <a:gd name="T13" fmla="*/ 0 h 1176"/>
                    <a:gd name="T14" fmla="*/ 65 w 65"/>
                    <a:gd name="T15" fmla="*/ 95 h 1176"/>
                    <a:gd name="T16" fmla="*/ 0 w 65"/>
                    <a:gd name="T17" fmla="*/ 95 h 1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1176">
                      <a:moveTo>
                        <a:pt x="25" y="1176"/>
                      </a:moveTo>
                      <a:lnTo>
                        <a:pt x="25" y="78"/>
                      </a:lnTo>
                      <a:lnTo>
                        <a:pt x="40" y="78"/>
                      </a:lnTo>
                      <a:lnTo>
                        <a:pt x="40" y="1176"/>
                      </a:lnTo>
                      <a:lnTo>
                        <a:pt x="25" y="1176"/>
                      </a:lnTo>
                      <a:close/>
                      <a:moveTo>
                        <a:pt x="0" y="95"/>
                      </a:moveTo>
                      <a:lnTo>
                        <a:pt x="32" y="0"/>
                      </a:lnTo>
                      <a:lnTo>
                        <a:pt x="65" y="95"/>
                      </a:lnTo>
                      <a:lnTo>
                        <a:pt x="0" y="95"/>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 name="Freeform 139"/>
                <p:cNvSpPr>
                  <a:spLocks noEditPoints="1"/>
                </p:cNvSpPr>
                <p:nvPr/>
              </p:nvSpPr>
              <p:spPr bwMode="auto">
                <a:xfrm>
                  <a:off x="3926" y="2473"/>
                  <a:ext cx="1710" cy="63"/>
                </a:xfrm>
                <a:custGeom>
                  <a:avLst/>
                  <a:gdLst>
                    <a:gd name="T0" fmla="*/ 0 w 1710"/>
                    <a:gd name="T1" fmla="*/ 23 h 63"/>
                    <a:gd name="T2" fmla="*/ 1630 w 1710"/>
                    <a:gd name="T3" fmla="*/ 23 h 63"/>
                    <a:gd name="T4" fmla="*/ 1630 w 1710"/>
                    <a:gd name="T5" fmla="*/ 39 h 63"/>
                    <a:gd name="T6" fmla="*/ 0 w 1710"/>
                    <a:gd name="T7" fmla="*/ 39 h 63"/>
                    <a:gd name="T8" fmla="*/ 0 w 1710"/>
                    <a:gd name="T9" fmla="*/ 23 h 63"/>
                    <a:gd name="T10" fmla="*/ 1613 w 1710"/>
                    <a:gd name="T11" fmla="*/ 0 h 63"/>
                    <a:gd name="T12" fmla="*/ 1710 w 1710"/>
                    <a:gd name="T13" fmla="*/ 31 h 63"/>
                    <a:gd name="T14" fmla="*/ 1613 w 1710"/>
                    <a:gd name="T15" fmla="*/ 63 h 63"/>
                    <a:gd name="T16" fmla="*/ 1613 w 1710"/>
                    <a:gd name="T1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0" h="63">
                      <a:moveTo>
                        <a:pt x="0" y="23"/>
                      </a:moveTo>
                      <a:lnTo>
                        <a:pt x="1630" y="23"/>
                      </a:lnTo>
                      <a:lnTo>
                        <a:pt x="1630" y="39"/>
                      </a:lnTo>
                      <a:lnTo>
                        <a:pt x="0" y="39"/>
                      </a:lnTo>
                      <a:lnTo>
                        <a:pt x="0" y="23"/>
                      </a:lnTo>
                      <a:close/>
                      <a:moveTo>
                        <a:pt x="1613" y="0"/>
                      </a:moveTo>
                      <a:lnTo>
                        <a:pt x="1710" y="31"/>
                      </a:lnTo>
                      <a:lnTo>
                        <a:pt x="1613" y="63"/>
                      </a:lnTo>
                      <a:lnTo>
                        <a:pt x="1613" y="0"/>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140"/>
                <p:cNvSpPr>
                  <a:spLocks noEditPoints="1"/>
                </p:cNvSpPr>
                <p:nvPr/>
              </p:nvSpPr>
              <p:spPr bwMode="auto">
                <a:xfrm>
                  <a:off x="4421" y="1685"/>
                  <a:ext cx="12" cy="816"/>
                </a:xfrm>
                <a:custGeom>
                  <a:avLst/>
                  <a:gdLst>
                    <a:gd name="T0" fmla="*/ 12 w 12"/>
                    <a:gd name="T1" fmla="*/ 0 h 882"/>
                    <a:gd name="T2" fmla="*/ 12 w 12"/>
                    <a:gd name="T3" fmla="*/ 48 h 882"/>
                    <a:gd name="T4" fmla="*/ 0 w 12"/>
                    <a:gd name="T5" fmla="*/ 48 h 882"/>
                    <a:gd name="T6" fmla="*/ 0 w 12"/>
                    <a:gd name="T7" fmla="*/ 0 h 882"/>
                    <a:gd name="T8" fmla="*/ 12 w 12"/>
                    <a:gd name="T9" fmla="*/ 0 h 882"/>
                    <a:gd name="T10" fmla="*/ 12 w 12"/>
                    <a:gd name="T11" fmla="*/ 82 h 882"/>
                    <a:gd name="T12" fmla="*/ 12 w 12"/>
                    <a:gd name="T13" fmla="*/ 130 h 882"/>
                    <a:gd name="T14" fmla="*/ 0 w 12"/>
                    <a:gd name="T15" fmla="*/ 130 h 882"/>
                    <a:gd name="T16" fmla="*/ 0 w 12"/>
                    <a:gd name="T17" fmla="*/ 82 h 882"/>
                    <a:gd name="T18" fmla="*/ 12 w 12"/>
                    <a:gd name="T19" fmla="*/ 82 h 882"/>
                    <a:gd name="T20" fmla="*/ 12 w 12"/>
                    <a:gd name="T21" fmla="*/ 166 h 882"/>
                    <a:gd name="T22" fmla="*/ 12 w 12"/>
                    <a:gd name="T23" fmla="*/ 214 h 882"/>
                    <a:gd name="T24" fmla="*/ 0 w 12"/>
                    <a:gd name="T25" fmla="*/ 214 h 882"/>
                    <a:gd name="T26" fmla="*/ 0 w 12"/>
                    <a:gd name="T27" fmla="*/ 166 h 882"/>
                    <a:gd name="T28" fmla="*/ 12 w 12"/>
                    <a:gd name="T29" fmla="*/ 166 h 882"/>
                    <a:gd name="T30" fmla="*/ 12 w 12"/>
                    <a:gd name="T31" fmla="*/ 250 h 882"/>
                    <a:gd name="T32" fmla="*/ 12 w 12"/>
                    <a:gd name="T33" fmla="*/ 298 h 882"/>
                    <a:gd name="T34" fmla="*/ 0 w 12"/>
                    <a:gd name="T35" fmla="*/ 298 h 882"/>
                    <a:gd name="T36" fmla="*/ 0 w 12"/>
                    <a:gd name="T37" fmla="*/ 250 h 882"/>
                    <a:gd name="T38" fmla="*/ 12 w 12"/>
                    <a:gd name="T39" fmla="*/ 250 h 882"/>
                    <a:gd name="T40" fmla="*/ 12 w 12"/>
                    <a:gd name="T41" fmla="*/ 334 h 882"/>
                    <a:gd name="T42" fmla="*/ 12 w 12"/>
                    <a:gd name="T43" fmla="*/ 382 h 882"/>
                    <a:gd name="T44" fmla="*/ 0 w 12"/>
                    <a:gd name="T45" fmla="*/ 382 h 882"/>
                    <a:gd name="T46" fmla="*/ 0 w 12"/>
                    <a:gd name="T47" fmla="*/ 334 h 882"/>
                    <a:gd name="T48" fmla="*/ 12 w 12"/>
                    <a:gd name="T49" fmla="*/ 334 h 882"/>
                    <a:gd name="T50" fmla="*/ 12 w 12"/>
                    <a:gd name="T51" fmla="*/ 417 h 882"/>
                    <a:gd name="T52" fmla="*/ 12 w 12"/>
                    <a:gd name="T53" fmla="*/ 464 h 882"/>
                    <a:gd name="T54" fmla="*/ 0 w 12"/>
                    <a:gd name="T55" fmla="*/ 464 h 882"/>
                    <a:gd name="T56" fmla="*/ 0 w 12"/>
                    <a:gd name="T57" fmla="*/ 417 h 882"/>
                    <a:gd name="T58" fmla="*/ 12 w 12"/>
                    <a:gd name="T59" fmla="*/ 417 h 882"/>
                    <a:gd name="T60" fmla="*/ 12 w 12"/>
                    <a:gd name="T61" fmla="*/ 501 h 882"/>
                    <a:gd name="T62" fmla="*/ 12 w 12"/>
                    <a:gd name="T63" fmla="*/ 548 h 882"/>
                    <a:gd name="T64" fmla="*/ 0 w 12"/>
                    <a:gd name="T65" fmla="*/ 548 h 882"/>
                    <a:gd name="T66" fmla="*/ 0 w 12"/>
                    <a:gd name="T67" fmla="*/ 501 h 882"/>
                    <a:gd name="T68" fmla="*/ 12 w 12"/>
                    <a:gd name="T69" fmla="*/ 501 h 882"/>
                    <a:gd name="T70" fmla="*/ 12 w 12"/>
                    <a:gd name="T71" fmla="*/ 585 h 882"/>
                    <a:gd name="T72" fmla="*/ 12 w 12"/>
                    <a:gd name="T73" fmla="*/ 632 h 882"/>
                    <a:gd name="T74" fmla="*/ 0 w 12"/>
                    <a:gd name="T75" fmla="*/ 632 h 882"/>
                    <a:gd name="T76" fmla="*/ 0 w 12"/>
                    <a:gd name="T77" fmla="*/ 585 h 882"/>
                    <a:gd name="T78" fmla="*/ 12 w 12"/>
                    <a:gd name="T79" fmla="*/ 585 h 882"/>
                    <a:gd name="T80" fmla="*/ 12 w 12"/>
                    <a:gd name="T81" fmla="*/ 669 h 882"/>
                    <a:gd name="T82" fmla="*/ 12 w 12"/>
                    <a:gd name="T83" fmla="*/ 716 h 882"/>
                    <a:gd name="T84" fmla="*/ 0 w 12"/>
                    <a:gd name="T85" fmla="*/ 716 h 882"/>
                    <a:gd name="T86" fmla="*/ 0 w 12"/>
                    <a:gd name="T87" fmla="*/ 669 h 882"/>
                    <a:gd name="T88" fmla="*/ 12 w 12"/>
                    <a:gd name="T89" fmla="*/ 669 h 882"/>
                    <a:gd name="T90" fmla="*/ 12 w 12"/>
                    <a:gd name="T91" fmla="*/ 751 h 882"/>
                    <a:gd name="T92" fmla="*/ 12 w 12"/>
                    <a:gd name="T93" fmla="*/ 798 h 882"/>
                    <a:gd name="T94" fmla="*/ 0 w 12"/>
                    <a:gd name="T95" fmla="*/ 798 h 882"/>
                    <a:gd name="T96" fmla="*/ 0 w 12"/>
                    <a:gd name="T97" fmla="*/ 751 h 882"/>
                    <a:gd name="T98" fmla="*/ 12 w 12"/>
                    <a:gd name="T99" fmla="*/ 751 h 882"/>
                    <a:gd name="T100" fmla="*/ 12 w 12"/>
                    <a:gd name="T101" fmla="*/ 835 h 882"/>
                    <a:gd name="T102" fmla="*/ 12 w 12"/>
                    <a:gd name="T103" fmla="*/ 882 h 882"/>
                    <a:gd name="T104" fmla="*/ 0 w 12"/>
                    <a:gd name="T105" fmla="*/ 882 h 882"/>
                    <a:gd name="T106" fmla="*/ 0 w 12"/>
                    <a:gd name="T107" fmla="*/ 835 h 882"/>
                    <a:gd name="T108" fmla="*/ 12 w 12"/>
                    <a:gd name="T109" fmla="*/ 835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 h="882">
                      <a:moveTo>
                        <a:pt x="12" y="0"/>
                      </a:moveTo>
                      <a:lnTo>
                        <a:pt x="12" y="48"/>
                      </a:lnTo>
                      <a:lnTo>
                        <a:pt x="0" y="48"/>
                      </a:lnTo>
                      <a:lnTo>
                        <a:pt x="0" y="0"/>
                      </a:lnTo>
                      <a:lnTo>
                        <a:pt x="12" y="0"/>
                      </a:lnTo>
                      <a:close/>
                      <a:moveTo>
                        <a:pt x="12" y="82"/>
                      </a:moveTo>
                      <a:lnTo>
                        <a:pt x="12" y="130"/>
                      </a:lnTo>
                      <a:lnTo>
                        <a:pt x="0" y="130"/>
                      </a:lnTo>
                      <a:lnTo>
                        <a:pt x="0" y="82"/>
                      </a:lnTo>
                      <a:lnTo>
                        <a:pt x="12" y="82"/>
                      </a:lnTo>
                      <a:close/>
                      <a:moveTo>
                        <a:pt x="12" y="166"/>
                      </a:moveTo>
                      <a:lnTo>
                        <a:pt x="12" y="214"/>
                      </a:lnTo>
                      <a:lnTo>
                        <a:pt x="0" y="214"/>
                      </a:lnTo>
                      <a:lnTo>
                        <a:pt x="0" y="166"/>
                      </a:lnTo>
                      <a:lnTo>
                        <a:pt x="12" y="166"/>
                      </a:lnTo>
                      <a:close/>
                      <a:moveTo>
                        <a:pt x="12" y="250"/>
                      </a:moveTo>
                      <a:lnTo>
                        <a:pt x="12" y="298"/>
                      </a:lnTo>
                      <a:lnTo>
                        <a:pt x="0" y="298"/>
                      </a:lnTo>
                      <a:lnTo>
                        <a:pt x="0" y="250"/>
                      </a:lnTo>
                      <a:lnTo>
                        <a:pt x="12" y="250"/>
                      </a:lnTo>
                      <a:close/>
                      <a:moveTo>
                        <a:pt x="12" y="334"/>
                      </a:moveTo>
                      <a:lnTo>
                        <a:pt x="12" y="382"/>
                      </a:lnTo>
                      <a:lnTo>
                        <a:pt x="0" y="382"/>
                      </a:lnTo>
                      <a:lnTo>
                        <a:pt x="0" y="334"/>
                      </a:lnTo>
                      <a:lnTo>
                        <a:pt x="12" y="334"/>
                      </a:lnTo>
                      <a:close/>
                      <a:moveTo>
                        <a:pt x="12" y="417"/>
                      </a:moveTo>
                      <a:lnTo>
                        <a:pt x="12" y="464"/>
                      </a:lnTo>
                      <a:lnTo>
                        <a:pt x="0" y="464"/>
                      </a:lnTo>
                      <a:lnTo>
                        <a:pt x="0" y="417"/>
                      </a:lnTo>
                      <a:lnTo>
                        <a:pt x="12" y="417"/>
                      </a:lnTo>
                      <a:close/>
                      <a:moveTo>
                        <a:pt x="12" y="501"/>
                      </a:moveTo>
                      <a:lnTo>
                        <a:pt x="12" y="548"/>
                      </a:lnTo>
                      <a:lnTo>
                        <a:pt x="0" y="548"/>
                      </a:lnTo>
                      <a:lnTo>
                        <a:pt x="0" y="501"/>
                      </a:lnTo>
                      <a:lnTo>
                        <a:pt x="12" y="501"/>
                      </a:lnTo>
                      <a:close/>
                      <a:moveTo>
                        <a:pt x="12" y="585"/>
                      </a:moveTo>
                      <a:lnTo>
                        <a:pt x="12" y="632"/>
                      </a:lnTo>
                      <a:lnTo>
                        <a:pt x="0" y="632"/>
                      </a:lnTo>
                      <a:lnTo>
                        <a:pt x="0" y="585"/>
                      </a:lnTo>
                      <a:lnTo>
                        <a:pt x="12" y="585"/>
                      </a:lnTo>
                      <a:close/>
                      <a:moveTo>
                        <a:pt x="12" y="669"/>
                      </a:moveTo>
                      <a:lnTo>
                        <a:pt x="12" y="716"/>
                      </a:lnTo>
                      <a:lnTo>
                        <a:pt x="0" y="716"/>
                      </a:lnTo>
                      <a:lnTo>
                        <a:pt x="0" y="669"/>
                      </a:lnTo>
                      <a:lnTo>
                        <a:pt x="12" y="669"/>
                      </a:lnTo>
                      <a:close/>
                      <a:moveTo>
                        <a:pt x="12" y="751"/>
                      </a:moveTo>
                      <a:lnTo>
                        <a:pt x="12" y="798"/>
                      </a:lnTo>
                      <a:lnTo>
                        <a:pt x="0" y="798"/>
                      </a:lnTo>
                      <a:lnTo>
                        <a:pt x="0" y="751"/>
                      </a:lnTo>
                      <a:lnTo>
                        <a:pt x="12" y="751"/>
                      </a:lnTo>
                      <a:close/>
                      <a:moveTo>
                        <a:pt x="12" y="835"/>
                      </a:moveTo>
                      <a:lnTo>
                        <a:pt x="12" y="882"/>
                      </a:lnTo>
                      <a:lnTo>
                        <a:pt x="0" y="882"/>
                      </a:lnTo>
                      <a:lnTo>
                        <a:pt x="0" y="835"/>
                      </a:lnTo>
                      <a:lnTo>
                        <a:pt x="12" y="835"/>
                      </a:lnTo>
                      <a:close/>
                    </a:path>
                  </a:pathLst>
                </a:custGeom>
                <a:solidFill>
                  <a:srgbClr val="000000"/>
                </a:solidFill>
                <a:ln w="317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Rectangle 145"/>
                <p:cNvSpPr>
                  <a:spLocks noChangeArrowheads="1"/>
                </p:cNvSpPr>
                <p:nvPr/>
              </p:nvSpPr>
              <p:spPr bwMode="auto">
                <a:xfrm>
                  <a:off x="4110" y="1100"/>
                  <a:ext cx="116"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0"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5" name="Rectangle 147"/>
                <p:cNvSpPr>
                  <a:spLocks noChangeArrowheads="1"/>
                </p:cNvSpPr>
                <p:nvPr/>
              </p:nvSpPr>
              <p:spPr bwMode="auto">
                <a:xfrm>
                  <a:off x="4952" y="2145"/>
                  <a:ext cx="15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7" name="Rectangle 149"/>
                <p:cNvSpPr>
                  <a:spLocks noChangeArrowheads="1"/>
                </p:cNvSpPr>
                <p:nvPr/>
              </p:nvSpPr>
              <p:spPr bwMode="auto">
                <a:xfrm>
                  <a:off x="3907" y="2500"/>
                  <a:ext cx="11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1" i="1"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9" name="Rectangle 151"/>
                <p:cNvSpPr>
                  <a:spLocks noChangeArrowheads="1"/>
                </p:cNvSpPr>
                <p:nvPr/>
              </p:nvSpPr>
              <p:spPr bwMode="auto">
                <a:xfrm>
                  <a:off x="4693" y="268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0" name="Rectangle 152"/>
                <p:cNvSpPr>
                  <a:spLocks noChangeArrowheads="1"/>
                </p:cNvSpPr>
                <p:nvPr/>
              </p:nvSpPr>
              <p:spPr bwMode="auto">
                <a:xfrm>
                  <a:off x="4765" y="2596"/>
                  <a:ext cx="153" cy="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800" b="1" i="0"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24" name="Rectangle 154"/>
                <p:cNvSpPr>
                  <a:spLocks noChangeArrowheads="1"/>
                </p:cNvSpPr>
                <p:nvPr/>
              </p:nvSpPr>
              <p:spPr bwMode="auto">
                <a:xfrm>
                  <a:off x="5699" y="2584"/>
                  <a:ext cx="166"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000" b="1" i="0" u="none" strike="noStrike" cap="none" normalizeH="0" baseline="0">
                      <a:ln>
                        <a:noFill/>
                      </a:ln>
                      <a:solidFill>
                        <a:srgbClr val="000000"/>
                      </a:solidFill>
                      <a:effectLst/>
                      <a:latin typeface="Times New Roman" panose="02020603050405020304" pitchFamily="18"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mc:AlternateContent xmlns:mc="http://schemas.openxmlformats.org/markup-compatibility/2006" xmlns:a14="http://schemas.microsoft.com/office/drawing/2010/main">
            <mc:Choice Requires="a14">
              <p:sp>
                <p:nvSpPr>
                  <p:cNvPr id="69" name="矩形 68"/>
                  <p:cNvSpPr/>
                  <p:nvPr/>
                </p:nvSpPr>
                <p:spPr>
                  <a:xfrm>
                    <a:off x="9320313" y="2632420"/>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9320313" y="2632420"/>
                    <a:ext cx="51520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9924911" y="2627733"/>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9924911" y="2627733"/>
                    <a:ext cx="52931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flipH="1">
                    <a:off x="9665719" y="3243028"/>
                    <a:ext cx="501884"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72" name="矩形 71"/>
                  <p:cNvSpPr>
                    <a:spLocks noRot="1" noChangeAspect="1" noMove="1" noResize="1" noEditPoints="1" noAdjustHandles="1" noChangeArrowheads="1" noChangeShapeType="1" noTextEdit="1"/>
                  </p:cNvSpPr>
                  <p:nvPr/>
                </p:nvSpPr>
                <p:spPr>
                  <a:xfrm flipH="1">
                    <a:off x="9665719" y="3243028"/>
                    <a:ext cx="501884" cy="523220"/>
                  </a:xfrm>
                  <a:prstGeom prst="rect">
                    <a:avLst/>
                  </a:prstGeom>
                  <a:blipFill>
                    <a:blip r:embed="rId12"/>
                    <a:stretch>
                      <a:fillRect/>
                    </a:stretch>
                  </a:blipFill>
                </p:spPr>
                <p:txBody>
                  <a:bodyPr/>
                  <a:lstStyle/>
                  <a:p>
                    <a:r>
                      <a:rPr lang="zh-CN" altLang="en-US">
                        <a:noFill/>
                      </a:rPr>
                      <a:t> </a:t>
                    </a:r>
                  </a:p>
                </p:txBody>
              </p:sp>
            </mc:Fallback>
          </mc:AlternateContent>
        </p:grpSp>
        <p:sp>
          <p:nvSpPr>
            <p:cNvPr id="56" name="Freeform 15"/>
            <p:cNvSpPr>
              <a:spLocks/>
            </p:cNvSpPr>
            <p:nvPr/>
          </p:nvSpPr>
          <p:spPr bwMode="auto">
            <a:xfrm>
              <a:off x="8864163" y="1435335"/>
              <a:ext cx="2411756" cy="1302405"/>
            </a:xfrm>
            <a:custGeom>
              <a:avLst/>
              <a:gdLst>
                <a:gd name="T0" fmla="*/ 0 w 1639"/>
                <a:gd name="T1" fmla="*/ 836 h 836"/>
                <a:gd name="T2" fmla="*/ 133 w 1639"/>
                <a:gd name="T3" fmla="*/ 620 h 836"/>
                <a:gd name="T4" fmla="*/ 243 w 1639"/>
                <a:gd name="T5" fmla="*/ 339 h 836"/>
                <a:gd name="T6" fmla="*/ 332 w 1639"/>
                <a:gd name="T7" fmla="*/ 119 h 836"/>
                <a:gd name="T8" fmla="*/ 449 w 1639"/>
                <a:gd name="T9" fmla="*/ 3 h 836"/>
                <a:gd name="T10" fmla="*/ 620 w 1639"/>
                <a:gd name="T11" fmla="*/ 99 h 836"/>
                <a:gd name="T12" fmla="*/ 805 w 1639"/>
                <a:gd name="T13" fmla="*/ 318 h 836"/>
                <a:gd name="T14" fmla="*/ 1032 w 1639"/>
                <a:gd name="T15" fmla="*/ 530 h 836"/>
                <a:gd name="T16" fmla="*/ 1285 w 1639"/>
                <a:gd name="T17" fmla="*/ 702 h 836"/>
                <a:gd name="T18" fmla="*/ 1639 w 1639"/>
                <a:gd name="T19" fmla="*/ 791 h 8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9"/>
                <a:gd name="T31" fmla="*/ 0 h 836"/>
                <a:gd name="T32" fmla="*/ 1639 w 1639"/>
                <a:gd name="T33" fmla="*/ 836 h 8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9" h="836">
                  <a:moveTo>
                    <a:pt x="0" y="836"/>
                  </a:moveTo>
                  <a:cubicBezTo>
                    <a:pt x="22" y="800"/>
                    <a:pt x="93" y="703"/>
                    <a:pt x="133" y="620"/>
                  </a:cubicBezTo>
                  <a:cubicBezTo>
                    <a:pt x="173" y="537"/>
                    <a:pt x="210" y="422"/>
                    <a:pt x="243" y="339"/>
                  </a:cubicBezTo>
                  <a:cubicBezTo>
                    <a:pt x="276" y="256"/>
                    <a:pt x="298" y="175"/>
                    <a:pt x="332" y="119"/>
                  </a:cubicBezTo>
                  <a:cubicBezTo>
                    <a:pt x="366" y="63"/>
                    <a:pt x="401" y="6"/>
                    <a:pt x="449" y="3"/>
                  </a:cubicBezTo>
                  <a:cubicBezTo>
                    <a:pt x="497" y="0"/>
                    <a:pt x="561" y="47"/>
                    <a:pt x="620" y="99"/>
                  </a:cubicBezTo>
                  <a:cubicBezTo>
                    <a:pt x="679" y="151"/>
                    <a:pt x="736" y="246"/>
                    <a:pt x="805" y="318"/>
                  </a:cubicBezTo>
                  <a:cubicBezTo>
                    <a:pt x="874" y="390"/>
                    <a:pt x="952" y="466"/>
                    <a:pt x="1032" y="530"/>
                  </a:cubicBezTo>
                  <a:cubicBezTo>
                    <a:pt x="1112" y="594"/>
                    <a:pt x="1184" y="659"/>
                    <a:pt x="1285" y="702"/>
                  </a:cubicBezTo>
                  <a:cubicBezTo>
                    <a:pt x="1386" y="746"/>
                    <a:pt x="1566" y="773"/>
                    <a:pt x="1639" y="791"/>
                  </a:cubicBezTo>
                </a:path>
              </a:pathLst>
            </a:custGeom>
            <a:noFill/>
            <a:ln w="28575" cmpd="sng">
              <a:solidFill>
                <a:srgbClr val="FF0000"/>
              </a:solidFill>
              <a:round/>
              <a:headEnd/>
              <a:tailEnd/>
            </a:ln>
          </p:spPr>
          <p:txBody>
            <a:bodyPr wrap="none" anchor="ctr"/>
            <a:lstStyle/>
            <a:p>
              <a:endParaRPr lang="zh-CN" altLang="en-US"/>
            </a:p>
          </p:txBody>
        </p:sp>
      </p:grpSp>
    </p:spTree>
    <p:extLst>
      <p:ext uri="{BB962C8B-B14F-4D97-AF65-F5344CB8AC3E}">
        <p14:creationId xmlns:p14="http://schemas.microsoft.com/office/powerpoint/2010/main" val="14544131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56411"/>
                                        </p:tgtEl>
                                        <p:attrNameLst>
                                          <p:attrName>style.visibility</p:attrName>
                                        </p:attrNameLst>
                                      </p:cBhvr>
                                      <p:to>
                                        <p:strVal val="visible"/>
                                      </p:to>
                                    </p:set>
                                    <p:animEffect transition="in" filter="wipe(left)">
                                      <p:cBhvr>
                                        <p:cTn id="21" dur="500"/>
                                        <p:tgtEl>
                                          <p:spTgt spid="56411"/>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6397"/>
                                        </p:tgtEl>
                                        <p:attrNameLst>
                                          <p:attrName>style.visibility</p:attrName>
                                        </p:attrNameLst>
                                      </p:cBhvr>
                                      <p:to>
                                        <p:strVal val="visible"/>
                                      </p:to>
                                    </p:set>
                                    <p:animEffect transition="in" filter="wipe(left)">
                                      <p:cBhvr>
                                        <p:cTn id="25" dur="500"/>
                                        <p:tgtEl>
                                          <p:spTgt spid="56397"/>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6404"/>
                                        </p:tgtEl>
                                        <p:attrNameLst>
                                          <p:attrName>style.visibility</p:attrName>
                                        </p:attrNameLst>
                                      </p:cBhvr>
                                      <p:to>
                                        <p:strVal val="visible"/>
                                      </p:to>
                                    </p:set>
                                    <p:animEffect transition="in" filter="wipe(left)">
                                      <p:cBhvr>
                                        <p:cTn id="29" dur="500"/>
                                        <p:tgtEl>
                                          <p:spTgt spid="5640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6390"/>
                                        </p:tgtEl>
                                        <p:attrNameLst>
                                          <p:attrName>style.visibility</p:attrName>
                                        </p:attrNameLst>
                                      </p:cBhvr>
                                      <p:to>
                                        <p:strVal val="visible"/>
                                      </p:to>
                                    </p:set>
                                    <p:animEffect transition="in" filter="wipe(left)">
                                      <p:cBhvr>
                                        <p:cTn id="33" dur="500"/>
                                        <p:tgtEl>
                                          <p:spTgt spid="5639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mc:Choice xmlns:a14="http://schemas.microsoft.com/office/drawing/2010/main" Requires="a14">
          <p:sp>
            <p:nvSpPr>
              <p:cNvPr id="25" name="TextBox 1"/>
              <p:cNvSpPr txBox="1">
                <a:spLocks noChangeArrowheads="1"/>
              </p:cNvSpPr>
              <p:nvPr/>
            </p:nvSpPr>
            <p:spPr bwMode="auto">
              <a:xfrm>
                <a:off x="2154052" y="495861"/>
                <a:ext cx="8432494"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0028</a:t>
                </a:r>
                <a:r>
                  <a:rPr lang="zh-CN" altLang="zh-CN" dirty="0">
                    <a:ea typeface="微软雅黑" panose="020B0503020204020204" pitchFamily="34" charset="-122"/>
                    <a:cs typeface="Times New Roman" panose="02020603050405020304" pitchFamily="18" charset="0"/>
                  </a:rPr>
                  <a:t>根据理想气体的温度公式，当</a:t>
                </a: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=0</m:t>
                    </m:r>
                    <m:r>
                      <a:rPr lang="en-US" altLang="zh-CN" i="1">
                        <a:latin typeface="Cambria Math" panose="02040503050406030204" pitchFamily="18" charset="0"/>
                      </a:rPr>
                      <m:t>𝐾</m:t>
                    </m:r>
                  </m:oMath>
                </a14:m>
                <a:r>
                  <a:rPr lang="zh-CN" altLang="zh-CN" dirty="0">
                    <a:ea typeface="微软雅黑" panose="020B0503020204020204" pitchFamily="34" charset="-122"/>
                    <a:cs typeface="Times New Roman" panose="02020603050405020304" pitchFamily="18" charset="0"/>
                  </a:rPr>
                  <a:t>时，</a:t>
                </a:r>
                <a14:m>
                  <m:oMath xmlns:m="http://schemas.openxmlformats.org/officeDocument/2006/math">
                    <m:bar>
                      <m:barPr>
                        <m:pos m:val="top"/>
                        <m:ctrlPr>
                          <a:rPr lang="en-US" altLang="zh-CN" i="1">
                            <a:latin typeface="Cambria Math" panose="02040503050406030204" pitchFamily="18" charset="0"/>
                            <a:ea typeface="Cambria Math" panose="02040503050406030204" pitchFamily="18" charset="0"/>
                          </a:rPr>
                        </m:ctrlPr>
                      </m:barPr>
                      <m:e>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𝜀</m:t>
                            </m:r>
                          </m:e>
                          <m:sub>
                            <m:r>
                              <a:rPr lang="en-US" altLang="zh-CN" i="1">
                                <a:latin typeface="Cambria Math" panose="02040503050406030204" pitchFamily="18" charset="0"/>
                                <a:ea typeface="Cambria Math" panose="02040503050406030204" pitchFamily="18" charset="0"/>
                              </a:rPr>
                              <m:t>𝑘</m:t>
                            </m:r>
                          </m:sub>
                        </m:sSub>
                      </m:e>
                    </m:bar>
                    <m:r>
                      <a:rPr lang="en-US" altLang="zh-CN" i="1">
                        <a:latin typeface="Cambria Math" panose="02040503050406030204" pitchFamily="18" charset="0"/>
                        <a:ea typeface="Cambria Math" panose="02040503050406030204" pitchFamily="18" charset="0"/>
                      </a:rPr>
                      <m:t>=0</m:t>
                    </m:r>
                  </m:oMath>
                </a14:m>
                <a:r>
                  <a:rPr lang="zh-CN" altLang="zh-CN" dirty="0">
                    <a:ea typeface="微软雅黑" panose="020B0503020204020204" pitchFamily="34" charset="-122"/>
                    <a:cs typeface="Times New Roman" panose="02020603050405020304" pitchFamily="18" charset="0"/>
                  </a:rPr>
                  <a:t>。由此可推断，</a:t>
                </a:r>
                <a14:m>
                  <m:oMath xmlns:m="http://schemas.openxmlformats.org/officeDocument/2006/math">
                    <m:r>
                      <a:rPr lang="en-US" altLang="zh-CN" i="1">
                        <a:latin typeface="Cambria Math" panose="02040503050406030204" pitchFamily="18" charset="0"/>
                      </a:rPr>
                      <m:t>𝑇</m:t>
                    </m:r>
                    <m:r>
                      <a:rPr lang="en-US" altLang="zh-CN" i="1">
                        <a:latin typeface="Cambria Math" panose="02040503050406030204" pitchFamily="18" charset="0"/>
                      </a:rPr>
                      <m:t>=0</m:t>
                    </m:r>
                    <m:r>
                      <a:rPr lang="en-US" altLang="zh-CN" i="1" smtClean="0">
                        <a:latin typeface="Cambria Math" panose="02040503050406030204" pitchFamily="18" charset="0"/>
                      </a:rPr>
                      <m:t>𝐾</m:t>
                    </m:r>
                  </m:oMath>
                </a14:m>
                <a:r>
                  <a:rPr lang="en-US" altLang="zh-CN" dirty="0">
                    <a:ea typeface="微软雅黑" panose="020B0503020204020204" pitchFamily="34" charset="-122"/>
                    <a:cs typeface="Times New Roman" panose="02020603050405020304" pitchFamily="18" charset="0"/>
                  </a:rPr>
                  <a:t> </a:t>
                </a:r>
                <a:r>
                  <a:rPr lang="zh-CN" altLang="zh-CN" dirty="0">
                    <a:ea typeface="微软雅黑" panose="020B0503020204020204" pitchFamily="34" charset="-122"/>
                    <a:cs typeface="Times New Roman" panose="02020603050405020304" pitchFamily="18" charset="0"/>
                  </a:rPr>
                  <a:t>（即</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27</m:t>
                    </m:r>
                    <m:r>
                      <a:rPr lang="en-US" altLang="zh-CN" b="0" i="1" smtClean="0">
                        <a:latin typeface="Cambria Math" panose="02040503050406030204" pitchFamily="18" charset="0"/>
                        <a:ea typeface="Cambria Math" panose="02040503050406030204" pitchFamily="18" charset="0"/>
                      </a:rPr>
                      <m:t>3</m:t>
                    </m:r>
                    <m:r>
                      <a:rPr lang="zh-CN" altLang="en-US" i="1">
                        <a:latin typeface="Cambria Math" panose="02040503050406030204" pitchFamily="18" charset="0"/>
                        <a:ea typeface="Cambria Math" panose="02040503050406030204" pitchFamily="18" charset="0"/>
                      </a:rPr>
                      <m:t>℃</m:t>
                    </m:r>
                  </m:oMath>
                </a14:m>
                <a:r>
                  <a:rPr lang="zh-CN" altLang="zh-CN" dirty="0">
                    <a:ea typeface="微软雅黑" panose="020B0503020204020204" pitchFamily="34" charset="-122"/>
                    <a:cs typeface="Times New Roman" panose="02020603050405020304" pitchFamily="18" charset="0"/>
                  </a:rPr>
                  <a:t>）时，分子将停止运动。</a:t>
                </a:r>
                <a:endParaRPr lang="zh-CN" altLang="en-US" dirty="0">
                  <a:ea typeface="微软雅黑" panose="020B0503020204020204" pitchFamily="34" charset="-122"/>
                  <a:cs typeface="Times New Roman" panose="02020603050405020304" pitchFamily="18" charset="0"/>
                </a:endParaRPr>
              </a:p>
            </p:txBody>
          </p:sp>
        </mc:Choice>
        <mc:Fallback>
          <p:sp>
            <p:nvSpPr>
              <p:cNvPr id="25" name="TextBox 1"/>
              <p:cNvSpPr txBox="1">
                <a:spLocks noRot="1" noChangeAspect="1" noMove="1" noResize="1" noEditPoints="1" noAdjustHandles="1" noChangeArrowheads="1" noChangeShapeType="1" noTextEdit="1"/>
              </p:cNvSpPr>
              <p:nvPr/>
            </p:nvSpPr>
            <p:spPr bwMode="auto">
              <a:xfrm>
                <a:off x="2154052" y="495861"/>
                <a:ext cx="8432494" cy="1384995"/>
              </a:xfrm>
              <a:prstGeom prst="rect">
                <a:avLst/>
              </a:prstGeom>
              <a:blipFill>
                <a:blip r:embed="rId2"/>
                <a:stretch>
                  <a:fillRect l="-1445" t="-4386" r="-5636"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3" name="TextBox 6"/>
          <p:cNvSpPr txBox="1">
            <a:spLocks noChangeArrowheads="1"/>
          </p:cNvSpPr>
          <p:nvPr/>
        </p:nvSpPr>
        <p:spPr bwMode="auto">
          <a:xfrm>
            <a:off x="5368739" y="2067486"/>
            <a:ext cx="928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a:ea typeface="微软雅黑" panose="020B0503020204020204" pitchFamily="34" charset="-122"/>
                <a:cs typeface="Times New Roman" panose="02020603050405020304" pitchFamily="18" charset="0"/>
              </a:rPr>
              <a:t>×</a:t>
            </a:r>
            <a:endParaRPr lang="zh-CN" altLang="en-US">
              <a:ea typeface="微软雅黑" panose="020B0503020204020204" pitchFamily="34" charset="-122"/>
              <a:cs typeface="Times New Roman" panose="02020603050405020304" pitchFamily="18" charset="0"/>
            </a:endParaRPr>
          </a:p>
        </p:txBody>
      </p:sp>
      <p:sp>
        <p:nvSpPr>
          <p:cNvPr id="46" name="TextBox 10"/>
          <p:cNvSpPr txBox="1">
            <a:spLocks noChangeArrowheads="1"/>
          </p:cNvSpPr>
          <p:nvPr/>
        </p:nvSpPr>
        <p:spPr bwMode="auto">
          <a:xfrm>
            <a:off x="2154052" y="3489886"/>
            <a:ext cx="8432494"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0029</a:t>
            </a:r>
            <a:r>
              <a:rPr lang="zh-CN" altLang="zh-CN" dirty="0">
                <a:ea typeface="微软雅黑" panose="020B0503020204020204" pitchFamily="34" charset="-122"/>
                <a:cs typeface="Times New Roman" panose="02020603050405020304" pitchFamily="18" charset="0"/>
              </a:rPr>
              <a:t>对于处于平衡态的气体系统，每个分子的运动速率是一样的。</a:t>
            </a:r>
            <a:endParaRPr lang="zh-CN" altLang="en-US" dirty="0">
              <a:ea typeface="微软雅黑" panose="020B0503020204020204" pitchFamily="34" charset="-122"/>
              <a:cs typeface="Times New Roman" panose="02020603050405020304" pitchFamily="18" charset="0"/>
            </a:endParaRPr>
          </a:p>
        </p:txBody>
      </p:sp>
      <p:sp>
        <p:nvSpPr>
          <p:cNvPr id="47" name="TextBox 6"/>
          <p:cNvSpPr txBox="1">
            <a:spLocks noChangeArrowheads="1"/>
          </p:cNvSpPr>
          <p:nvPr/>
        </p:nvSpPr>
        <p:spPr bwMode="auto">
          <a:xfrm>
            <a:off x="5368739" y="4877653"/>
            <a:ext cx="9286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a:ea typeface="微软雅黑" panose="020B0503020204020204" pitchFamily="34" charset="-122"/>
                <a:cs typeface="Times New Roman" panose="02020603050405020304" pitchFamily="18" charset="0"/>
              </a:rPr>
              <a:t>×</a:t>
            </a:r>
            <a:endParaRPr lang="zh-CN" altLang="en-US">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591630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wipe(left)">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46"/>
                                        </p:tgtEl>
                                        <p:attrNameLst>
                                          <p:attrName>style.visibility</p:attrName>
                                        </p:attrNameLst>
                                      </p:cBhvr>
                                      <p:to>
                                        <p:strVal val="visible"/>
                                      </p:to>
                                    </p:set>
                                    <p:animEffect transition="in" filter="wipe(right)">
                                      <p:cBhvr>
                                        <p:cTn id="36" dur="500"/>
                                        <p:tgtEl>
                                          <p:spTgt spid="46"/>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7"/>
                                        </p:tgtEl>
                                        <p:attrNameLst>
                                          <p:attrName>style.visibility</p:attrName>
                                        </p:attrNameLst>
                                      </p:cBhvr>
                                      <p:to>
                                        <p:strVal val="visible"/>
                                      </p:to>
                                    </p:set>
                                    <p:animEffect transition="in" filter="wipe(left)">
                                      <p:cBhvr>
                                        <p:cTn id="4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3" grpId="0"/>
      <p:bldP spid="46" grpId="0"/>
      <p:bldP spid="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199"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823803" y="566046"/>
            <a:ext cx="8070551" cy="1384995"/>
            <a:chOff x="781281" y="664809"/>
            <a:chExt cx="6957416" cy="1385520"/>
          </a:xfrm>
        </p:grpSpPr>
        <p:sp>
          <p:nvSpPr>
            <p:cNvPr id="34" name="任意多边形 33"/>
            <p:cNvSpPr/>
            <p:nvPr/>
          </p:nvSpPr>
          <p:spPr>
            <a:xfrm>
              <a:off x="781281" y="747512"/>
              <a:ext cx="142884" cy="37624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mc:AlternateContent xmlns:mc="http://schemas.openxmlformats.org/markup-compatibility/2006">
          <mc:Choice xmlns:a14="http://schemas.microsoft.com/office/drawing/2010/main" Requires="a14">
            <p:sp>
              <p:nvSpPr>
                <p:cNvPr id="48201" name="文本框 34"/>
                <p:cNvSpPr txBox="1">
                  <a:spLocks noChangeArrowheads="1"/>
                </p:cNvSpPr>
                <p:nvPr/>
              </p:nvSpPr>
              <p:spPr bwMode="auto">
                <a:xfrm>
                  <a:off x="852723" y="664809"/>
                  <a:ext cx="6885974" cy="1385520"/>
                </a:xfrm>
                <a:prstGeom prst="rect">
                  <a:avLst/>
                </a:prstGeom>
                <a:noFill/>
                <a:ln w="9525">
                  <a:noFill/>
                  <a:miter lim="800000"/>
                  <a:headEnd/>
                  <a:tailEnd/>
                </a:ln>
              </p:spPr>
              <p:txBody>
                <a:bodyPr wrap="square">
                  <a:spAutoFit/>
                </a:bodyPr>
                <a:lstStyle/>
                <a:p>
                  <a:pPr algn="just" eaLnBrk="1" hangingPunct="1"/>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0030</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在标准状态下，若氧气（视为刚性双原子分子理想气体）和氦气的体积比</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=1/2</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，则其内能之比</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a:t>
                  </a:r>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p:sp>
              <p:nvSpPr>
                <p:cNvPr id="48201" name="文本框 34"/>
                <p:cNvSpPr txBox="1">
                  <a:spLocks noRot="1" noChangeAspect="1" noMove="1" noResize="1" noEditPoints="1" noAdjustHandles="1" noChangeArrowheads="1" noChangeShapeType="1" noTextEdit="1"/>
                </p:cNvSpPr>
                <p:nvPr/>
              </p:nvSpPr>
              <p:spPr bwMode="auto">
                <a:xfrm>
                  <a:off x="852723" y="664809"/>
                  <a:ext cx="6885974" cy="1385520"/>
                </a:xfrm>
                <a:prstGeom prst="rect">
                  <a:avLst/>
                </a:prstGeom>
                <a:blipFill>
                  <a:blip r:embed="rId2"/>
                  <a:stretch>
                    <a:fillRect l="-1603" t="-4846" r="-1527"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268062" y="1629732"/>
              <a:ext cx="131159" cy="401901"/>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mc:AlternateContent xmlns:mc="http://schemas.openxmlformats.org/markup-compatibility/2006" xmlns:a14="http://schemas.microsoft.com/office/drawing/2010/main">
        <mc:Choice Requires="a14">
          <p:sp>
            <p:nvSpPr>
              <p:cNvPr id="47" name="文本框 46"/>
              <p:cNvSpPr txBox="1"/>
              <p:nvPr/>
            </p:nvSpPr>
            <p:spPr>
              <a:xfrm>
                <a:off x="765461" y="2454829"/>
                <a:ext cx="2123595" cy="87940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47" name="文本框 46"/>
              <p:cNvSpPr txBox="1">
                <a:spLocks noRot="1" noChangeAspect="1" noMove="1" noResize="1" noEditPoints="1" noAdjustHandles="1" noChangeArrowheads="1" noChangeShapeType="1" noTextEdit="1"/>
              </p:cNvSpPr>
              <p:nvPr/>
            </p:nvSpPr>
            <p:spPr>
              <a:xfrm>
                <a:off x="765461" y="2454829"/>
                <a:ext cx="2123595" cy="8794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765461" y="3425381"/>
                <a:ext cx="2085186" cy="87940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𝑃𝑉</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765461" y="3425381"/>
                <a:ext cx="2085186"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765461" y="4672509"/>
                <a:ext cx="2051342" cy="800860"/>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𝑖𝑃𝑉</m:t>
                          </m:r>
                        </m:num>
                        <m:den>
                          <m:r>
                            <a:rPr lang="en-US" altLang="zh-CN" sz="2800" b="0" i="1" smtClean="0">
                              <a:solidFill>
                                <a:srgbClr val="0000FF"/>
                              </a:solidFill>
                              <a:latin typeface="Cambria Math" panose="02040503050406030204" pitchFamily="18" charset="0"/>
                            </a:rPr>
                            <m:t>2</m:t>
                          </m:r>
                        </m:den>
                      </m:f>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765461" y="4672509"/>
                <a:ext cx="2051342" cy="800860"/>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p:cNvGrpSpPr/>
          <p:nvPr/>
        </p:nvGrpSpPr>
        <p:grpSpPr>
          <a:xfrm>
            <a:off x="2772277" y="2432484"/>
            <a:ext cx="8331200" cy="3765294"/>
            <a:chOff x="2772277" y="2432484"/>
            <a:chExt cx="8331200" cy="3765294"/>
          </a:xfrm>
        </p:grpSpPr>
        <p:grpSp>
          <p:nvGrpSpPr>
            <p:cNvPr id="48205" name="组合 5"/>
            <p:cNvGrpSpPr>
              <a:grpSpLocks/>
            </p:cNvGrpSpPr>
            <p:nvPr/>
          </p:nvGrpSpPr>
          <p:grpSpPr bwMode="auto">
            <a:xfrm>
              <a:off x="2772277" y="2432484"/>
              <a:ext cx="8331200" cy="3765294"/>
              <a:chOff x="1930401" y="1698995"/>
              <a:chExt cx="8331198" cy="3765086"/>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8223"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48224"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贰</a:t>
                </a:r>
              </a:p>
            </p:txBody>
          </p:sp>
          <p:sp>
            <p:nvSpPr>
              <p:cNvPr id="48225"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8226"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11696"/>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54" name="矩形 53"/>
                <p:cNvSpPr/>
                <p:nvPr/>
              </p:nvSpPr>
              <p:spPr>
                <a:xfrm>
                  <a:off x="3683224" y="4862215"/>
                  <a:ext cx="68159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num>
                          <m:den>
                            <m:r>
                              <a:rPr lang="en-US" altLang="zh-CN" sz="2800" b="0" i="1" smtClean="0">
                                <a:solidFill>
                                  <a:srgbClr val="0000FF"/>
                                </a:solidFill>
                                <a:latin typeface="Cambria Math" panose="02040503050406030204" pitchFamily="18" charset="0"/>
                                <a:ea typeface="Cambria Math" panose="02040503050406030204" pitchFamily="18" charset="0"/>
                              </a:rPr>
                              <m:t>10</m:t>
                            </m:r>
                          </m:den>
                        </m:f>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3683224" y="4862215"/>
                  <a:ext cx="681597" cy="9017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684498" y="4863625"/>
                  <a:ext cx="48282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5684498" y="4863625"/>
                  <a:ext cx="482824"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704856" y="4857822"/>
                  <a:ext cx="482824"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5</m:t>
                            </m:r>
                          </m:num>
                          <m:den>
                            <m:r>
                              <a:rPr lang="en-US" altLang="zh-CN" sz="2800" b="0" i="1" smtClean="0">
                                <a:solidFill>
                                  <a:srgbClr val="0000FF"/>
                                </a:solidFill>
                                <a:latin typeface="Cambria Math" panose="02040503050406030204" pitchFamily="18" charset="0"/>
                                <a:ea typeface="Cambria Math" panose="02040503050406030204" pitchFamily="18" charset="0"/>
                              </a:rPr>
                              <m:t>6</m:t>
                            </m:r>
                          </m:den>
                        </m:f>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7704856" y="4857822"/>
                  <a:ext cx="482824" cy="91057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9610416" y="4857822"/>
                  <a:ext cx="482824"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5</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9610416" y="4857822"/>
                  <a:ext cx="482824" cy="910570"/>
                </a:xfrm>
                <a:prstGeom prst="rect">
                  <a:avLst/>
                </a:prstGeom>
                <a:blipFill>
                  <a:blip r:embed="rId9"/>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7553436" y="2407423"/>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204"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36873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wipe(left)">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物体放热温度必下降</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物体吸热温度必上升</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高科技可使热机效率达</a:t>
              </a:r>
              <a:r>
                <a:rPr kumimoji="1" lang="en-US" altLang="zh-CN" sz="2800" dirty="0">
                  <a:solidFill>
                    <a:srgbClr val="0000FF"/>
                  </a:solidFill>
                  <a:latin typeface="微软雅黑" panose="020B0503020204020204" pitchFamily="34" charset="-122"/>
                  <a:ea typeface="微软雅黑" panose="020B0503020204020204" pitchFamily="34" charset="-122"/>
                </a:rPr>
                <a:t>100%</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低温物体可以向高温物体传热</a:t>
              </a:r>
            </a:p>
          </p:txBody>
        </p:sp>
      </p:grpSp>
      <p:grpSp>
        <p:nvGrpSpPr>
          <p:cNvPr id="33" name="组合 32"/>
          <p:cNvGrpSpPr>
            <a:grpSpLocks/>
          </p:cNvGrpSpPr>
          <p:nvPr/>
        </p:nvGrpSpPr>
        <p:grpSpPr bwMode="auto">
          <a:xfrm>
            <a:off x="700907" y="4629151"/>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779786"/>
            <a:ext cx="8159750" cy="738664"/>
          </a:xfrm>
          <a:prstGeom prst="rect">
            <a:avLst/>
          </a:prstGeom>
          <a:noFill/>
          <a:ln w="9525">
            <a:noFill/>
            <a:miter lim="800000"/>
            <a:headEnd/>
            <a:tailEnd/>
          </a:ln>
        </p:spPr>
        <p:txBody>
          <a:bodyPr>
            <a:spAutoFit/>
          </a:bodyPr>
          <a:lstStyle/>
          <a:p>
            <a:pPr algn="just">
              <a:lnSpc>
                <a:spcPct val="150000"/>
              </a:lnSpc>
            </a:pPr>
            <a:r>
              <a:rPr kumimoji="1" lang="en-US" altLang="zh-CN" sz="2800" dirty="0">
                <a:solidFill>
                  <a:srgbClr val="FF0000"/>
                </a:solidFill>
                <a:latin typeface="微软雅黑" panose="020B0503020204020204" pitchFamily="34" charset="-122"/>
                <a:ea typeface="微软雅黑" panose="020B0503020204020204" pitchFamily="34" charset="-122"/>
              </a:rPr>
              <a:t>0031</a:t>
            </a:r>
            <a:r>
              <a:rPr kumimoji="1" lang="zh-CN" altLang="en-US" sz="2800" dirty="0">
                <a:solidFill>
                  <a:srgbClr val="0000FF"/>
                </a:solidFill>
                <a:latin typeface="微软雅黑" panose="020B0503020204020204" pitchFamily="34" charset="-122"/>
                <a:ea typeface="微软雅黑" panose="020B0503020204020204" pitchFamily="34" charset="-122"/>
              </a:rPr>
              <a:t>下列各种说法中，哪种说法是正确的？</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11881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868488" y="757238"/>
            <a:ext cx="7185025" cy="595312"/>
            <a:chOff x="709839" y="628650"/>
            <a:chExt cx="7183773" cy="595538"/>
          </a:xfrm>
        </p:grpSpPr>
        <p:sp>
          <p:nvSpPr>
            <p:cNvPr id="34" name="任意多边形 33"/>
            <p:cNvSpPr/>
            <p:nvPr/>
          </p:nvSpPr>
          <p:spPr>
            <a:xfrm>
              <a:off x="709839" y="628650"/>
              <a:ext cx="193641" cy="59553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48201" name="文本框 34"/>
            <p:cNvSpPr txBox="1">
              <a:spLocks noChangeArrowheads="1"/>
            </p:cNvSpPr>
            <p:nvPr/>
          </p:nvSpPr>
          <p:spPr bwMode="auto">
            <a:xfrm>
              <a:off x="852723" y="664809"/>
              <a:ext cx="7040889" cy="523220"/>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0032</a:t>
              </a:r>
              <a:r>
                <a:rPr lang="zh-CN" altLang="en-US" sz="2800" b="1" dirty="0">
                  <a:solidFill>
                    <a:srgbClr val="0000FF"/>
                  </a:solidFill>
                  <a:latin typeface="楷体" pitchFamily="49" charset="-122"/>
                  <a:ea typeface="楷体" pitchFamily="49" charset="-122"/>
                </a:rPr>
                <a:t>刚性双原子分子的自由度为</a:t>
              </a:r>
            </a:p>
          </p:txBody>
        </p:sp>
        <p:sp>
          <p:nvSpPr>
            <p:cNvPr id="36" name="任意多边形 35"/>
            <p:cNvSpPr/>
            <p:nvPr/>
          </p:nvSpPr>
          <p:spPr>
            <a:xfrm flipH="1">
              <a:off x="5898947" y="628650"/>
              <a:ext cx="193641" cy="59553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199"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 name="组合 1"/>
          <p:cNvGrpSpPr/>
          <p:nvPr/>
        </p:nvGrpSpPr>
        <p:grpSpPr>
          <a:xfrm>
            <a:off x="1930400" y="1698625"/>
            <a:ext cx="8331200" cy="4357688"/>
            <a:chOff x="1930400" y="1698625"/>
            <a:chExt cx="8331200" cy="4357688"/>
          </a:xfrm>
        </p:grpSpPr>
        <p:grpSp>
          <p:nvGrpSpPr>
            <p:cNvPr id="48205" name="组合 5"/>
            <p:cNvGrpSpPr>
              <a:grpSpLocks/>
            </p:cNvGrpSpPr>
            <p:nvPr/>
          </p:nvGrpSpPr>
          <p:grpSpPr bwMode="auto">
            <a:xfrm>
              <a:off x="1930400" y="1698625"/>
              <a:ext cx="8331200" cy="4357688"/>
              <a:chOff x="1930401" y="1699031"/>
              <a:chExt cx="8331198" cy="4357448"/>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8223"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壹</a:t>
                </a:r>
              </a:p>
            </p:txBody>
          </p:sp>
          <p:sp>
            <p:nvSpPr>
              <p:cNvPr id="48224"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48225"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8226"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6004094"/>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0" name="矩形 39"/>
                <p:cNvSpPr/>
                <p:nvPr/>
              </p:nvSpPr>
              <p:spPr>
                <a:xfrm>
                  <a:off x="2970227" y="4793663"/>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970227" y="4793663"/>
                  <a:ext cx="482824"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4824300" y="4793663"/>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4824300" y="4793663"/>
                  <a:ext cx="48282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862979" y="4793663"/>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6862979" y="4793663"/>
                  <a:ext cx="48282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799319" y="4793663"/>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8799319" y="4793663"/>
                  <a:ext cx="482824" cy="523220"/>
                </a:xfrm>
                <a:prstGeom prst="rect">
                  <a:avLst/>
                </a:prstGeom>
                <a:blipFill>
                  <a:blip r:embed="rId5"/>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4654550" y="1708150"/>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204"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20129729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等温线比绝热线陡些</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物理上用熵表示系统的无序程度</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高科技可使热机效率达</a:t>
              </a:r>
              <a:r>
                <a:rPr kumimoji="1" lang="en-US" altLang="zh-CN" sz="2800" dirty="0">
                  <a:solidFill>
                    <a:srgbClr val="0000FF"/>
                  </a:solidFill>
                  <a:latin typeface="微软雅黑" panose="020B0503020204020204" pitchFamily="34" charset="-122"/>
                  <a:ea typeface="微软雅黑" panose="020B0503020204020204" pitchFamily="34" charset="-122"/>
                </a:rPr>
                <a:t>100%</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低温物体不可能向高温物体传热</a:t>
              </a:r>
            </a:p>
          </p:txBody>
        </p:sp>
      </p:grpSp>
      <p:grpSp>
        <p:nvGrpSpPr>
          <p:cNvPr id="33" name="组合 32"/>
          <p:cNvGrpSpPr>
            <a:grpSpLocks/>
          </p:cNvGrpSpPr>
          <p:nvPr/>
        </p:nvGrpSpPr>
        <p:grpSpPr bwMode="auto">
          <a:xfrm>
            <a:off x="718486" y="301467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779786"/>
            <a:ext cx="8159750" cy="738664"/>
          </a:xfrm>
          <a:prstGeom prst="rect">
            <a:avLst/>
          </a:prstGeom>
          <a:noFill/>
          <a:ln w="9525">
            <a:noFill/>
            <a:miter lim="800000"/>
            <a:headEnd/>
            <a:tailEnd/>
          </a:ln>
        </p:spPr>
        <p:txBody>
          <a:bodyPr>
            <a:spAutoFit/>
          </a:bodyPr>
          <a:lstStyle/>
          <a:p>
            <a:pPr algn="just">
              <a:lnSpc>
                <a:spcPct val="150000"/>
              </a:lnSpc>
            </a:pPr>
            <a:r>
              <a:rPr kumimoji="1" lang="en-US" altLang="zh-CN" sz="2800" dirty="0">
                <a:solidFill>
                  <a:srgbClr val="FF0000"/>
                </a:solidFill>
                <a:latin typeface="微软雅黑" panose="020B0503020204020204" pitchFamily="34" charset="-122"/>
                <a:ea typeface="微软雅黑" panose="020B0503020204020204" pitchFamily="34" charset="-122"/>
              </a:rPr>
              <a:t>0033</a:t>
            </a:r>
            <a:r>
              <a:rPr kumimoji="1" lang="zh-CN" altLang="en-US" sz="2800" dirty="0">
                <a:solidFill>
                  <a:srgbClr val="0000FF"/>
                </a:solidFill>
                <a:latin typeface="微软雅黑" panose="020B0503020204020204" pitchFamily="34" charset="-122"/>
                <a:ea typeface="微软雅黑" panose="020B0503020204020204" pitchFamily="34" charset="-122"/>
              </a:rPr>
              <a:t>下列各种说法中，哪种说法是正确的？</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44224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546"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719263" y="582613"/>
            <a:ext cx="8798311" cy="1384995"/>
            <a:chOff x="772016" y="664809"/>
            <a:chExt cx="8797574" cy="1384828"/>
          </a:xfrm>
        </p:grpSpPr>
        <p:sp>
          <p:nvSpPr>
            <p:cNvPr id="34" name="任意多边形 33"/>
            <p:cNvSpPr/>
            <p:nvPr/>
          </p:nvSpPr>
          <p:spPr>
            <a:xfrm>
              <a:off x="772016" y="748936"/>
              <a:ext cx="161911" cy="371430"/>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zh-CN" altLang="en-US" b="1">
                <a:solidFill>
                  <a:srgbClr val="0000FF"/>
                </a:solidFill>
              </a:endParaRPr>
            </a:p>
          </p:txBody>
        </p:sp>
        <mc:AlternateContent xmlns:mc="http://schemas.openxmlformats.org/markup-compatibility/2006">
          <mc:Choice xmlns:a14="http://schemas.microsoft.com/office/drawing/2010/main" Requires="a14">
            <p:sp>
              <p:nvSpPr>
                <p:cNvPr id="63548" name="文本框 34"/>
                <p:cNvSpPr txBox="1">
                  <a:spLocks noChangeArrowheads="1"/>
                </p:cNvSpPr>
                <p:nvPr/>
              </p:nvSpPr>
              <p:spPr bwMode="auto">
                <a:xfrm>
                  <a:off x="852724" y="664809"/>
                  <a:ext cx="8716866" cy="1384828"/>
                </a:xfrm>
                <a:prstGeom prst="rect">
                  <a:avLst/>
                </a:prstGeom>
                <a:noFill/>
                <a:ln w="9525">
                  <a:noFill/>
                  <a:miter lim="800000"/>
                  <a:headEnd/>
                  <a:tailEnd/>
                </a:ln>
              </p:spPr>
              <p:txBody>
                <a:bodyPr wrap="square">
                  <a:spAutoFit/>
                </a:bodyPr>
                <a:lstStyle/>
                <a:p>
                  <a:pPr algn="just"/>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0012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今对一密闭理想气体缓慢加热，使其温度从</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上升至</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00</m:t>
                      </m:r>
                      <m:r>
                        <a:rPr lang="en-US" altLang="zh-CN" sz="2800" i="1">
                          <a:solidFill>
                            <a:srgbClr val="0000FF"/>
                          </a:solidFill>
                          <a:latin typeface="Cambria Math" panose="02040503050406030204" pitchFamily="18" charset="0"/>
                          <a:ea typeface="Cambria Math" panose="02040503050406030204" pitchFamily="18" charset="0"/>
                        </a:rPr>
                        <m:t>𝐾</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，若加热后使气体的方均根速率变为原来的</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倍，则</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应为</a:t>
                  </a:r>
                </a:p>
              </p:txBody>
            </p:sp>
          </mc:Choice>
          <mc:Fallback>
            <p:sp>
              <p:nvSpPr>
                <p:cNvPr id="63548" name="文本框 34"/>
                <p:cNvSpPr txBox="1">
                  <a:spLocks noRot="1" noChangeAspect="1" noMove="1" noResize="1" noEditPoints="1" noAdjustHandles="1" noChangeArrowheads="1" noChangeShapeType="1" noTextEdit="1"/>
                </p:cNvSpPr>
                <p:nvPr/>
              </p:nvSpPr>
              <p:spPr bwMode="auto">
                <a:xfrm>
                  <a:off x="852724" y="664809"/>
                  <a:ext cx="8716866" cy="1384828"/>
                </a:xfrm>
                <a:prstGeom prst="rect">
                  <a:avLst/>
                </a:prstGeom>
                <a:blipFill>
                  <a:blip r:embed="rId2"/>
                  <a:stretch>
                    <a:fillRect l="-1399" t="-4846" r="-1469"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332895" y="1637005"/>
              <a:ext cx="138100" cy="35714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zh-CN" altLang="en-US" b="1" dirty="0">
                <a:solidFill>
                  <a:srgbClr val="0000FF"/>
                </a:solidFill>
              </a:endParaRPr>
            </a:p>
          </p:txBody>
        </p:sp>
      </p:grpSp>
      <p:grpSp>
        <p:nvGrpSpPr>
          <p:cNvPr id="2" name="组合 1"/>
          <p:cNvGrpSpPr/>
          <p:nvPr/>
        </p:nvGrpSpPr>
        <p:grpSpPr>
          <a:xfrm>
            <a:off x="2648344" y="2690981"/>
            <a:ext cx="6642100" cy="3335337"/>
            <a:chOff x="2648344" y="2690981"/>
            <a:chExt cx="6642100" cy="3335337"/>
          </a:xfrm>
        </p:grpSpPr>
        <p:grpSp>
          <p:nvGrpSpPr>
            <p:cNvPr id="63552" name="组合 5"/>
            <p:cNvGrpSpPr>
              <a:grpSpLocks/>
            </p:cNvGrpSpPr>
            <p:nvPr/>
          </p:nvGrpSpPr>
          <p:grpSpPr bwMode="auto">
            <a:xfrm>
              <a:off x="2648344" y="2690981"/>
              <a:ext cx="6642100" cy="3335337"/>
              <a:chOff x="1930401" y="1699031"/>
              <a:chExt cx="8331198" cy="4357448"/>
            </a:xfrm>
          </p:grpSpPr>
          <p:sp>
            <p:nvSpPr>
              <p:cNvPr id="7" name="矩形 6"/>
              <p:cNvSpPr/>
              <p:nvPr/>
            </p:nvSpPr>
            <p:spPr>
              <a:xfrm rot="2700000">
                <a:off x="2543496" y="2288239"/>
                <a:ext cx="1207061"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411"/>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052"/>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013" y="3406960"/>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48"/>
                <a:ext cx="0" cy="274388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759"/>
                <a:ext cx="971708"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943" y="2363980"/>
                <a:ext cx="1207061"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359" y="2397165"/>
                <a:ext cx="1207061"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028"/>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1711"/>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454" y="2496480"/>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537"/>
                <a:ext cx="1955362" cy="194747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7863"/>
                <a:ext cx="969716"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06" y="2341167"/>
                <a:ext cx="1207061"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892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06"/>
                <a:ext cx="1879697"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416"/>
                <a:ext cx="947813"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63570"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63571"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63572"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63573"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3" y="6002555"/>
                <a:ext cx="8020570"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5" name="矩形 44"/>
                <p:cNvSpPr/>
                <p:nvPr/>
              </p:nvSpPr>
              <p:spPr>
                <a:xfrm>
                  <a:off x="3075020" y="4941435"/>
                  <a:ext cx="11413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327</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3075020" y="4941435"/>
                  <a:ext cx="114133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586197" y="4941435"/>
                  <a:ext cx="11413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381</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4586197" y="4941435"/>
                  <a:ext cx="114133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6204381" y="4941435"/>
                  <a:ext cx="11413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6204381" y="4941435"/>
                  <a:ext cx="114133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7727019" y="4941435"/>
                  <a:ext cx="13401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1200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7727019" y="4941435"/>
                  <a:ext cx="1340110"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7931858" y="2519712"/>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551"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559301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内能相等 </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分子平均平动动能相等</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平均速率的平方相等</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速率的平方的平均值相等</a:t>
              </a:r>
            </a:p>
          </p:txBody>
        </p:sp>
      </p:grpSp>
      <p:grpSp>
        <p:nvGrpSpPr>
          <p:cNvPr id="33" name="组合 32"/>
          <p:cNvGrpSpPr>
            <a:grpSpLocks/>
          </p:cNvGrpSpPr>
          <p:nvPr/>
        </p:nvGrpSpPr>
        <p:grpSpPr bwMode="auto">
          <a:xfrm>
            <a:off x="718486" y="301467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779786"/>
            <a:ext cx="8159750" cy="738664"/>
          </a:xfrm>
          <a:prstGeom prst="rect">
            <a:avLst/>
          </a:prstGeom>
          <a:noFill/>
          <a:ln w="9525">
            <a:noFill/>
            <a:miter lim="800000"/>
            <a:headEnd/>
            <a:tailEnd/>
          </a:ln>
        </p:spPr>
        <p:txBody>
          <a:bodyPr>
            <a:spAutoFit/>
          </a:bodyPr>
          <a:lstStyle/>
          <a:p>
            <a:pPr algn="just">
              <a:lnSpc>
                <a:spcPct val="150000"/>
              </a:lnSpc>
            </a:pPr>
            <a:r>
              <a:rPr kumimoji="1" lang="en-US" altLang="zh-CN" sz="2800" dirty="0">
                <a:solidFill>
                  <a:srgbClr val="FF0000"/>
                </a:solidFill>
                <a:latin typeface="微软雅黑" panose="020B0503020204020204" pitchFamily="34" charset="-122"/>
                <a:ea typeface="微软雅黑" panose="020B0503020204020204" pitchFamily="34" charset="-122"/>
              </a:rPr>
              <a:t>0034</a:t>
            </a:r>
            <a:r>
              <a:rPr kumimoji="1" lang="zh-CN" altLang="en-US" sz="2800" dirty="0">
                <a:solidFill>
                  <a:srgbClr val="0000FF"/>
                </a:solidFill>
                <a:latin typeface="微软雅黑" panose="020B0503020204020204" pitchFamily="34" charset="-122"/>
                <a:ea typeface="微软雅黑" panose="020B0503020204020204" pitchFamily="34" charset="-122"/>
              </a:rPr>
              <a:t>两种理想气体的温度相同，则它们的</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97466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3" name="Rectangle 2"/>
          <p:cNvSpPr>
            <a:spLocks noChangeArrowheads="1"/>
          </p:cNvSpPr>
          <p:nvPr/>
        </p:nvSpPr>
        <p:spPr bwMode="auto">
          <a:xfrm>
            <a:off x="2250841" y="3613430"/>
            <a:ext cx="8090893"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spcBef>
                <a:spcPct val="0"/>
              </a:spcBef>
            </a:pPr>
            <a:r>
              <a:rPr lang="en-US" altLang="zh-CN" dirty="0">
                <a:solidFill>
                  <a:srgbClr val="FF0000"/>
                </a:solidFill>
                <a:ea typeface="微软雅黑" panose="020B0503020204020204" pitchFamily="34" charset="-122"/>
                <a:cs typeface="Times New Roman" panose="02020603050405020304" pitchFamily="18" charset="0"/>
              </a:rPr>
              <a:t>0036</a:t>
            </a:r>
            <a:r>
              <a:rPr lang="zh-CN" altLang="en-US" dirty="0">
                <a:ea typeface="微软雅黑" panose="020B0503020204020204" pitchFamily="34" charset="-122"/>
                <a:cs typeface="Times New Roman" panose="02020603050405020304" pitchFamily="18" charset="0"/>
              </a:rPr>
              <a:t>只有对大量粒子构成的系统，压强、温度才有物理意义。</a:t>
            </a:r>
          </a:p>
        </p:txBody>
      </p:sp>
      <p:sp>
        <p:nvSpPr>
          <p:cNvPr id="24" name="Rectangle 3"/>
          <p:cNvSpPr>
            <a:spLocks noChangeArrowheads="1"/>
          </p:cNvSpPr>
          <p:nvPr/>
        </p:nvSpPr>
        <p:spPr bwMode="auto">
          <a:xfrm>
            <a:off x="5170529" y="4880034"/>
            <a:ext cx="65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a:ea typeface="微软雅黑" panose="020B0503020204020204" pitchFamily="34" charset="-122"/>
                <a:cs typeface="Times New Roman" panose="02020603050405020304" pitchFamily="18" charset="0"/>
              </a:rPr>
              <a:t>✓</a:t>
            </a:r>
          </a:p>
        </p:txBody>
      </p:sp>
      <p:sp>
        <p:nvSpPr>
          <p:cNvPr id="40" name="Rectangle 4"/>
          <p:cNvSpPr>
            <a:spLocks noChangeArrowheads="1"/>
          </p:cNvSpPr>
          <p:nvPr/>
        </p:nvSpPr>
        <p:spPr bwMode="auto">
          <a:xfrm>
            <a:off x="2250842" y="727168"/>
            <a:ext cx="66479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spcBef>
                <a:spcPct val="0"/>
              </a:spcBef>
            </a:pPr>
            <a:r>
              <a:rPr lang="en-US" altLang="zh-CN" dirty="0">
                <a:solidFill>
                  <a:srgbClr val="FF0000"/>
                </a:solidFill>
                <a:ea typeface="微软雅黑" panose="020B0503020204020204" pitchFamily="34" charset="-122"/>
                <a:cs typeface="Times New Roman" panose="02020603050405020304" pitchFamily="18" charset="0"/>
              </a:rPr>
              <a:t>0035</a:t>
            </a:r>
            <a:r>
              <a:rPr lang="zh-CN" altLang="en-US" dirty="0">
                <a:ea typeface="微软雅黑" panose="020B0503020204020204" pitchFamily="34" charset="-122"/>
                <a:cs typeface="Times New Roman" panose="02020603050405020304" pitchFamily="18" charset="0"/>
              </a:rPr>
              <a:t>理想气体的内能仅仅是温度的函数。</a:t>
            </a:r>
          </a:p>
        </p:txBody>
      </p:sp>
      <p:sp>
        <p:nvSpPr>
          <p:cNvPr id="44" name="Rectangle 5"/>
          <p:cNvSpPr>
            <a:spLocks noChangeArrowheads="1"/>
          </p:cNvSpPr>
          <p:nvPr/>
        </p:nvSpPr>
        <p:spPr bwMode="auto">
          <a:xfrm>
            <a:off x="5170529" y="1796022"/>
            <a:ext cx="65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41424654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right)">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left)">
                                      <p:cBhvr>
                                        <p:cTn id="25" dur="500"/>
                                        <p:tgtEl>
                                          <p:spTgt spid="44"/>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righ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40" grpId="0"/>
      <p:bldP spid="4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p:cNvGrpSpPr>
          <p:nvPr/>
        </p:nvGrpSpPr>
        <p:grpSpPr bwMode="auto">
          <a:xfrm>
            <a:off x="1930400" y="1698625"/>
            <a:ext cx="8331200" cy="4357688"/>
            <a:chOff x="1930401" y="1699031"/>
            <a:chExt cx="8331198" cy="4357448"/>
          </a:xfrm>
        </p:grpSpPr>
        <p:grpSp>
          <p:nvGrpSpPr>
            <p:cNvPr id="75788" name="组合 5"/>
            <p:cNvGrpSpPr>
              <a:grpSpLocks/>
            </p:cNvGrpSpPr>
            <p:nvPr/>
          </p:nvGrpSpPr>
          <p:grpSpPr bwMode="auto">
            <a:xfrm>
              <a:off x="1930401" y="1699031"/>
              <a:ext cx="8331198" cy="4357448"/>
              <a:chOff x="1930401" y="1699031"/>
              <a:chExt cx="8331198" cy="4357448"/>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5810"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75811"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75812"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75813"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6004094"/>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5789" name="矩形 1"/>
            <p:cNvSpPr>
              <a:spLocks noChangeArrowheads="1"/>
            </p:cNvSpPr>
            <p:nvPr/>
          </p:nvSpPr>
          <p:spPr bwMode="auto">
            <a:xfrm>
              <a:off x="2841348" y="4640436"/>
              <a:ext cx="906017" cy="523220"/>
            </a:xfrm>
            <a:prstGeom prst="rect">
              <a:avLst/>
            </a:prstGeom>
            <a:noFill/>
            <a:ln w="9525">
              <a:noFill/>
              <a:miter lim="800000"/>
              <a:headEnd/>
              <a:tailEnd/>
            </a:ln>
          </p:spPr>
          <p:txBody>
            <a:bodyPr wrap="none">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内能</a:t>
              </a:r>
            </a:p>
          </p:txBody>
        </p:sp>
        <p:sp>
          <p:nvSpPr>
            <p:cNvPr id="75790" name="矩形 47"/>
            <p:cNvSpPr>
              <a:spLocks noChangeArrowheads="1"/>
            </p:cNvSpPr>
            <p:nvPr/>
          </p:nvSpPr>
          <p:spPr bwMode="auto">
            <a:xfrm>
              <a:off x="6655245" y="4640450"/>
              <a:ext cx="545342" cy="523191"/>
            </a:xfrm>
            <a:prstGeom prst="rect">
              <a:avLst/>
            </a:prstGeom>
            <a:noFill/>
            <a:ln w="9525">
              <a:noFill/>
              <a:miter lim="800000"/>
              <a:headEnd/>
              <a:tailEnd/>
            </a:ln>
          </p:spPr>
          <p:txBody>
            <a:bodyPr wrap="none">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熵</a:t>
              </a:r>
            </a:p>
          </p:txBody>
        </p:sp>
        <p:sp>
          <p:nvSpPr>
            <p:cNvPr id="75791" name="矩形 48"/>
            <p:cNvSpPr>
              <a:spLocks noChangeArrowheads="1"/>
            </p:cNvSpPr>
            <p:nvPr/>
          </p:nvSpPr>
          <p:spPr bwMode="auto">
            <a:xfrm>
              <a:off x="8587721" y="4640436"/>
              <a:ext cx="906017" cy="523220"/>
            </a:xfrm>
            <a:prstGeom prst="rect">
              <a:avLst/>
            </a:prstGeom>
            <a:noFill/>
            <a:ln w="9525">
              <a:noFill/>
              <a:miter lim="800000"/>
              <a:headEnd/>
              <a:tailEnd/>
            </a:ln>
          </p:spPr>
          <p:txBody>
            <a:bodyPr wrap="none">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温度</a:t>
              </a:r>
            </a:p>
          </p:txBody>
        </p:sp>
        <p:sp>
          <p:nvSpPr>
            <p:cNvPr id="75792" name="矩形 49"/>
            <p:cNvSpPr>
              <a:spLocks noChangeArrowheads="1"/>
            </p:cNvSpPr>
            <p:nvPr/>
          </p:nvSpPr>
          <p:spPr bwMode="auto">
            <a:xfrm>
              <a:off x="4775092" y="4640436"/>
              <a:ext cx="545342" cy="523220"/>
            </a:xfrm>
            <a:prstGeom prst="rect">
              <a:avLst/>
            </a:prstGeom>
            <a:noFill/>
            <a:ln w="9525">
              <a:noFill/>
              <a:miter lim="800000"/>
              <a:headEnd/>
              <a:tailEnd/>
            </a:ln>
          </p:spPr>
          <p:txBody>
            <a:bodyPr>
              <a:spAutoFit/>
            </a:bodyPr>
            <a:lstStyle/>
            <a:p>
              <a:r>
                <a:rPr lang="zh-CN" altLang="en-US" sz="2800">
                  <a:solidFill>
                    <a:srgbClr val="0000FF"/>
                  </a:solidFill>
                  <a:latin typeface="微软雅黑" panose="020B0503020204020204" pitchFamily="34" charset="-122"/>
                  <a:ea typeface="微软雅黑" panose="020B0503020204020204" pitchFamily="34" charset="-122"/>
                </a:rPr>
                <a:t>功</a:t>
              </a:r>
            </a:p>
          </p:txBody>
        </p:sp>
      </p:grpSp>
      <p:grpSp>
        <p:nvGrpSpPr>
          <p:cNvPr id="37" name="组合 36"/>
          <p:cNvGrpSpPr>
            <a:grpSpLocks/>
          </p:cNvGrpSpPr>
          <p:nvPr/>
        </p:nvGrpSpPr>
        <p:grpSpPr bwMode="auto">
          <a:xfrm>
            <a:off x="4654550" y="1708150"/>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787"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33" name="组合 32"/>
          <p:cNvGrpSpPr>
            <a:grpSpLocks/>
          </p:cNvGrpSpPr>
          <p:nvPr/>
        </p:nvGrpSpPr>
        <p:grpSpPr bwMode="auto">
          <a:xfrm>
            <a:off x="1868488" y="757238"/>
            <a:ext cx="9209087" cy="608191"/>
            <a:chOff x="709839" y="628650"/>
            <a:chExt cx="9208003" cy="608422"/>
          </a:xfrm>
        </p:grpSpPr>
        <p:sp>
          <p:nvSpPr>
            <p:cNvPr id="34" name="任意多边形 33"/>
            <p:cNvSpPr/>
            <p:nvPr/>
          </p:nvSpPr>
          <p:spPr>
            <a:xfrm>
              <a:off x="709839" y="628650"/>
              <a:ext cx="193652" cy="59553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784" name="文本框 34"/>
            <p:cNvSpPr txBox="1">
              <a:spLocks noChangeArrowheads="1"/>
            </p:cNvSpPr>
            <p:nvPr/>
          </p:nvSpPr>
          <p:spPr bwMode="auto">
            <a:xfrm>
              <a:off x="852723" y="664809"/>
              <a:ext cx="9065119" cy="523220"/>
            </a:xfrm>
            <a:prstGeom prst="rect">
              <a:avLst/>
            </a:prstGeom>
            <a:noFill/>
            <a:ln w="9525">
              <a:noFill/>
              <a:miter lim="800000"/>
              <a:headEnd/>
              <a:tailEnd/>
            </a:ln>
          </p:spPr>
          <p:txBody>
            <a:bodyPr>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0037</a:t>
              </a:r>
              <a:r>
                <a:rPr lang="zh-CN" altLang="en-US" sz="2800" dirty="0">
                  <a:solidFill>
                    <a:srgbClr val="0000FF"/>
                  </a:solidFill>
                  <a:latin typeface="微软雅黑" panose="020B0503020204020204" pitchFamily="34" charset="-122"/>
                  <a:ea typeface="微软雅黑" panose="020B0503020204020204" pitchFamily="34" charset="-122"/>
                </a:rPr>
                <a:t>下列物理量中，属于过程量的是</a:t>
              </a:r>
            </a:p>
          </p:txBody>
        </p:sp>
        <p:sp>
          <p:nvSpPr>
            <p:cNvPr id="36" name="任意多边形 35"/>
            <p:cNvSpPr/>
            <p:nvPr/>
          </p:nvSpPr>
          <p:spPr>
            <a:xfrm flipH="1">
              <a:off x="6800336" y="641534"/>
              <a:ext cx="193652" cy="595538"/>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5782"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spTree>
    <p:extLst>
      <p:ext uri="{BB962C8B-B14F-4D97-AF65-F5344CB8AC3E}">
        <p14:creationId xmlns:p14="http://schemas.microsoft.com/office/powerpoint/2010/main" val="2889337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up)">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993900"/>
            <a:ext cx="7804150" cy="954088"/>
            <a:chOff x="1616982" y="2536861"/>
            <a:chExt cx="7805314" cy="954107"/>
          </a:xfrm>
        </p:grpSpPr>
        <p:grpSp>
          <p:nvGrpSpPr>
            <p:cNvPr id="10270" name="组合 3"/>
            <p:cNvGrpSpPr>
              <a:grpSpLocks/>
            </p:cNvGrpSpPr>
            <p:nvPr/>
          </p:nvGrpSpPr>
          <p:grpSpPr bwMode="auto">
            <a:xfrm>
              <a:off x="1616982" y="2568618"/>
              <a:ext cx="743946" cy="859387"/>
              <a:chOff x="1616982" y="1979050"/>
              <a:chExt cx="743946" cy="859387"/>
            </a:xfrm>
          </p:grpSpPr>
          <p:grpSp>
            <p:nvGrpSpPr>
              <p:cNvPr id="10272" name="组合 4"/>
              <p:cNvGrpSpPr>
                <a:grpSpLocks/>
              </p:cNvGrpSpPr>
              <p:nvPr/>
            </p:nvGrpSpPr>
            <p:grpSpPr bwMode="auto">
              <a:xfrm>
                <a:off x="1616982" y="2412325"/>
                <a:ext cx="743946" cy="426112"/>
                <a:chOff x="1459367" y="2127931"/>
                <a:chExt cx="5060950" cy="2898775"/>
              </a:xfrm>
            </p:grpSpPr>
            <p:sp>
              <p:nvSpPr>
                <p:cNvPr id="1027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27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27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271" name="文本框 18"/>
            <p:cNvSpPr txBox="1">
              <a:spLocks noChangeArrowheads="1"/>
            </p:cNvSpPr>
            <p:nvPr/>
          </p:nvSpPr>
          <p:spPr bwMode="auto">
            <a:xfrm>
              <a:off x="2547615" y="2536861"/>
              <a:ext cx="6874681" cy="954107"/>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氧分子的质量比氢分子大，所以氧气的压强一定大于氢气的压强</a:t>
              </a:r>
            </a:p>
          </p:txBody>
        </p:sp>
      </p:grpSp>
      <p:grpSp>
        <p:nvGrpSpPr>
          <p:cNvPr id="37" name="组合 36"/>
          <p:cNvGrpSpPr>
            <a:grpSpLocks/>
          </p:cNvGrpSpPr>
          <p:nvPr/>
        </p:nvGrpSpPr>
        <p:grpSpPr bwMode="auto">
          <a:xfrm>
            <a:off x="1617663" y="3097213"/>
            <a:ext cx="7632700" cy="954087"/>
            <a:chOff x="1616982" y="3321716"/>
            <a:chExt cx="7633896" cy="954107"/>
          </a:xfrm>
        </p:grpSpPr>
        <p:grpSp>
          <p:nvGrpSpPr>
            <p:cNvPr id="10264" name="组合 8"/>
            <p:cNvGrpSpPr>
              <a:grpSpLocks/>
            </p:cNvGrpSpPr>
            <p:nvPr/>
          </p:nvGrpSpPr>
          <p:grpSpPr bwMode="auto">
            <a:xfrm>
              <a:off x="1616982" y="3350397"/>
              <a:ext cx="743946" cy="859387"/>
              <a:chOff x="1616982" y="3488536"/>
              <a:chExt cx="743946" cy="859387"/>
            </a:xfrm>
          </p:grpSpPr>
          <p:grpSp>
            <p:nvGrpSpPr>
              <p:cNvPr id="10266" name="组合 9"/>
              <p:cNvGrpSpPr>
                <a:grpSpLocks/>
              </p:cNvGrpSpPr>
              <p:nvPr/>
            </p:nvGrpSpPr>
            <p:grpSpPr bwMode="auto">
              <a:xfrm>
                <a:off x="1616982" y="3921811"/>
                <a:ext cx="743946" cy="426112"/>
                <a:chOff x="1459367" y="2127931"/>
                <a:chExt cx="5060950" cy="2898775"/>
              </a:xfrm>
            </p:grpSpPr>
            <p:sp>
              <p:nvSpPr>
                <p:cNvPr id="1026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26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26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0265" name="文本框 19"/>
            <p:cNvSpPr txBox="1">
              <a:spLocks noChangeArrowheads="1"/>
            </p:cNvSpPr>
            <p:nvPr/>
          </p:nvSpPr>
          <p:spPr bwMode="auto">
            <a:xfrm>
              <a:off x="2547615" y="3321716"/>
              <a:ext cx="6703263" cy="954107"/>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氧分子的质量比氢分子大，所以氧气的密度一定大于氢气的密度</a:t>
              </a:r>
            </a:p>
          </p:txBody>
        </p:sp>
      </p:grpSp>
      <p:grpSp>
        <p:nvGrpSpPr>
          <p:cNvPr id="38" name="组合 37"/>
          <p:cNvGrpSpPr>
            <a:grpSpLocks/>
          </p:cNvGrpSpPr>
          <p:nvPr/>
        </p:nvGrpSpPr>
        <p:grpSpPr bwMode="auto">
          <a:xfrm>
            <a:off x="1617663" y="4227513"/>
            <a:ext cx="7632700" cy="954087"/>
            <a:chOff x="1616982" y="4199905"/>
            <a:chExt cx="7633896" cy="955080"/>
          </a:xfrm>
        </p:grpSpPr>
        <p:grpSp>
          <p:nvGrpSpPr>
            <p:cNvPr id="10258" name="组合 13"/>
            <p:cNvGrpSpPr>
              <a:grpSpLocks/>
            </p:cNvGrpSpPr>
            <p:nvPr/>
          </p:nvGrpSpPr>
          <p:grpSpPr bwMode="auto">
            <a:xfrm>
              <a:off x="1616982" y="4199905"/>
              <a:ext cx="743946" cy="859387"/>
              <a:chOff x="1616982" y="4998022"/>
              <a:chExt cx="743946" cy="859387"/>
            </a:xfrm>
          </p:grpSpPr>
          <p:grpSp>
            <p:nvGrpSpPr>
              <p:cNvPr id="10260" name="组合 14"/>
              <p:cNvGrpSpPr>
                <a:grpSpLocks/>
              </p:cNvGrpSpPr>
              <p:nvPr/>
            </p:nvGrpSpPr>
            <p:grpSpPr bwMode="auto">
              <a:xfrm>
                <a:off x="1616982" y="5431297"/>
                <a:ext cx="743946" cy="426112"/>
                <a:chOff x="1459367" y="2127931"/>
                <a:chExt cx="5060950" cy="2898775"/>
              </a:xfrm>
            </p:grpSpPr>
            <p:sp>
              <p:nvSpPr>
                <p:cNvPr id="102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2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26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259" name="文本框 20"/>
            <p:cNvSpPr txBox="1">
              <a:spLocks noChangeArrowheads="1"/>
            </p:cNvSpPr>
            <p:nvPr/>
          </p:nvSpPr>
          <p:spPr bwMode="auto">
            <a:xfrm>
              <a:off x="2547615" y="4200878"/>
              <a:ext cx="6703263" cy="954107"/>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氧分子的质量比氢分子大，所以氢分子的速率一定比氧分子的速率大</a:t>
              </a:r>
              <a:endParaRPr kumimoji="1" lang="zh-CN" altLang="en-US" sz="2800" dirty="0">
                <a:solidFill>
                  <a:srgbClr val="000000"/>
                </a:solidFill>
                <a:latin typeface="微软雅黑" panose="020B0503020204020204" pitchFamily="34" charset="-122"/>
                <a:ea typeface="微软雅黑" panose="020B0503020204020204" pitchFamily="34"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5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70500"/>
            <a:ext cx="7804150" cy="954088"/>
            <a:chOff x="1616982" y="5030627"/>
            <a:chExt cx="7805314" cy="954107"/>
          </a:xfrm>
        </p:grpSpPr>
        <p:grpSp>
          <p:nvGrpSpPr>
            <p:cNvPr id="10250" name="组合 26"/>
            <p:cNvGrpSpPr>
              <a:grpSpLocks/>
            </p:cNvGrpSpPr>
            <p:nvPr/>
          </p:nvGrpSpPr>
          <p:grpSpPr bwMode="auto">
            <a:xfrm>
              <a:off x="1616982" y="5054362"/>
              <a:ext cx="743946" cy="859387"/>
              <a:chOff x="1616982" y="4998022"/>
              <a:chExt cx="743946" cy="859387"/>
            </a:xfrm>
          </p:grpSpPr>
          <p:grpSp>
            <p:nvGrpSpPr>
              <p:cNvPr id="10252" name="组合 27"/>
              <p:cNvGrpSpPr>
                <a:grpSpLocks/>
              </p:cNvGrpSpPr>
              <p:nvPr/>
            </p:nvGrpSpPr>
            <p:grpSpPr bwMode="auto">
              <a:xfrm>
                <a:off x="1616982" y="5431297"/>
                <a:ext cx="743946" cy="426112"/>
                <a:chOff x="1459367" y="2127931"/>
                <a:chExt cx="5060950" cy="2898775"/>
              </a:xfrm>
            </p:grpSpPr>
            <p:sp>
              <p:nvSpPr>
                <p:cNvPr id="1025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25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25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251" name="文本框 31"/>
            <p:cNvSpPr txBox="1">
              <a:spLocks noChangeArrowheads="1"/>
            </p:cNvSpPr>
            <p:nvPr/>
          </p:nvSpPr>
          <p:spPr bwMode="auto">
            <a:xfrm>
              <a:off x="2547615" y="5030627"/>
              <a:ext cx="6874681" cy="954107"/>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氧分子的质量比氢分子大，所以氢分子一定比氧分子的方均根速率大</a:t>
              </a:r>
            </a:p>
          </p:txBody>
        </p:sp>
      </p:grpSp>
      <p:grpSp>
        <p:nvGrpSpPr>
          <p:cNvPr id="33" name="组合 32"/>
          <p:cNvGrpSpPr>
            <a:grpSpLocks/>
          </p:cNvGrpSpPr>
          <p:nvPr/>
        </p:nvGrpSpPr>
        <p:grpSpPr bwMode="auto">
          <a:xfrm>
            <a:off x="682625" y="5262563"/>
            <a:ext cx="820738"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24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628650"/>
            <a:ext cx="8556625" cy="954088"/>
          </a:xfrm>
          <a:prstGeom prst="rect">
            <a:avLst/>
          </a:prstGeom>
          <a:noFill/>
          <a:ln w="9525">
            <a:noFill/>
            <a:miter lim="800000"/>
            <a:headEnd/>
            <a:tailEnd/>
          </a:ln>
        </p:spPr>
        <p:txBody>
          <a:bodyPr>
            <a:spAutoFit/>
          </a:bodyPr>
          <a:lstStyle/>
          <a:p>
            <a:pPr algn="just"/>
            <a:r>
              <a:rPr kumimoji="1" lang="en-US" altLang="zh-CN" sz="2800" dirty="0">
                <a:solidFill>
                  <a:srgbClr val="FF0000"/>
                </a:solidFill>
                <a:latin typeface="微软雅黑" panose="020B0503020204020204" pitchFamily="34" charset="-122"/>
                <a:ea typeface="微软雅黑" panose="020B0503020204020204" pitchFamily="34" charset="-122"/>
              </a:rPr>
              <a:t>0038</a:t>
            </a:r>
            <a:r>
              <a:rPr kumimoji="1" lang="zh-CN" altLang="en-US" sz="2800" dirty="0">
                <a:solidFill>
                  <a:srgbClr val="0000FF"/>
                </a:solidFill>
                <a:latin typeface="微软雅黑" panose="020B0503020204020204" pitchFamily="34" charset="-122"/>
                <a:ea typeface="微软雅黑" panose="020B0503020204020204" pitchFamily="34" charset="-122"/>
              </a:rPr>
              <a:t>已知氢气与氧气的温度相同，请判断下列说法哪个正确？</a:t>
            </a:r>
          </a:p>
        </p:txBody>
      </p:sp>
    </p:spTree>
    <p:extLst>
      <p:ext uri="{BB962C8B-B14F-4D97-AF65-F5344CB8AC3E}">
        <p14:creationId xmlns:p14="http://schemas.microsoft.com/office/powerpoint/2010/main" val="3627207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绝热过程中最大，等压过程中最小</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绝热过程中最大，等温过程中最小</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1699"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等压过程中最大，绝热过程中最小</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228012" cy="858838"/>
            <a:chOff x="1616982" y="5054362"/>
            <a:chExt cx="8228058"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5" y="5335426"/>
              <a:ext cx="729742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等压过程中最大，等温过程中最小</a:t>
              </a:r>
            </a:p>
          </p:txBody>
        </p:sp>
      </p:grpSp>
      <p:grpSp>
        <p:nvGrpSpPr>
          <p:cNvPr id="33" name="组合 32"/>
          <p:cNvGrpSpPr>
            <a:grpSpLocks/>
          </p:cNvGrpSpPr>
          <p:nvPr/>
        </p:nvGrpSpPr>
        <p:grpSpPr bwMode="auto">
          <a:xfrm>
            <a:off x="695325" y="4629150"/>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49438" y="469900"/>
            <a:ext cx="8866187" cy="1384300"/>
          </a:xfrm>
          <a:prstGeom prst="rect">
            <a:avLst/>
          </a:prstGeom>
          <a:noFill/>
          <a:ln w="9525">
            <a:noFill/>
            <a:miter lim="800000"/>
            <a:headEnd/>
            <a:tailEnd/>
          </a:ln>
        </p:spPr>
        <p:txBody>
          <a:bodyPr>
            <a:spAutoFit/>
          </a:bodyPr>
          <a:lstStyle/>
          <a:p>
            <a:pPr algn="just"/>
            <a:r>
              <a:rPr kumimoji="1" lang="en-US" altLang="zh-CN" sz="2800" dirty="0">
                <a:solidFill>
                  <a:srgbClr val="FF0000"/>
                </a:solidFill>
                <a:latin typeface="微软雅黑" panose="020B0503020204020204" pitchFamily="34" charset="-122"/>
                <a:ea typeface="微软雅黑" panose="020B0503020204020204" pitchFamily="34" charset="-122"/>
              </a:rPr>
              <a:t>0039</a:t>
            </a:r>
            <a:r>
              <a:rPr kumimoji="1" lang="zh-CN" altLang="en-US" sz="2800" dirty="0">
                <a:solidFill>
                  <a:srgbClr val="0000FF"/>
                </a:solidFill>
                <a:latin typeface="微软雅黑" panose="020B0503020204020204" pitchFamily="34" charset="-122"/>
                <a:ea typeface="微软雅黑" panose="020B0503020204020204" pitchFamily="34" charset="-122"/>
              </a:rPr>
              <a:t>质量一定的理想气体，从相同状态出发，分别经历等温过程、等压过程和绝热过程，使其体积增加一倍。那么气体温度的改变（绝对值）在</a:t>
            </a:r>
          </a:p>
        </p:txBody>
      </p:sp>
    </p:spTree>
    <p:extLst>
      <p:ext uri="{BB962C8B-B14F-4D97-AF65-F5344CB8AC3E}">
        <p14:creationId xmlns:p14="http://schemas.microsoft.com/office/powerpoint/2010/main" val="34920077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993900"/>
            <a:ext cx="7804150" cy="954088"/>
            <a:chOff x="1616982" y="2536861"/>
            <a:chExt cx="7805314" cy="954107"/>
          </a:xfrm>
        </p:grpSpPr>
        <p:grpSp>
          <p:nvGrpSpPr>
            <p:cNvPr id="79902" name="组合 3"/>
            <p:cNvGrpSpPr>
              <a:grpSpLocks/>
            </p:cNvGrpSpPr>
            <p:nvPr/>
          </p:nvGrpSpPr>
          <p:grpSpPr bwMode="auto">
            <a:xfrm>
              <a:off x="1616982" y="2568618"/>
              <a:ext cx="743946" cy="859387"/>
              <a:chOff x="1616982" y="1979050"/>
              <a:chExt cx="743946" cy="859387"/>
            </a:xfrm>
          </p:grpSpPr>
          <p:grpSp>
            <p:nvGrpSpPr>
              <p:cNvPr id="79904" name="组合 4"/>
              <p:cNvGrpSpPr>
                <a:grpSpLocks/>
              </p:cNvGrpSpPr>
              <p:nvPr/>
            </p:nvGrpSpPr>
            <p:grpSpPr bwMode="auto">
              <a:xfrm>
                <a:off x="1616982" y="2412325"/>
                <a:ext cx="743946" cy="426112"/>
                <a:chOff x="1459367" y="2127931"/>
                <a:chExt cx="5060950" cy="2898775"/>
              </a:xfrm>
            </p:grpSpPr>
            <p:sp>
              <p:nvSpPr>
                <p:cNvPr id="799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99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990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9903" name="文本框 18"/>
            <p:cNvSpPr txBox="1">
              <a:spLocks noChangeArrowheads="1"/>
            </p:cNvSpPr>
            <p:nvPr/>
          </p:nvSpPr>
          <p:spPr bwMode="auto">
            <a:xfrm>
              <a:off x="2547615" y="2536861"/>
              <a:ext cx="6874681"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功可以全部转换为热，但热不能全部转换为功</a:t>
              </a:r>
            </a:p>
          </p:txBody>
        </p:sp>
      </p:grpSp>
      <p:grpSp>
        <p:nvGrpSpPr>
          <p:cNvPr id="37" name="组合 36"/>
          <p:cNvGrpSpPr>
            <a:grpSpLocks/>
          </p:cNvGrpSpPr>
          <p:nvPr/>
        </p:nvGrpSpPr>
        <p:grpSpPr bwMode="auto">
          <a:xfrm>
            <a:off x="1617663" y="3097213"/>
            <a:ext cx="7632700" cy="954087"/>
            <a:chOff x="1616982" y="3321716"/>
            <a:chExt cx="7633896" cy="954107"/>
          </a:xfrm>
        </p:grpSpPr>
        <p:grpSp>
          <p:nvGrpSpPr>
            <p:cNvPr id="79896" name="组合 8"/>
            <p:cNvGrpSpPr>
              <a:grpSpLocks/>
            </p:cNvGrpSpPr>
            <p:nvPr/>
          </p:nvGrpSpPr>
          <p:grpSpPr bwMode="auto">
            <a:xfrm>
              <a:off x="1616982" y="3350397"/>
              <a:ext cx="743946" cy="859387"/>
              <a:chOff x="1616982" y="3488536"/>
              <a:chExt cx="743946" cy="859387"/>
            </a:xfrm>
          </p:grpSpPr>
          <p:grpSp>
            <p:nvGrpSpPr>
              <p:cNvPr id="79898" name="组合 9"/>
              <p:cNvGrpSpPr>
                <a:grpSpLocks/>
              </p:cNvGrpSpPr>
              <p:nvPr/>
            </p:nvGrpSpPr>
            <p:grpSpPr bwMode="auto">
              <a:xfrm>
                <a:off x="1616982" y="3921811"/>
                <a:ext cx="743946" cy="426112"/>
                <a:chOff x="1459367" y="2127931"/>
                <a:chExt cx="5060950" cy="2898775"/>
              </a:xfrm>
            </p:grpSpPr>
            <p:sp>
              <p:nvSpPr>
                <p:cNvPr id="7990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990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989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9897" name="文本框 19"/>
            <p:cNvSpPr txBox="1">
              <a:spLocks noChangeArrowheads="1"/>
            </p:cNvSpPr>
            <p:nvPr/>
          </p:nvSpPr>
          <p:spPr bwMode="auto">
            <a:xfrm>
              <a:off x="2547615" y="3321716"/>
              <a:ext cx="6703263"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热可以从高温物体传到低温物体，但不能从低温物体传到高温物体</a:t>
              </a:r>
            </a:p>
          </p:txBody>
        </p:sp>
      </p:grpSp>
      <p:grpSp>
        <p:nvGrpSpPr>
          <p:cNvPr id="38" name="组合 37"/>
          <p:cNvGrpSpPr>
            <a:grpSpLocks/>
          </p:cNvGrpSpPr>
          <p:nvPr/>
        </p:nvGrpSpPr>
        <p:grpSpPr bwMode="auto">
          <a:xfrm>
            <a:off x="1617663" y="4227513"/>
            <a:ext cx="8042275" cy="858837"/>
            <a:chOff x="1616982" y="4199905"/>
            <a:chExt cx="8042173" cy="859387"/>
          </a:xfrm>
        </p:grpSpPr>
        <p:grpSp>
          <p:nvGrpSpPr>
            <p:cNvPr id="79890" name="组合 13"/>
            <p:cNvGrpSpPr>
              <a:grpSpLocks/>
            </p:cNvGrpSpPr>
            <p:nvPr/>
          </p:nvGrpSpPr>
          <p:grpSpPr bwMode="auto">
            <a:xfrm>
              <a:off x="1616982" y="4199905"/>
              <a:ext cx="743946" cy="859387"/>
              <a:chOff x="1616982" y="4998022"/>
              <a:chExt cx="743946" cy="859387"/>
            </a:xfrm>
          </p:grpSpPr>
          <p:grpSp>
            <p:nvGrpSpPr>
              <p:cNvPr id="79892" name="组合 14"/>
              <p:cNvGrpSpPr>
                <a:grpSpLocks/>
              </p:cNvGrpSpPr>
              <p:nvPr/>
            </p:nvGrpSpPr>
            <p:grpSpPr bwMode="auto">
              <a:xfrm>
                <a:off x="1616982" y="5431297"/>
                <a:ext cx="743946" cy="426112"/>
                <a:chOff x="1459367" y="2127931"/>
                <a:chExt cx="5060950" cy="2898775"/>
              </a:xfrm>
            </p:grpSpPr>
            <p:sp>
              <p:nvSpPr>
                <p:cNvPr id="798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98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989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9891" name="文本框 20"/>
            <p:cNvSpPr txBox="1">
              <a:spLocks noChangeArrowheads="1"/>
            </p:cNvSpPr>
            <p:nvPr/>
          </p:nvSpPr>
          <p:spPr bwMode="auto">
            <a:xfrm>
              <a:off x="2547615" y="4394063"/>
              <a:ext cx="7111540"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不可逆过程就是不能向相反方向进行的过程</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988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94313"/>
            <a:ext cx="7632700" cy="858837"/>
            <a:chOff x="1616982" y="5054362"/>
            <a:chExt cx="7633896" cy="859387"/>
          </a:xfrm>
        </p:grpSpPr>
        <p:grpSp>
          <p:nvGrpSpPr>
            <p:cNvPr id="79882" name="组合 26"/>
            <p:cNvGrpSpPr>
              <a:grpSpLocks/>
            </p:cNvGrpSpPr>
            <p:nvPr/>
          </p:nvGrpSpPr>
          <p:grpSpPr bwMode="auto">
            <a:xfrm>
              <a:off x="1616982" y="5054362"/>
              <a:ext cx="743946" cy="859387"/>
              <a:chOff x="1616982" y="4998022"/>
              <a:chExt cx="743946" cy="859387"/>
            </a:xfrm>
          </p:grpSpPr>
          <p:grpSp>
            <p:nvGrpSpPr>
              <p:cNvPr id="79884" name="组合 27"/>
              <p:cNvGrpSpPr>
                <a:grpSpLocks/>
              </p:cNvGrpSpPr>
              <p:nvPr/>
            </p:nvGrpSpPr>
            <p:grpSpPr bwMode="auto">
              <a:xfrm>
                <a:off x="1616982" y="5431297"/>
                <a:ext cx="743946" cy="426112"/>
                <a:chOff x="1459367" y="2127931"/>
                <a:chExt cx="5060950" cy="2898775"/>
              </a:xfrm>
            </p:grpSpPr>
            <p:sp>
              <p:nvSpPr>
                <p:cNvPr id="7988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988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988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9883" name="文本框 31"/>
            <p:cNvSpPr txBox="1">
              <a:spLocks noChangeArrowheads="1"/>
            </p:cNvSpPr>
            <p:nvPr/>
          </p:nvSpPr>
          <p:spPr bwMode="auto">
            <a:xfrm>
              <a:off x="2547615" y="5236691"/>
              <a:ext cx="6703263"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一切自发过程都是不可逆的</a:t>
              </a:r>
            </a:p>
          </p:txBody>
        </p:sp>
      </p:grpSp>
      <p:grpSp>
        <p:nvGrpSpPr>
          <p:cNvPr id="33" name="组合 32"/>
          <p:cNvGrpSpPr>
            <a:grpSpLocks/>
          </p:cNvGrpSpPr>
          <p:nvPr/>
        </p:nvGrpSpPr>
        <p:grpSpPr bwMode="auto">
          <a:xfrm>
            <a:off x="769938" y="5270500"/>
            <a:ext cx="820737"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988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844550"/>
            <a:ext cx="8556625" cy="52387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0040</a:t>
            </a:r>
            <a:r>
              <a:rPr kumimoji="1" lang="zh-CN" altLang="en-US" sz="2800" b="1" dirty="0">
                <a:solidFill>
                  <a:srgbClr val="0000FF"/>
                </a:solidFill>
                <a:latin typeface="楷体" pitchFamily="49" charset="-122"/>
                <a:ea typeface="楷体" pitchFamily="49" charset="-122"/>
              </a:rPr>
              <a:t>根据热力学第二定律可知</a:t>
            </a:r>
          </a:p>
        </p:txBody>
      </p:sp>
    </p:spTree>
    <p:extLst>
      <p:ext uri="{BB962C8B-B14F-4D97-AF65-F5344CB8AC3E}">
        <p14:creationId xmlns:p14="http://schemas.microsoft.com/office/powerpoint/2010/main" val="8252710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993900"/>
            <a:ext cx="8883650" cy="954088"/>
            <a:chOff x="1616982" y="2536861"/>
            <a:chExt cx="8884331" cy="954107"/>
          </a:xfrm>
        </p:grpSpPr>
        <p:grpSp>
          <p:nvGrpSpPr>
            <p:cNvPr id="80926" name="组合 3"/>
            <p:cNvGrpSpPr>
              <a:grpSpLocks/>
            </p:cNvGrpSpPr>
            <p:nvPr/>
          </p:nvGrpSpPr>
          <p:grpSpPr bwMode="auto">
            <a:xfrm>
              <a:off x="1616982" y="2568618"/>
              <a:ext cx="743946" cy="859387"/>
              <a:chOff x="1616982" y="1979050"/>
              <a:chExt cx="743946" cy="859387"/>
            </a:xfrm>
          </p:grpSpPr>
          <p:grpSp>
            <p:nvGrpSpPr>
              <p:cNvPr id="80928" name="组合 4"/>
              <p:cNvGrpSpPr>
                <a:grpSpLocks/>
              </p:cNvGrpSpPr>
              <p:nvPr/>
            </p:nvGrpSpPr>
            <p:grpSpPr bwMode="auto">
              <a:xfrm>
                <a:off x="1616982" y="2412325"/>
                <a:ext cx="743946" cy="426112"/>
                <a:chOff x="1459367" y="2127931"/>
                <a:chExt cx="5060950" cy="2898775"/>
              </a:xfrm>
            </p:grpSpPr>
            <p:sp>
              <p:nvSpPr>
                <p:cNvPr id="809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09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09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0927" name="文本框 18"/>
            <p:cNvSpPr txBox="1">
              <a:spLocks noChangeArrowheads="1"/>
            </p:cNvSpPr>
            <p:nvPr/>
          </p:nvSpPr>
          <p:spPr bwMode="auto">
            <a:xfrm>
              <a:off x="2547615" y="2536861"/>
              <a:ext cx="7953698"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热量能从高温物体传到低温物体，但不能从低温物体传到高温物体</a:t>
              </a:r>
            </a:p>
          </p:txBody>
        </p:sp>
      </p:grpSp>
      <p:grpSp>
        <p:nvGrpSpPr>
          <p:cNvPr id="37" name="组合 36"/>
          <p:cNvGrpSpPr>
            <a:grpSpLocks/>
          </p:cNvGrpSpPr>
          <p:nvPr/>
        </p:nvGrpSpPr>
        <p:grpSpPr bwMode="auto">
          <a:xfrm>
            <a:off x="1617663" y="3125788"/>
            <a:ext cx="7632700" cy="858837"/>
            <a:chOff x="1616982" y="3350397"/>
            <a:chExt cx="7633896" cy="859387"/>
          </a:xfrm>
        </p:grpSpPr>
        <p:grpSp>
          <p:nvGrpSpPr>
            <p:cNvPr id="80920" name="组合 8"/>
            <p:cNvGrpSpPr>
              <a:grpSpLocks/>
            </p:cNvGrpSpPr>
            <p:nvPr/>
          </p:nvGrpSpPr>
          <p:grpSpPr bwMode="auto">
            <a:xfrm>
              <a:off x="1616982" y="3350397"/>
              <a:ext cx="743946" cy="859387"/>
              <a:chOff x="1616982" y="3488536"/>
              <a:chExt cx="743946" cy="859387"/>
            </a:xfrm>
          </p:grpSpPr>
          <p:grpSp>
            <p:nvGrpSpPr>
              <p:cNvPr id="80922" name="组合 9"/>
              <p:cNvGrpSpPr>
                <a:grpSpLocks/>
              </p:cNvGrpSpPr>
              <p:nvPr/>
            </p:nvGrpSpPr>
            <p:grpSpPr bwMode="auto">
              <a:xfrm>
                <a:off x="1616982" y="3921811"/>
                <a:ext cx="743946" cy="426112"/>
                <a:chOff x="1459367" y="2127931"/>
                <a:chExt cx="5060950" cy="2898775"/>
              </a:xfrm>
            </p:grpSpPr>
            <p:sp>
              <p:nvSpPr>
                <p:cNvPr id="809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09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09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0921" name="文本框 19"/>
            <p:cNvSpPr txBox="1">
              <a:spLocks noChangeArrowheads="1"/>
            </p:cNvSpPr>
            <p:nvPr/>
          </p:nvSpPr>
          <p:spPr bwMode="auto">
            <a:xfrm>
              <a:off x="2547615" y="3527780"/>
              <a:ext cx="6703263"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功可以全部变为热，但热不能全部变为功</a:t>
              </a:r>
            </a:p>
          </p:txBody>
        </p:sp>
      </p:grpSp>
      <p:grpSp>
        <p:nvGrpSpPr>
          <p:cNvPr id="38" name="组合 37"/>
          <p:cNvGrpSpPr>
            <a:grpSpLocks/>
          </p:cNvGrpSpPr>
          <p:nvPr/>
        </p:nvGrpSpPr>
        <p:grpSpPr bwMode="auto">
          <a:xfrm>
            <a:off x="1617663" y="4227513"/>
            <a:ext cx="7526337" cy="858837"/>
            <a:chOff x="1616982" y="4199905"/>
            <a:chExt cx="7527018" cy="859387"/>
          </a:xfrm>
        </p:grpSpPr>
        <p:grpSp>
          <p:nvGrpSpPr>
            <p:cNvPr id="80914" name="组合 13"/>
            <p:cNvGrpSpPr>
              <a:grpSpLocks/>
            </p:cNvGrpSpPr>
            <p:nvPr/>
          </p:nvGrpSpPr>
          <p:grpSpPr bwMode="auto">
            <a:xfrm>
              <a:off x="1616982" y="4199905"/>
              <a:ext cx="743946" cy="859387"/>
              <a:chOff x="1616982" y="4998022"/>
              <a:chExt cx="743946" cy="859387"/>
            </a:xfrm>
          </p:grpSpPr>
          <p:grpSp>
            <p:nvGrpSpPr>
              <p:cNvPr id="80916" name="组合 14"/>
              <p:cNvGrpSpPr>
                <a:grpSpLocks/>
              </p:cNvGrpSpPr>
              <p:nvPr/>
            </p:nvGrpSpPr>
            <p:grpSpPr bwMode="auto">
              <a:xfrm>
                <a:off x="1616982" y="5431297"/>
                <a:ext cx="743946" cy="426112"/>
                <a:chOff x="1459367" y="2127931"/>
                <a:chExt cx="5060950" cy="2898775"/>
              </a:xfrm>
            </p:grpSpPr>
            <p:sp>
              <p:nvSpPr>
                <p:cNvPr id="809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09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09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0915" name="文本框 20"/>
            <p:cNvSpPr txBox="1">
              <a:spLocks noChangeArrowheads="1"/>
            </p:cNvSpPr>
            <p:nvPr/>
          </p:nvSpPr>
          <p:spPr bwMode="auto">
            <a:xfrm>
              <a:off x="2547615" y="4368305"/>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气体能够自由膨胀，但不能自动收缩</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09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70500"/>
            <a:ext cx="8775700" cy="954088"/>
            <a:chOff x="1616982" y="5030627"/>
            <a:chExt cx="8776269" cy="954107"/>
          </a:xfrm>
        </p:grpSpPr>
        <p:grpSp>
          <p:nvGrpSpPr>
            <p:cNvPr id="80906" name="组合 26"/>
            <p:cNvGrpSpPr>
              <a:grpSpLocks/>
            </p:cNvGrpSpPr>
            <p:nvPr/>
          </p:nvGrpSpPr>
          <p:grpSpPr bwMode="auto">
            <a:xfrm>
              <a:off x="1616982" y="5054362"/>
              <a:ext cx="743946" cy="859387"/>
              <a:chOff x="1616982" y="4998022"/>
              <a:chExt cx="743946" cy="859387"/>
            </a:xfrm>
          </p:grpSpPr>
          <p:grpSp>
            <p:nvGrpSpPr>
              <p:cNvPr id="80908" name="组合 27"/>
              <p:cNvGrpSpPr>
                <a:grpSpLocks/>
              </p:cNvGrpSpPr>
              <p:nvPr/>
            </p:nvGrpSpPr>
            <p:grpSpPr bwMode="auto">
              <a:xfrm>
                <a:off x="1616982" y="5431297"/>
                <a:ext cx="743946" cy="426112"/>
                <a:chOff x="1459367" y="2127931"/>
                <a:chExt cx="5060950" cy="2898775"/>
              </a:xfrm>
            </p:grpSpPr>
            <p:sp>
              <p:nvSpPr>
                <p:cNvPr id="809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09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09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0907" name="文本框 31"/>
            <p:cNvSpPr txBox="1">
              <a:spLocks noChangeArrowheads="1"/>
            </p:cNvSpPr>
            <p:nvPr/>
          </p:nvSpPr>
          <p:spPr bwMode="auto">
            <a:xfrm>
              <a:off x="2547615" y="5030627"/>
              <a:ext cx="7845636"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有规则运动的能量能够变为无规则运动的能量，但无规则运动的能量不能变为有规则运动的能量</a:t>
              </a:r>
            </a:p>
          </p:txBody>
        </p:sp>
      </p:grpSp>
      <p:grpSp>
        <p:nvGrpSpPr>
          <p:cNvPr id="33" name="组合 32"/>
          <p:cNvGrpSpPr>
            <a:grpSpLocks/>
          </p:cNvGrpSpPr>
          <p:nvPr/>
        </p:nvGrpSpPr>
        <p:grpSpPr bwMode="auto">
          <a:xfrm>
            <a:off x="695325" y="4360863"/>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09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838200"/>
            <a:ext cx="8556625" cy="523875"/>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0041</a:t>
            </a:r>
            <a:r>
              <a:rPr kumimoji="1" lang="zh-CN" altLang="en-US" sz="2800" b="1" dirty="0">
                <a:solidFill>
                  <a:srgbClr val="0000FF"/>
                </a:solidFill>
                <a:latin typeface="楷体" pitchFamily="49" charset="-122"/>
                <a:ea typeface="楷体" pitchFamily="49" charset="-122"/>
              </a:rPr>
              <a:t>根据热力学第二定律判断下列哪种说法是正确的。</a:t>
            </a:r>
          </a:p>
        </p:txBody>
      </p:sp>
    </p:spTree>
    <p:extLst>
      <p:ext uri="{BB962C8B-B14F-4D97-AF65-F5344CB8AC3E}">
        <p14:creationId xmlns:p14="http://schemas.microsoft.com/office/powerpoint/2010/main" val="1400603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温度不变，熵增加</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温度升高，熵增加</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温度降低，熵增加</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温度不变，熵不变</a:t>
              </a:r>
            </a:p>
          </p:txBody>
        </p:sp>
      </p:grpSp>
      <p:grpSp>
        <p:nvGrpSpPr>
          <p:cNvPr id="33" name="组合 32"/>
          <p:cNvGrpSpPr>
            <a:grpSpLocks/>
          </p:cNvGrpSpPr>
          <p:nvPr/>
        </p:nvGrpSpPr>
        <p:grpSpPr bwMode="auto">
          <a:xfrm>
            <a:off x="726030" y="2190151"/>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779786"/>
            <a:ext cx="8159750" cy="1384995"/>
          </a:xfrm>
          <a:prstGeom prst="rect">
            <a:avLst/>
          </a:prstGeom>
          <a:noFill/>
          <a:ln w="9525">
            <a:noFill/>
            <a:miter lim="800000"/>
            <a:headEnd/>
            <a:tailEnd/>
          </a:ln>
        </p:spPr>
        <p:txBody>
          <a:bodyPr>
            <a:spAutoFit/>
          </a:bodyPr>
          <a:lstStyle/>
          <a:p>
            <a:pPr algn="just"/>
            <a:r>
              <a:rPr kumimoji="1" lang="en-US" altLang="zh-CN" sz="2800" dirty="0">
                <a:solidFill>
                  <a:srgbClr val="FF0000"/>
                </a:solidFill>
                <a:latin typeface="微软雅黑" panose="020B0503020204020204" pitchFamily="34" charset="-122"/>
                <a:ea typeface="微软雅黑" panose="020B0503020204020204" pitchFamily="34" charset="-122"/>
              </a:rPr>
              <a:t>0042</a:t>
            </a:r>
            <a:r>
              <a:rPr kumimoji="1" lang="zh-CN" altLang="en-US" sz="2800" dirty="0">
                <a:solidFill>
                  <a:srgbClr val="0000FF"/>
                </a:solidFill>
                <a:latin typeface="微软雅黑" panose="020B0503020204020204" pitchFamily="34" charset="-122"/>
                <a:ea typeface="微软雅黑" panose="020B0503020204020204" pitchFamily="34" charset="-122"/>
              </a:rPr>
              <a:t>一绝热容器被隔板分成两半，一半是真空，另一半是理想气体。若把隔板抽出，气体将进行自由膨胀，达到平衡后</a:t>
            </a:r>
          </a:p>
        </p:txBody>
      </p:sp>
    </p:spTree>
    <p:extLst>
      <p:ext uri="{BB962C8B-B14F-4D97-AF65-F5344CB8AC3E}">
        <p14:creationId xmlns:p14="http://schemas.microsoft.com/office/powerpoint/2010/main" val="670781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4130517"/>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 Box 2"/>
          <p:cNvSpPr txBox="1">
            <a:spLocks noChangeArrowheads="1"/>
          </p:cNvSpPr>
          <p:nvPr/>
        </p:nvSpPr>
        <p:spPr bwMode="auto">
          <a:xfrm>
            <a:off x="2720717" y="364446"/>
            <a:ext cx="7125805"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0043</a:t>
            </a:r>
            <a:r>
              <a:rPr lang="zh-CN" altLang="en-US" dirty="0">
                <a:ea typeface="微软雅黑" panose="020B0503020204020204" pitchFamily="34" charset="-122"/>
                <a:cs typeface="Times New Roman" panose="02020603050405020304" pitchFamily="18" charset="0"/>
              </a:rPr>
              <a:t>设有以下一些过程：</a:t>
            </a:r>
          </a:p>
          <a:p>
            <a:pPr algn="just" eaLnBrk="1" hangingPunct="1"/>
            <a:r>
              <a:rPr lang="zh-CN" altLang="en-US" dirty="0">
                <a:ea typeface="微软雅黑" panose="020B0503020204020204" pitchFamily="34" charset="-122"/>
                <a:cs typeface="Times New Roman" panose="02020603050405020304" pitchFamily="18" charset="0"/>
              </a:rPr>
              <a:t>（１）两种不同气体在等温下互相混合．    </a:t>
            </a:r>
          </a:p>
          <a:p>
            <a:pPr algn="just" eaLnBrk="1" hangingPunct="1"/>
            <a:r>
              <a:rPr lang="zh-CN" altLang="en-US" dirty="0">
                <a:ea typeface="微软雅黑" panose="020B0503020204020204" pitchFamily="34" charset="-122"/>
                <a:cs typeface="Times New Roman" panose="02020603050405020304" pitchFamily="18" charset="0"/>
              </a:rPr>
              <a:t>（２）理想气体在定容下降温．</a:t>
            </a:r>
          </a:p>
          <a:p>
            <a:pPr algn="just" eaLnBrk="1" hangingPunct="1"/>
            <a:r>
              <a:rPr lang="zh-CN" altLang="en-US" dirty="0">
                <a:ea typeface="微软雅黑" panose="020B0503020204020204" pitchFamily="34" charset="-122"/>
                <a:cs typeface="Times New Roman" panose="02020603050405020304" pitchFamily="18" charset="0"/>
              </a:rPr>
              <a:t>（３）液体在等温下汽化</a:t>
            </a:r>
            <a:r>
              <a:rPr lang="en-US" altLang="zh-CN" dirty="0">
                <a:ea typeface="微软雅黑" panose="020B0503020204020204" pitchFamily="34" charset="-122"/>
                <a:cs typeface="Times New Roman" panose="02020603050405020304" pitchFamily="18" charset="0"/>
              </a:rPr>
              <a:t>.                 </a:t>
            </a:r>
          </a:p>
          <a:p>
            <a:pPr algn="just" eaLnBrk="1" hangingPunct="1"/>
            <a:r>
              <a:rPr lang="zh-CN" altLang="en-US" dirty="0">
                <a:ea typeface="微软雅黑" panose="020B0503020204020204" pitchFamily="34" charset="-122"/>
                <a:cs typeface="Times New Roman" panose="02020603050405020304" pitchFamily="18" charset="0"/>
              </a:rPr>
              <a:t>（４）理想气体在等温下压缩．</a:t>
            </a:r>
          </a:p>
          <a:p>
            <a:pPr algn="just" eaLnBrk="1" hangingPunct="1"/>
            <a:r>
              <a:rPr lang="zh-CN" altLang="en-US" dirty="0">
                <a:ea typeface="微软雅黑" panose="020B0503020204020204" pitchFamily="34" charset="-122"/>
                <a:cs typeface="Times New Roman" panose="02020603050405020304" pitchFamily="18" charset="0"/>
              </a:rPr>
              <a:t>（５）理想气体绝热自由膨胀．</a:t>
            </a:r>
          </a:p>
          <a:p>
            <a:pPr algn="just" eaLnBrk="1" hangingPunct="1"/>
            <a:r>
              <a:rPr lang="zh-CN" altLang="en-US" dirty="0">
                <a:ea typeface="微软雅黑" panose="020B0503020204020204" pitchFamily="34" charset="-122"/>
                <a:cs typeface="Times New Roman" panose="02020603050405020304" pitchFamily="18" charset="0"/>
              </a:rPr>
              <a:t>在这些过程中，使系统的熵增加的过程是</a:t>
            </a:r>
          </a:p>
        </p:txBody>
      </p:sp>
      <p:sp>
        <p:nvSpPr>
          <p:cNvPr id="2" name="矩形 1"/>
          <p:cNvSpPr/>
          <p:nvPr/>
        </p:nvSpPr>
        <p:spPr>
          <a:xfrm>
            <a:off x="3235619" y="3774232"/>
            <a:ext cx="6096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（Ａ）（１）、（２）、（３）．  </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（Ｂ）（２）、（３）、（４）．</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（Ｃ）（３）、（４）、（５）．  </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（Ｄ）（１）、（３）、（５）．</a:t>
            </a:r>
          </a:p>
        </p:txBody>
      </p:sp>
      <p:sp>
        <p:nvSpPr>
          <p:cNvPr id="16" name="Rectangle 4"/>
          <p:cNvSpPr>
            <a:spLocks noChangeArrowheads="1"/>
          </p:cNvSpPr>
          <p:nvPr/>
        </p:nvSpPr>
        <p:spPr bwMode="auto">
          <a:xfrm>
            <a:off x="9330834" y="4450971"/>
            <a:ext cx="1255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dirty="0">
                <a:ea typeface="微软雅黑" panose="020B0503020204020204" pitchFamily="34" charset="-122"/>
                <a:cs typeface="Times New Roman" panose="02020603050405020304" pitchFamily="18" charset="0"/>
              </a:rPr>
              <a:t>（Ｄ）</a:t>
            </a:r>
          </a:p>
        </p:txBody>
      </p:sp>
    </p:spTree>
    <p:extLst>
      <p:ext uri="{BB962C8B-B14F-4D97-AF65-F5344CB8AC3E}">
        <p14:creationId xmlns:p14="http://schemas.microsoft.com/office/powerpoint/2010/main" val="17700068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right)">
                                      <p:cBhvr>
                                        <p:cTn id="13" dur="500"/>
                                        <p:tgtEl>
                                          <p:spTgt spid="14"/>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anim calcmode="lin" valueType="num">
                                      <p:cBhvr>
                                        <p:cTn id="23" dur="750" fill="hold"/>
                                        <p:tgtEl>
                                          <p:spTgt spid="31"/>
                                        </p:tgtEl>
                                        <p:attrNameLst>
                                          <p:attrName>ppt_x</p:attrName>
                                        </p:attrNameLst>
                                      </p:cBhvr>
                                      <p:tavLst>
                                        <p:tav tm="0">
                                          <p:val>
                                            <p:strVal val="#ppt_x"/>
                                          </p:val>
                                        </p:tav>
                                        <p:tav tm="100000">
                                          <p:val>
                                            <p:strVal val="#ppt_x"/>
                                          </p:val>
                                        </p:tav>
                                      </p:tavLst>
                                    </p:anim>
                                    <p:anim calcmode="lin" valueType="num">
                                      <p:cBhvr>
                                        <p:cTn id="24"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4209295"/>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grpSp>
        <p:nvGrpSpPr>
          <p:cNvPr id="56411" name="组合 35"/>
          <p:cNvGrpSpPr>
            <a:grpSpLocks/>
          </p:cNvGrpSpPr>
          <p:nvPr/>
        </p:nvGrpSpPr>
        <p:grpSpPr bwMode="auto">
          <a:xfrm>
            <a:off x="1617171" y="2361637"/>
            <a:ext cx="4042983" cy="859521"/>
            <a:chOff x="1616982" y="2568618"/>
            <a:chExt cx="4042663"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6413" name="文本框 18"/>
                <p:cNvSpPr txBox="1">
                  <a:spLocks noChangeArrowheads="1"/>
                </p:cNvSpPr>
                <p:nvPr/>
              </p:nvSpPr>
              <p:spPr bwMode="auto">
                <a:xfrm>
                  <a:off x="2547616" y="2763274"/>
                  <a:ext cx="3112029" cy="523220"/>
                </a:xfrm>
                <a:prstGeom prst="rect">
                  <a:avLst/>
                </a:prstGeom>
                <a:noFill/>
                <a:ln w="9525">
                  <a:noFill/>
                  <a:miter lim="800000"/>
                  <a:headEnd/>
                  <a:tailEnd/>
                </a:ln>
              </p:spPr>
              <p:txBody>
                <a:bodyPr wrap="square">
                  <a:spAutoFit/>
                </a:bodyPr>
                <a:lstStyle/>
                <a:p>
                  <a:pPr algn="just"/>
                  <a14:m>
                    <m:oMathPara xmlns:m="http://schemas.openxmlformats.org/officeDocument/2006/math">
                      <m:oMathParaPr>
                        <m:jc m:val="left"/>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863</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6413" name="文本框 18"/>
                <p:cNvSpPr txBox="1">
                  <a:spLocks noRot="1" noChangeAspect="1" noMove="1" noResize="1" noEditPoints="1" noAdjustHandles="1" noChangeArrowheads="1" noChangeShapeType="1" noTextEdit="1"/>
                </p:cNvSpPr>
                <p:nvPr/>
              </p:nvSpPr>
              <p:spPr bwMode="auto">
                <a:xfrm>
                  <a:off x="2547616" y="2763274"/>
                  <a:ext cx="3112029" cy="523220"/>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p:grpSp>
      <p:grpSp>
        <p:nvGrpSpPr>
          <p:cNvPr id="56404" name="组合 37"/>
          <p:cNvGrpSpPr>
            <a:grpSpLocks/>
          </p:cNvGrpSpPr>
          <p:nvPr/>
        </p:nvGrpSpPr>
        <p:grpSpPr bwMode="auto">
          <a:xfrm>
            <a:off x="1617171" y="4073278"/>
            <a:ext cx="4280781" cy="859886"/>
            <a:chOff x="1616982" y="4199905"/>
            <a:chExt cx="4280443"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6406" name="文本框 20"/>
                <p:cNvSpPr txBox="1">
                  <a:spLocks noChangeArrowheads="1"/>
                </p:cNvSpPr>
                <p:nvPr/>
              </p:nvSpPr>
              <p:spPr bwMode="auto">
                <a:xfrm>
                  <a:off x="2547615" y="4377997"/>
                  <a:ext cx="3349810" cy="523220"/>
                </a:xfrm>
                <a:prstGeom prst="rect">
                  <a:avLst/>
                </a:prstGeom>
                <a:noFill/>
                <a:ln w="9525">
                  <a:noFill/>
                  <a:miter lim="800000"/>
                  <a:headEnd/>
                  <a:tailEnd/>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481</m:t>
                        </m:r>
                        <m:r>
                          <a:rPr lang="en-US" altLang="zh-CN" sz="2800" i="1">
                            <a:solidFill>
                              <a:srgbClr val="0000FF"/>
                            </a:solidFill>
                            <a:latin typeface="Cambria Math" panose="02040503050406030204" pitchFamily="18" charset="0"/>
                            <a:ea typeface="Cambria Math" panose="02040503050406030204" pitchFamily="18" charset="0"/>
                          </a:rPr>
                          <m:t>𝐾</m:t>
                        </m:r>
                      </m:oMath>
                    </m:oMathPara>
                  </a14:m>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6406" name="文本框 20"/>
                <p:cNvSpPr txBox="1">
                  <a:spLocks noRot="1" noChangeAspect="1" noMove="1" noResize="1" noEditPoints="1" noAdjustHandles="1" noChangeArrowheads="1" noChangeShapeType="1" noTextEdit="1"/>
                </p:cNvSpPr>
                <p:nvPr/>
              </p:nvSpPr>
              <p:spPr bwMode="auto">
                <a:xfrm>
                  <a:off x="2547615" y="4377997"/>
                  <a:ext cx="3349810" cy="52322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grpSp>
      <p:grpSp>
        <p:nvGrpSpPr>
          <p:cNvPr id="56397" name="组合 36"/>
          <p:cNvGrpSpPr>
            <a:grpSpLocks/>
          </p:cNvGrpSpPr>
          <p:nvPr/>
        </p:nvGrpSpPr>
        <p:grpSpPr bwMode="auto">
          <a:xfrm>
            <a:off x="1617171" y="3223965"/>
            <a:ext cx="4144219" cy="858946"/>
            <a:chOff x="1616982" y="3350397"/>
            <a:chExt cx="4143709"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6399" name="文本框 19"/>
                <p:cNvSpPr txBox="1">
                  <a:spLocks noChangeArrowheads="1"/>
                </p:cNvSpPr>
                <p:nvPr/>
              </p:nvSpPr>
              <p:spPr bwMode="auto">
                <a:xfrm>
                  <a:off x="2547615" y="3510541"/>
                  <a:ext cx="3213076" cy="523220"/>
                </a:xfrm>
                <a:prstGeom prst="rect">
                  <a:avLst/>
                </a:prstGeom>
                <a:noFill/>
                <a:ln w="9525">
                  <a:noFill/>
                  <a:miter lim="800000"/>
                  <a:headEnd/>
                  <a:tailEnd/>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256</m:t>
                        </m:r>
                        <m:r>
                          <a:rPr lang="en-US" altLang="zh-CN" sz="2800" i="1">
                            <a:solidFill>
                              <a:srgbClr val="0000FF"/>
                            </a:solidFill>
                            <a:latin typeface="Cambria Math" panose="02040503050406030204" pitchFamily="18" charset="0"/>
                            <a:ea typeface="Cambria Math" panose="02040503050406030204" pitchFamily="18" charset="0"/>
                          </a:rPr>
                          <m:t>𝐾</m:t>
                        </m:r>
                      </m:oMath>
                    </m:oMathPara>
                  </a14:m>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6399" name="文本框 19"/>
                <p:cNvSpPr txBox="1">
                  <a:spLocks noRot="1" noChangeAspect="1" noMove="1" noResize="1" noEditPoints="1" noAdjustHandles="1" noChangeArrowheads="1" noChangeShapeType="1" noTextEdit="1"/>
                </p:cNvSpPr>
                <p:nvPr/>
              </p:nvSpPr>
              <p:spPr bwMode="auto">
                <a:xfrm>
                  <a:off x="2547615" y="3510541"/>
                  <a:ext cx="3213076" cy="52322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grpSp>
      <p:grpSp>
        <p:nvGrpSpPr>
          <p:cNvPr id="56390" name="组合 38"/>
          <p:cNvGrpSpPr>
            <a:grpSpLocks/>
          </p:cNvGrpSpPr>
          <p:nvPr/>
        </p:nvGrpSpPr>
        <p:grpSpPr bwMode="auto">
          <a:xfrm>
            <a:off x="1617171" y="4927357"/>
            <a:ext cx="3932319" cy="860076"/>
            <a:chOff x="1616982" y="5054362"/>
            <a:chExt cx="3931836"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6392" name="文本框 31"/>
                <p:cNvSpPr txBox="1">
                  <a:spLocks noChangeArrowheads="1"/>
                </p:cNvSpPr>
                <p:nvPr/>
              </p:nvSpPr>
              <p:spPr bwMode="auto">
                <a:xfrm>
                  <a:off x="2547615" y="5245347"/>
                  <a:ext cx="3001203" cy="522801"/>
                </a:xfrm>
                <a:prstGeom prst="rect">
                  <a:avLst/>
                </a:prstGeom>
                <a:noFill/>
                <a:ln w="9525">
                  <a:noFill/>
                  <a:miter lim="800000"/>
                  <a:headEnd/>
                  <a:tailEnd/>
                </a:ln>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642</m:t>
                        </m:r>
                        <m:r>
                          <a:rPr lang="en-US" altLang="zh-CN" sz="2800" i="1">
                            <a:solidFill>
                              <a:srgbClr val="0000FF"/>
                            </a:solidFill>
                            <a:latin typeface="Cambria Math" panose="02040503050406030204" pitchFamily="18" charset="0"/>
                            <a:ea typeface="Cambria Math" panose="02040503050406030204" pitchFamily="18" charset="0"/>
                          </a:rPr>
                          <m:t>𝐾</m:t>
                        </m:r>
                      </m:oMath>
                    </m:oMathPara>
                  </a14:m>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56392" name="文本框 31"/>
                <p:cNvSpPr txBox="1">
                  <a:spLocks noRot="1" noChangeAspect="1" noMove="1" noResize="1" noEditPoints="1" noAdjustHandles="1" noChangeArrowheads="1" noChangeShapeType="1" noTextEdit="1"/>
                </p:cNvSpPr>
                <p:nvPr/>
              </p:nvSpPr>
              <p:spPr bwMode="auto">
                <a:xfrm>
                  <a:off x="2547615" y="5245347"/>
                  <a:ext cx="3001203" cy="522801"/>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44" name="TextBox 1"/>
              <p:cNvSpPr txBox="1">
                <a:spLocks noChangeArrowheads="1"/>
              </p:cNvSpPr>
              <p:nvPr/>
            </p:nvSpPr>
            <p:spPr bwMode="auto">
              <a:xfrm>
                <a:off x="2119553" y="684774"/>
                <a:ext cx="8943188"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0044</a:t>
                </a:r>
                <a:r>
                  <a:rPr lang="zh-CN" altLang="en-US" dirty="0">
                    <a:ea typeface="微软雅黑" panose="020B0503020204020204" pitchFamily="34" charset="-122"/>
                    <a:cs typeface="Times New Roman" panose="02020603050405020304" pitchFamily="18" charset="0"/>
                  </a:rPr>
                  <a:t>如图，</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𝐼</m:t>
                    </m:r>
                  </m:oMath>
                </a14:m>
                <a:r>
                  <a:rPr lang="zh-CN" altLang="en-US" dirty="0">
                    <a:ea typeface="微软雅黑" panose="020B0503020204020204" pitchFamily="34" charset="-122"/>
                    <a:cs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𝐼𝐼</m:t>
                    </m:r>
                  </m:oMath>
                </a14:m>
                <a:r>
                  <a:rPr lang="zh-CN" altLang="en-US" dirty="0">
                    <a:ea typeface="微软雅黑" panose="020B0503020204020204" pitchFamily="34" charset="-122"/>
                    <a:cs typeface="Times New Roman" panose="02020603050405020304" pitchFamily="18" charset="0"/>
                  </a:rPr>
                  <a:t>两条曲线是两种不同气体（氧气和氢气，摩尔质量分别为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32</m:t>
                    </m:r>
                    <m:r>
                      <a:rPr lang="en-US" altLang="zh-CN" b="0" i="1" smtClean="0">
                        <a:latin typeface="Cambria Math" panose="02040503050406030204" pitchFamily="18" charset="0"/>
                        <a:ea typeface="Cambria Math" panose="02040503050406030204" pitchFamily="18" charset="0"/>
                      </a:rPr>
                      <m:t>𝑔</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𝑚𝑜𝑙</m:t>
                    </m:r>
                  </m:oMath>
                </a14:m>
                <a:r>
                  <a:rPr lang="zh-CN" altLang="en-US" dirty="0">
                    <a:ea typeface="微软雅黑" panose="020B0503020204020204" pitchFamily="34" charset="-122"/>
                    <a:cs typeface="Times New Roman" panose="02020603050405020304" pitchFamily="18" charset="0"/>
                  </a:rPr>
                  <a:t>和</a:t>
                </a:r>
                <a14:m>
                  <m:oMath xmlns:m="http://schemas.openxmlformats.org/officeDocument/2006/math">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𝑔</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𝑚𝑜𝑙</m:t>
                    </m:r>
                  </m:oMath>
                </a14:m>
                <a:r>
                  <a:rPr lang="zh-CN" altLang="en-US" dirty="0">
                    <a:ea typeface="微软雅黑" panose="020B0503020204020204" pitchFamily="34" charset="-122"/>
                    <a:cs typeface="Times New Roman" panose="02020603050405020304" pitchFamily="18" charset="0"/>
                  </a:rPr>
                  <a:t>）在同一温度下的麦克斯韦分子速率分布曲线，从图上数据可知气体的温度为</a:t>
                </a:r>
                <a:endParaRPr lang="zh-CN" altLang="zh-CN" dirty="0">
                  <a:ea typeface="微软雅黑" panose="020B0503020204020204" pitchFamily="34" charset="-122"/>
                  <a:cs typeface="Times New Roman" panose="02020603050405020304" pitchFamily="18" charset="0"/>
                </a:endParaRPr>
              </a:p>
            </p:txBody>
          </p:sp>
        </mc:Choice>
        <mc:Fallback>
          <p:sp>
            <p:nvSpPr>
              <p:cNvPr id="44" name="TextBox 1"/>
              <p:cNvSpPr txBox="1">
                <a:spLocks noRot="1" noChangeAspect="1" noMove="1" noResize="1" noEditPoints="1" noAdjustHandles="1" noChangeArrowheads="1" noChangeShapeType="1" noTextEdit="1"/>
              </p:cNvSpPr>
              <p:nvPr/>
            </p:nvSpPr>
            <p:spPr bwMode="auto">
              <a:xfrm>
                <a:off x="2119553" y="684774"/>
                <a:ext cx="8943188" cy="1815882"/>
              </a:xfrm>
              <a:prstGeom prst="rect">
                <a:avLst/>
              </a:prstGeom>
              <a:blipFill>
                <a:blip r:embed="rId6"/>
                <a:stretch>
                  <a:fillRect l="-1431" t="-3356" r="-5385"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6323702" y="2644982"/>
            <a:ext cx="5102424" cy="2741613"/>
            <a:chOff x="6323702" y="2644982"/>
            <a:chExt cx="5102424" cy="2741613"/>
          </a:xfrm>
        </p:grpSpPr>
        <p:grpSp>
          <p:nvGrpSpPr>
            <p:cNvPr id="62" name="Group 11"/>
            <p:cNvGrpSpPr>
              <a:grpSpLocks/>
            </p:cNvGrpSpPr>
            <p:nvPr/>
          </p:nvGrpSpPr>
          <p:grpSpPr bwMode="auto">
            <a:xfrm>
              <a:off x="6382141" y="2644982"/>
              <a:ext cx="4887913" cy="2741613"/>
              <a:chOff x="336" y="1489"/>
              <a:chExt cx="3079" cy="1727"/>
            </a:xfrm>
          </p:grpSpPr>
          <p:sp>
            <p:nvSpPr>
              <p:cNvPr id="63" name="Rectangle 12"/>
              <p:cNvSpPr>
                <a:spLocks noChangeArrowheads="1"/>
              </p:cNvSpPr>
              <p:nvPr/>
            </p:nvSpPr>
            <p:spPr bwMode="auto">
              <a:xfrm>
                <a:off x="336" y="1489"/>
                <a:ext cx="3079" cy="1727"/>
              </a:xfrm>
              <a:prstGeom prst="rect">
                <a:avLst/>
              </a:prstGeom>
              <a:solidFill>
                <a:srgbClr val="FFFFFF">
                  <a:alpha val="50000"/>
                </a:srgbClr>
              </a:solidFill>
              <a:ln w="9525">
                <a:solidFill>
                  <a:schemeClr val="tx1"/>
                </a:solidFill>
                <a:miter lim="800000"/>
                <a:headEnd/>
                <a:tailEnd/>
              </a:ln>
            </p:spPr>
            <p:txBody>
              <a:bodyPr wrap="none" anchor="ctr"/>
              <a:lstStyle/>
              <a:p>
                <a:endParaRPr lang="zh-CN" altLang="en-US" dirty="0">
                  <a:latin typeface="等线" pitchFamily="2" charset="-122"/>
                  <a:ea typeface="等线" pitchFamily="2" charset="-122"/>
                </a:endParaRPr>
              </a:p>
            </p:txBody>
          </p:sp>
          <p:sp>
            <p:nvSpPr>
              <p:cNvPr id="64" name="Line 13"/>
              <p:cNvSpPr>
                <a:spLocks noChangeShapeType="1"/>
              </p:cNvSpPr>
              <p:nvPr/>
            </p:nvSpPr>
            <p:spPr bwMode="auto">
              <a:xfrm>
                <a:off x="480" y="2880"/>
                <a:ext cx="2544" cy="0"/>
              </a:xfrm>
              <a:prstGeom prst="line">
                <a:avLst/>
              </a:prstGeom>
              <a:noFill/>
              <a:ln w="19050">
                <a:solidFill>
                  <a:srgbClr val="000000"/>
                </a:solidFill>
                <a:round/>
                <a:headEnd/>
                <a:tailEnd type="triangle" w="sm" len="lg"/>
              </a:ln>
            </p:spPr>
            <p:txBody>
              <a:bodyPr wrap="none" anchor="ctr"/>
              <a:lstStyle/>
              <a:p>
                <a:endParaRPr lang="zh-CN" altLang="en-US"/>
              </a:p>
            </p:txBody>
          </p:sp>
          <p:sp>
            <p:nvSpPr>
              <p:cNvPr id="65" name="Line 14"/>
              <p:cNvSpPr>
                <a:spLocks noChangeShapeType="1"/>
              </p:cNvSpPr>
              <p:nvPr/>
            </p:nvSpPr>
            <p:spPr bwMode="auto">
              <a:xfrm flipV="1">
                <a:off x="480" y="1776"/>
                <a:ext cx="0" cy="1087"/>
              </a:xfrm>
              <a:prstGeom prst="line">
                <a:avLst/>
              </a:prstGeom>
              <a:noFill/>
              <a:ln w="19050">
                <a:solidFill>
                  <a:srgbClr val="000000"/>
                </a:solidFill>
                <a:round/>
                <a:headEnd/>
                <a:tailEnd type="triangle" w="sm" len="lg"/>
              </a:ln>
            </p:spPr>
            <p:txBody>
              <a:bodyPr wrap="none" anchor="ctr"/>
              <a:lstStyle/>
              <a:p>
                <a:endParaRPr lang="zh-CN" altLang="en-US"/>
              </a:p>
            </p:txBody>
          </p:sp>
          <p:sp>
            <p:nvSpPr>
              <p:cNvPr id="66" name="Freeform 15"/>
              <p:cNvSpPr>
                <a:spLocks/>
              </p:cNvSpPr>
              <p:nvPr/>
            </p:nvSpPr>
            <p:spPr bwMode="auto">
              <a:xfrm>
                <a:off x="470" y="2044"/>
                <a:ext cx="1639" cy="836"/>
              </a:xfrm>
              <a:custGeom>
                <a:avLst/>
                <a:gdLst>
                  <a:gd name="T0" fmla="*/ 0 w 1639"/>
                  <a:gd name="T1" fmla="*/ 836 h 836"/>
                  <a:gd name="T2" fmla="*/ 133 w 1639"/>
                  <a:gd name="T3" fmla="*/ 620 h 836"/>
                  <a:gd name="T4" fmla="*/ 243 w 1639"/>
                  <a:gd name="T5" fmla="*/ 339 h 836"/>
                  <a:gd name="T6" fmla="*/ 332 w 1639"/>
                  <a:gd name="T7" fmla="*/ 119 h 836"/>
                  <a:gd name="T8" fmla="*/ 449 w 1639"/>
                  <a:gd name="T9" fmla="*/ 3 h 836"/>
                  <a:gd name="T10" fmla="*/ 620 w 1639"/>
                  <a:gd name="T11" fmla="*/ 99 h 836"/>
                  <a:gd name="T12" fmla="*/ 805 w 1639"/>
                  <a:gd name="T13" fmla="*/ 318 h 836"/>
                  <a:gd name="T14" fmla="*/ 1032 w 1639"/>
                  <a:gd name="T15" fmla="*/ 530 h 836"/>
                  <a:gd name="T16" fmla="*/ 1285 w 1639"/>
                  <a:gd name="T17" fmla="*/ 702 h 836"/>
                  <a:gd name="T18" fmla="*/ 1639 w 1639"/>
                  <a:gd name="T19" fmla="*/ 791 h 8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9"/>
                  <a:gd name="T31" fmla="*/ 0 h 836"/>
                  <a:gd name="T32" fmla="*/ 1639 w 1639"/>
                  <a:gd name="T33" fmla="*/ 836 h 8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9" h="836">
                    <a:moveTo>
                      <a:pt x="0" y="836"/>
                    </a:moveTo>
                    <a:cubicBezTo>
                      <a:pt x="22" y="800"/>
                      <a:pt x="93" y="703"/>
                      <a:pt x="133" y="620"/>
                    </a:cubicBezTo>
                    <a:cubicBezTo>
                      <a:pt x="173" y="537"/>
                      <a:pt x="210" y="422"/>
                      <a:pt x="243" y="339"/>
                    </a:cubicBezTo>
                    <a:cubicBezTo>
                      <a:pt x="276" y="256"/>
                      <a:pt x="298" y="175"/>
                      <a:pt x="332" y="119"/>
                    </a:cubicBezTo>
                    <a:cubicBezTo>
                      <a:pt x="366" y="63"/>
                      <a:pt x="401" y="6"/>
                      <a:pt x="449" y="3"/>
                    </a:cubicBezTo>
                    <a:cubicBezTo>
                      <a:pt x="497" y="0"/>
                      <a:pt x="561" y="47"/>
                      <a:pt x="620" y="99"/>
                    </a:cubicBezTo>
                    <a:cubicBezTo>
                      <a:pt x="679" y="151"/>
                      <a:pt x="736" y="246"/>
                      <a:pt x="805" y="318"/>
                    </a:cubicBezTo>
                    <a:cubicBezTo>
                      <a:pt x="874" y="390"/>
                      <a:pt x="952" y="466"/>
                      <a:pt x="1032" y="530"/>
                    </a:cubicBezTo>
                    <a:cubicBezTo>
                      <a:pt x="1112" y="594"/>
                      <a:pt x="1184" y="659"/>
                      <a:pt x="1285" y="702"/>
                    </a:cubicBezTo>
                    <a:cubicBezTo>
                      <a:pt x="1386" y="746"/>
                      <a:pt x="1566" y="773"/>
                      <a:pt x="1639" y="791"/>
                    </a:cubicBezTo>
                  </a:path>
                </a:pathLst>
              </a:custGeom>
              <a:noFill/>
              <a:ln w="28575" cmpd="sng">
                <a:solidFill>
                  <a:srgbClr val="FF0000"/>
                </a:solidFill>
                <a:round/>
                <a:headEnd/>
                <a:tailEnd/>
              </a:ln>
            </p:spPr>
            <p:txBody>
              <a:bodyPr wrap="none" anchor="ctr"/>
              <a:lstStyle/>
              <a:p>
                <a:endParaRPr lang="zh-CN" altLang="en-US"/>
              </a:p>
            </p:txBody>
          </p:sp>
          <p:sp>
            <p:nvSpPr>
              <p:cNvPr id="67" name="Freeform 16"/>
              <p:cNvSpPr>
                <a:spLocks/>
              </p:cNvSpPr>
              <p:nvPr/>
            </p:nvSpPr>
            <p:spPr bwMode="auto">
              <a:xfrm>
                <a:off x="480" y="2292"/>
                <a:ext cx="2496" cy="588"/>
              </a:xfrm>
              <a:custGeom>
                <a:avLst/>
                <a:gdLst>
                  <a:gd name="T0" fmla="*/ 0 w 2496"/>
                  <a:gd name="T1" fmla="*/ 588 h 588"/>
                  <a:gd name="T2" fmla="*/ 590 w 2496"/>
                  <a:gd name="T3" fmla="*/ 437 h 588"/>
                  <a:gd name="T4" fmla="*/ 1063 w 2496"/>
                  <a:gd name="T5" fmla="*/ 245 h 588"/>
                  <a:gd name="T6" fmla="*/ 1539 w 2496"/>
                  <a:gd name="T7" fmla="*/ 1 h 588"/>
                  <a:gd name="T8" fmla="*/ 1923 w 2496"/>
                  <a:gd name="T9" fmla="*/ 241 h 588"/>
                  <a:gd name="T10" fmla="*/ 2209 w 2496"/>
                  <a:gd name="T11" fmla="*/ 385 h 588"/>
                  <a:gd name="T12" fmla="*/ 2496 w 2496"/>
                  <a:gd name="T13" fmla="*/ 474 h 588"/>
                  <a:gd name="T14" fmla="*/ 0 60000 65536"/>
                  <a:gd name="T15" fmla="*/ 0 60000 65536"/>
                  <a:gd name="T16" fmla="*/ 0 60000 65536"/>
                  <a:gd name="T17" fmla="*/ 0 60000 65536"/>
                  <a:gd name="T18" fmla="*/ 0 60000 65536"/>
                  <a:gd name="T19" fmla="*/ 0 60000 65536"/>
                  <a:gd name="T20" fmla="*/ 0 60000 65536"/>
                  <a:gd name="T21" fmla="*/ 0 w 2496"/>
                  <a:gd name="T22" fmla="*/ 0 h 588"/>
                  <a:gd name="T23" fmla="*/ 2496 w 2496"/>
                  <a:gd name="T24" fmla="*/ 588 h 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6" h="588">
                    <a:moveTo>
                      <a:pt x="0" y="588"/>
                    </a:moveTo>
                    <a:cubicBezTo>
                      <a:pt x="98" y="563"/>
                      <a:pt x="413" y="494"/>
                      <a:pt x="590" y="437"/>
                    </a:cubicBezTo>
                    <a:cubicBezTo>
                      <a:pt x="767" y="380"/>
                      <a:pt x="905" y="318"/>
                      <a:pt x="1063" y="245"/>
                    </a:cubicBezTo>
                    <a:cubicBezTo>
                      <a:pt x="1221" y="172"/>
                      <a:pt x="1396" y="2"/>
                      <a:pt x="1539" y="1"/>
                    </a:cubicBezTo>
                    <a:cubicBezTo>
                      <a:pt x="1682" y="0"/>
                      <a:pt x="1811" y="177"/>
                      <a:pt x="1923" y="241"/>
                    </a:cubicBezTo>
                    <a:cubicBezTo>
                      <a:pt x="2034" y="305"/>
                      <a:pt x="2113" y="346"/>
                      <a:pt x="2209" y="385"/>
                    </a:cubicBezTo>
                    <a:cubicBezTo>
                      <a:pt x="2304" y="424"/>
                      <a:pt x="2437" y="455"/>
                      <a:pt x="2496" y="474"/>
                    </a:cubicBezTo>
                  </a:path>
                </a:pathLst>
              </a:custGeom>
              <a:noFill/>
              <a:ln w="28575" cmpd="sng">
                <a:solidFill>
                  <a:srgbClr val="0000FF"/>
                </a:solidFill>
                <a:round/>
                <a:headEnd/>
                <a:tailEnd/>
              </a:ln>
            </p:spPr>
            <p:txBody>
              <a:bodyPr wrap="none" anchor="ctr"/>
              <a:lstStyle/>
              <a:p>
                <a:endParaRPr lang="zh-CN" altLang="en-US"/>
              </a:p>
            </p:txBody>
          </p:sp>
          <p:sp>
            <p:nvSpPr>
              <p:cNvPr id="68" name="Line 17"/>
              <p:cNvSpPr>
                <a:spLocks noChangeShapeType="1"/>
              </p:cNvSpPr>
              <p:nvPr/>
            </p:nvSpPr>
            <p:spPr bwMode="auto">
              <a:xfrm>
                <a:off x="2016" y="2304"/>
                <a:ext cx="0" cy="553"/>
              </a:xfrm>
              <a:prstGeom prst="line">
                <a:avLst/>
              </a:prstGeom>
              <a:noFill/>
              <a:ln w="19050">
                <a:solidFill>
                  <a:srgbClr val="000000"/>
                </a:solidFill>
                <a:prstDash val="dash"/>
                <a:round/>
                <a:headEnd/>
                <a:tailEnd/>
              </a:ln>
            </p:spPr>
            <p:txBody>
              <a:bodyPr wrap="none" anchor="ctr"/>
              <a:lstStyle/>
              <a:p>
                <a:endParaRPr lang="zh-CN" altLang="en-US"/>
              </a:p>
            </p:txBody>
          </p:sp>
          <p:sp>
            <p:nvSpPr>
              <p:cNvPr id="71" name="Text Box 20"/>
              <p:cNvSpPr txBox="1">
                <a:spLocks noChangeArrowheads="1"/>
              </p:cNvSpPr>
              <p:nvPr/>
            </p:nvSpPr>
            <p:spPr bwMode="auto">
              <a:xfrm>
                <a:off x="1726" y="2830"/>
                <a:ext cx="569" cy="330"/>
              </a:xfrm>
              <a:prstGeom prst="rect">
                <a:avLst/>
              </a:prstGeom>
              <a:noFill/>
              <a:ln w="9525">
                <a:noFill/>
                <a:miter lim="800000"/>
                <a:headEnd/>
                <a:tailEnd/>
              </a:ln>
            </p:spPr>
            <p:txBody>
              <a:bodyPr wrap="none">
                <a:spAutoFit/>
              </a:bodyPr>
              <a:lstStyle/>
              <a:p>
                <a:pPr>
                  <a:spcBef>
                    <a:spcPct val="50000"/>
                  </a:spcBef>
                </a:pPr>
                <a:r>
                  <a:rPr lang="en-US" altLang="zh-CN" sz="2800" dirty="0">
                    <a:solidFill>
                      <a:srgbClr val="0000FF"/>
                    </a:solidFill>
                    <a:latin typeface="Times New Roman" panose="02020603050405020304" pitchFamily="18" charset="0"/>
                    <a:ea typeface="楷体" pitchFamily="49" charset="-122"/>
                    <a:cs typeface="Times New Roman" panose="02020603050405020304" pitchFamily="18" charset="0"/>
                  </a:rPr>
                  <a:t>2000</a:t>
                </a:r>
              </a:p>
            </p:txBody>
          </p:sp>
          <p:sp>
            <p:nvSpPr>
              <p:cNvPr id="72" name="Line 21"/>
              <p:cNvSpPr>
                <a:spLocks noChangeShapeType="1"/>
              </p:cNvSpPr>
              <p:nvPr/>
            </p:nvSpPr>
            <p:spPr bwMode="auto">
              <a:xfrm flipH="1">
                <a:off x="912" y="2064"/>
                <a:ext cx="0" cy="864"/>
              </a:xfrm>
              <a:prstGeom prst="line">
                <a:avLst/>
              </a:prstGeom>
              <a:noFill/>
              <a:ln w="19050">
                <a:solidFill>
                  <a:srgbClr val="000000"/>
                </a:solidFill>
                <a:prstDash val="dash"/>
                <a:round/>
                <a:headEnd/>
                <a:tailEnd/>
              </a:ln>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74" name="TextBox 13"/>
                <p:cNvSpPr txBox="1">
                  <a:spLocks noChangeArrowheads="1"/>
                </p:cNvSpPr>
                <p:nvPr/>
              </p:nvSpPr>
              <p:spPr bwMode="auto">
                <a:xfrm>
                  <a:off x="7053613" y="3070256"/>
                  <a:ext cx="71438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ea typeface="Cambria Math" panose="02040503050406030204" pitchFamily="18" charset="0"/>
                          </a:rPr>
                          <m:t>𝐼</m:t>
                        </m:r>
                      </m:oMath>
                    </m:oMathPara>
                  </a14:m>
                  <a:endParaRPr lang="zh-CN" altLang="en-US" dirty="0"/>
                </a:p>
              </p:txBody>
            </p:sp>
          </mc:Choice>
          <mc:Fallback xmlns="">
            <p:sp>
              <p:nvSpPr>
                <p:cNvPr id="74" name="TextBox 13"/>
                <p:cNvSpPr txBox="1">
                  <a:spLocks noRot="1" noChangeAspect="1" noMove="1" noResize="1" noEditPoints="1" noAdjustHandles="1" noChangeArrowheads="1" noChangeShapeType="1" noTextEdit="1"/>
                </p:cNvSpPr>
                <p:nvPr/>
              </p:nvSpPr>
              <p:spPr bwMode="auto">
                <a:xfrm>
                  <a:off x="7053613" y="3070256"/>
                  <a:ext cx="714380" cy="52322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TextBox 14"/>
                <p:cNvSpPr txBox="1">
                  <a:spLocks noChangeArrowheads="1"/>
                </p:cNvSpPr>
                <p:nvPr/>
              </p:nvSpPr>
              <p:spPr bwMode="auto">
                <a:xfrm>
                  <a:off x="8676473" y="3408954"/>
                  <a:ext cx="85725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ea typeface="Cambria Math" panose="02040503050406030204" pitchFamily="18" charset="0"/>
                          </a:rPr>
                          <m:t>𝐼</m:t>
                        </m:r>
                        <m:r>
                          <a:rPr lang="en-US" altLang="zh-CN" b="0" i="1" smtClean="0">
                            <a:latin typeface="Cambria Math" panose="02040503050406030204" pitchFamily="18" charset="0"/>
                            <a:ea typeface="Cambria Math" panose="02040503050406030204" pitchFamily="18" charset="0"/>
                          </a:rPr>
                          <m:t>𝐼</m:t>
                        </m:r>
                      </m:oMath>
                    </m:oMathPara>
                  </a14:m>
                  <a:endParaRPr lang="zh-CN" altLang="en-US" dirty="0"/>
                </a:p>
              </p:txBody>
            </p:sp>
          </mc:Choice>
          <mc:Fallback xmlns="">
            <p:sp>
              <p:nvSpPr>
                <p:cNvPr id="75" name="TextBox 14"/>
                <p:cNvSpPr txBox="1">
                  <a:spLocks noRot="1" noChangeAspect="1" noMove="1" noResize="1" noEditPoints="1" noAdjustHandles="1" noChangeArrowheads="1" noChangeShapeType="1" noTextEdit="1"/>
                </p:cNvSpPr>
                <p:nvPr/>
              </p:nvSpPr>
              <p:spPr bwMode="auto">
                <a:xfrm>
                  <a:off x="8676473" y="3408954"/>
                  <a:ext cx="857256" cy="523220"/>
                </a:xfrm>
                <a:prstGeom prst="rect">
                  <a:avLst/>
                </a:prstGeom>
                <a:blipFill>
                  <a:blip r:embed="rId8"/>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568633" y="2696079"/>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6568633" y="2696079"/>
                  <a:ext cx="99585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323702" y="482699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6323702" y="4826990"/>
                  <a:ext cx="53489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9608221" y="4754983"/>
                  <a:ext cx="181790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𝑠</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9608221" y="4754983"/>
                  <a:ext cx="1817905"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980032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left)">
                                      <p:cBhvr>
                                        <p:cTn id="13" dur="500"/>
                                        <p:tgtEl>
                                          <p:spTgt spid="4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56411"/>
                                        </p:tgtEl>
                                        <p:attrNameLst>
                                          <p:attrName>style.visibility</p:attrName>
                                        </p:attrNameLst>
                                      </p:cBhvr>
                                      <p:to>
                                        <p:strVal val="visible"/>
                                      </p:to>
                                    </p:set>
                                    <p:animEffect transition="in" filter="wipe(left)">
                                      <p:cBhvr>
                                        <p:cTn id="22" dur="500"/>
                                        <p:tgtEl>
                                          <p:spTgt spid="56411"/>
                                        </p:tgtEl>
                                      </p:cBhvr>
                                    </p:animEffect>
                                  </p:childTnLst>
                                </p:cTn>
                              </p:par>
                            </p:childTnLst>
                          </p:cTn>
                        </p:par>
                        <p:par>
                          <p:cTn id="23" fill="hold">
                            <p:stCondLst>
                              <p:cond delay="1000"/>
                            </p:stCondLst>
                            <p:childTnLst>
                              <p:par>
                                <p:cTn id="24" presetID="22" presetClass="entr" presetSubtype="8" fill="hold" nodeType="afterEffect">
                                  <p:stCondLst>
                                    <p:cond delay="0"/>
                                  </p:stCondLst>
                                  <p:childTnLst>
                                    <p:set>
                                      <p:cBhvr>
                                        <p:cTn id="25" dur="1" fill="hold">
                                          <p:stCondLst>
                                            <p:cond delay="0"/>
                                          </p:stCondLst>
                                        </p:cTn>
                                        <p:tgtEl>
                                          <p:spTgt spid="56397"/>
                                        </p:tgtEl>
                                        <p:attrNameLst>
                                          <p:attrName>style.visibility</p:attrName>
                                        </p:attrNameLst>
                                      </p:cBhvr>
                                      <p:to>
                                        <p:strVal val="visible"/>
                                      </p:to>
                                    </p:set>
                                    <p:animEffect transition="in" filter="wipe(left)">
                                      <p:cBhvr>
                                        <p:cTn id="26" dur="500"/>
                                        <p:tgtEl>
                                          <p:spTgt spid="56397"/>
                                        </p:tgtEl>
                                      </p:cBhvr>
                                    </p:animEffect>
                                  </p:childTnLst>
                                </p:cTn>
                              </p:par>
                            </p:childTnLst>
                          </p:cTn>
                        </p:par>
                        <p:par>
                          <p:cTn id="27" fill="hold">
                            <p:stCondLst>
                              <p:cond delay="1500"/>
                            </p:stCondLst>
                            <p:childTnLst>
                              <p:par>
                                <p:cTn id="28" presetID="22" presetClass="entr" presetSubtype="8" fill="hold" nodeType="afterEffect">
                                  <p:stCondLst>
                                    <p:cond delay="0"/>
                                  </p:stCondLst>
                                  <p:childTnLst>
                                    <p:set>
                                      <p:cBhvr>
                                        <p:cTn id="29" dur="1" fill="hold">
                                          <p:stCondLst>
                                            <p:cond delay="0"/>
                                          </p:stCondLst>
                                        </p:cTn>
                                        <p:tgtEl>
                                          <p:spTgt spid="56404"/>
                                        </p:tgtEl>
                                        <p:attrNameLst>
                                          <p:attrName>style.visibility</p:attrName>
                                        </p:attrNameLst>
                                      </p:cBhvr>
                                      <p:to>
                                        <p:strVal val="visible"/>
                                      </p:to>
                                    </p:set>
                                    <p:animEffect transition="in" filter="wipe(left)">
                                      <p:cBhvr>
                                        <p:cTn id="30" dur="500"/>
                                        <p:tgtEl>
                                          <p:spTgt spid="56404"/>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56390"/>
                                        </p:tgtEl>
                                        <p:attrNameLst>
                                          <p:attrName>style.visibility</p:attrName>
                                        </p:attrNameLst>
                                      </p:cBhvr>
                                      <p:to>
                                        <p:strVal val="visible"/>
                                      </p:to>
                                    </p:set>
                                    <p:animEffect transition="in" filter="wipe(left)">
                                      <p:cBhvr>
                                        <p:cTn id="34" dur="500"/>
                                        <p:tgtEl>
                                          <p:spTgt spid="5639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199"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823803" y="566046"/>
            <a:ext cx="8250251" cy="954108"/>
            <a:chOff x="781281" y="664809"/>
            <a:chExt cx="7112331" cy="954470"/>
          </a:xfrm>
        </p:grpSpPr>
        <p:sp>
          <p:nvSpPr>
            <p:cNvPr id="34" name="任意多边形 33"/>
            <p:cNvSpPr/>
            <p:nvPr/>
          </p:nvSpPr>
          <p:spPr>
            <a:xfrm>
              <a:off x="781281" y="747512"/>
              <a:ext cx="142884" cy="37624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mc:AlternateContent xmlns:mc="http://schemas.openxmlformats.org/markup-compatibility/2006">
          <mc:Choice xmlns:a14="http://schemas.microsoft.com/office/drawing/2010/main" Requires="a14">
            <p:sp>
              <p:nvSpPr>
                <p:cNvPr id="48201" name="文本框 34"/>
                <p:cNvSpPr txBox="1">
                  <a:spLocks noChangeArrowheads="1"/>
                </p:cNvSpPr>
                <p:nvPr/>
              </p:nvSpPr>
              <p:spPr bwMode="auto">
                <a:xfrm>
                  <a:off x="852723" y="664809"/>
                  <a:ext cx="7040889" cy="954470"/>
                </a:xfrm>
                <a:prstGeom prst="rect">
                  <a:avLst/>
                </a:prstGeom>
                <a:noFill/>
                <a:ln w="9525">
                  <a:noFill/>
                  <a:miter lim="800000"/>
                  <a:headEnd/>
                  <a:tailEnd/>
                </a:ln>
              </p:spPr>
              <p:txBody>
                <a:bodyPr>
                  <a:spAutoFit/>
                </a:bodyPr>
                <a:lstStyle/>
                <a:p>
                  <a:pPr algn="just" eaLnBrk="1" hangingPunct="1"/>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0013</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为气体分子速率分布函数，在速率区间</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内的分子数的表达式应该是</a:t>
                  </a:r>
                </a:p>
              </p:txBody>
            </p:sp>
          </mc:Choice>
          <mc:Fallback>
            <p:sp>
              <p:nvSpPr>
                <p:cNvPr id="48201" name="文本框 34"/>
                <p:cNvSpPr txBox="1">
                  <a:spLocks noRot="1" noChangeAspect="1" noMove="1" noResize="1" noEditPoints="1" noAdjustHandles="1" noChangeArrowheads="1" noChangeShapeType="1" noTextEdit="1"/>
                </p:cNvSpPr>
                <p:nvPr/>
              </p:nvSpPr>
              <p:spPr bwMode="auto">
                <a:xfrm>
                  <a:off x="852723" y="664809"/>
                  <a:ext cx="7040889" cy="954470"/>
                </a:xfrm>
                <a:prstGeom prst="rect">
                  <a:avLst/>
                </a:prstGeom>
                <a:blipFill>
                  <a:blip r:embed="rId2"/>
                  <a:stretch>
                    <a:fillRect l="-448" t="-7051" r="-1493"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5729701" y="1167467"/>
              <a:ext cx="172767" cy="36871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2" name="组合 1"/>
          <p:cNvGrpSpPr/>
          <p:nvPr/>
        </p:nvGrpSpPr>
        <p:grpSpPr>
          <a:xfrm>
            <a:off x="1906675" y="2285679"/>
            <a:ext cx="8331200" cy="3765294"/>
            <a:chOff x="1906675" y="2285679"/>
            <a:chExt cx="8331200" cy="3765294"/>
          </a:xfrm>
        </p:grpSpPr>
        <p:grpSp>
          <p:nvGrpSpPr>
            <p:cNvPr id="48205" name="组合 5"/>
            <p:cNvGrpSpPr>
              <a:grpSpLocks/>
            </p:cNvGrpSpPr>
            <p:nvPr/>
          </p:nvGrpSpPr>
          <p:grpSpPr bwMode="auto">
            <a:xfrm>
              <a:off x="1906675" y="2285679"/>
              <a:ext cx="8331200" cy="3765294"/>
              <a:chOff x="1930401" y="1698995"/>
              <a:chExt cx="8331198" cy="3765086"/>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8223"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48224"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贰</a:t>
                </a:r>
              </a:p>
            </p:txBody>
          </p:sp>
          <p:sp>
            <p:nvSpPr>
              <p:cNvPr id="48225"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8226"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11696"/>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7" name="矩形 46"/>
                <p:cNvSpPr/>
                <p:nvPr/>
              </p:nvSpPr>
              <p:spPr>
                <a:xfrm>
                  <a:off x="2418313" y="4816811"/>
                  <a:ext cx="14103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2418313" y="4816811"/>
                  <a:ext cx="141032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113976" y="4540036"/>
                  <a:ext cx="1978362"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4113976" y="4540036"/>
                  <a:ext cx="1978362" cy="10767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6227418" y="4540036"/>
                  <a:ext cx="2241255" cy="10767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6227418" y="4540036"/>
                  <a:ext cx="2241255" cy="10767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668307" y="4816811"/>
                  <a:ext cx="12587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8668307" y="4816811"/>
                  <a:ext cx="1258742"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689105" y="2222169"/>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204"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698868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6"/>
          <p:cNvSpPr>
            <a:spLocks noChangeArrowheads="1"/>
          </p:cNvSpPr>
          <p:nvPr/>
        </p:nvSpPr>
        <p:spPr bwMode="auto">
          <a:xfrm>
            <a:off x="3098309" y="427597"/>
            <a:ext cx="7488237" cy="1373187"/>
          </a:xfrm>
          <a:prstGeom prst="rect">
            <a:avLst/>
          </a:prstGeom>
          <a:noFill/>
          <a:ln w="9525">
            <a:noFill/>
            <a:miter lim="800000"/>
            <a:headEnd/>
            <a:tailEnd/>
          </a:ln>
        </p:spPr>
        <p:txBody>
          <a:bodyPr anchor="ctr">
            <a:spAutoFit/>
          </a:bodyPr>
          <a:lstStyle/>
          <a:p>
            <a:pPr algn="just"/>
            <a:r>
              <a:rPr kumimoji="1"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0045</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对于处于平衡态的气体系统，每个分子的运动速率是偶然的，所以分子处于各种速率的可能性是一样的</a:t>
            </a:r>
          </a:p>
        </p:txBody>
      </p:sp>
      <p:sp>
        <p:nvSpPr>
          <p:cNvPr id="25" name="Rectangle 7"/>
          <p:cNvSpPr>
            <a:spLocks noChangeArrowheads="1"/>
          </p:cNvSpPr>
          <p:nvPr/>
        </p:nvSpPr>
        <p:spPr bwMode="auto">
          <a:xfrm>
            <a:off x="5690696" y="1992080"/>
            <a:ext cx="796925" cy="519112"/>
          </a:xfrm>
          <a:prstGeom prst="rect">
            <a:avLst/>
          </a:prstGeom>
          <a:noFill/>
          <a:ln w="9525">
            <a:noFill/>
            <a:miter lim="800000"/>
            <a:headEnd/>
            <a:tailEnd/>
          </a:ln>
        </p:spPr>
        <p:txBody>
          <a:bodyPr>
            <a:spAutoFit/>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8" name="组合 7"/>
          <p:cNvGrpSpPr>
            <a:grpSpLocks/>
          </p:cNvGrpSpPr>
          <p:nvPr/>
        </p:nvGrpSpPr>
        <p:grpSpPr bwMode="auto">
          <a:xfrm>
            <a:off x="10768013" y="228600"/>
            <a:ext cx="1103312" cy="1103312"/>
            <a:chOff x="1161143" y="1538514"/>
            <a:chExt cx="1103086" cy="1103086"/>
          </a:xfrm>
        </p:grpSpPr>
        <p:sp>
          <p:nvSpPr>
            <p:cNvPr id="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1" name="组合 10"/>
          <p:cNvGrpSpPr>
            <a:grpSpLocks/>
          </p:cNvGrpSpPr>
          <p:nvPr/>
        </p:nvGrpSpPr>
        <p:grpSpPr bwMode="auto">
          <a:xfrm>
            <a:off x="10768011" y="1671625"/>
            <a:ext cx="1103312" cy="1103312"/>
            <a:chOff x="1161143" y="1538514"/>
            <a:chExt cx="1103086" cy="1103086"/>
          </a:xfrm>
        </p:grpSpPr>
        <p:sp>
          <p:nvSpPr>
            <p:cNvPr id="1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14" name="组合 13"/>
          <p:cNvGrpSpPr>
            <a:grpSpLocks/>
          </p:cNvGrpSpPr>
          <p:nvPr/>
        </p:nvGrpSpPr>
        <p:grpSpPr bwMode="auto">
          <a:xfrm>
            <a:off x="10768012" y="3258670"/>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1" y="4701695"/>
            <a:ext cx="1103312" cy="1103312"/>
            <a:chOff x="1161143" y="1538514"/>
            <a:chExt cx="1103086" cy="1103086"/>
          </a:xfrm>
        </p:grpSpPr>
        <p:sp>
          <p:nvSpPr>
            <p:cNvPr id="1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6" name="Rectangle 7"/>
          <p:cNvSpPr>
            <a:spLocks noChangeArrowheads="1"/>
          </p:cNvSpPr>
          <p:nvPr/>
        </p:nvSpPr>
        <p:spPr bwMode="auto">
          <a:xfrm>
            <a:off x="5690696" y="4993794"/>
            <a:ext cx="796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p>
        </p:txBody>
      </p:sp>
      <mc:AlternateContent xmlns:mc="http://schemas.openxmlformats.org/markup-compatibility/2006">
        <mc:Choice xmlns:a14="http://schemas.microsoft.com/office/drawing/2010/main" Requires="a14">
          <p:sp>
            <p:nvSpPr>
              <p:cNvPr id="27" name="TextBox 21"/>
              <p:cNvSpPr txBox="1">
                <a:spLocks noChangeArrowheads="1"/>
              </p:cNvSpPr>
              <p:nvPr/>
            </p:nvSpPr>
            <p:spPr bwMode="auto">
              <a:xfrm>
                <a:off x="3098309" y="3605493"/>
                <a:ext cx="7488236"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0046</a:t>
                </a:r>
                <a:r>
                  <a:rPr lang="zh-CN" altLang="en-US" dirty="0">
                    <a:ea typeface="微软雅黑" panose="020B0503020204020204" pitchFamily="34" charset="-122"/>
                    <a:cs typeface="Times New Roman" panose="02020603050405020304" pitchFamily="18" charset="0"/>
                  </a:rPr>
                  <a:t>在温度为</a:t>
                </a:r>
                <a:r>
                  <a:rPr lang="en-US" altLang="zh-CN" dirty="0">
                    <a:latin typeface="Cambria Math" panose="02040503050406030204" pitchFamily="18" charset="0"/>
                  </a:rPr>
                  <a:t>𝑇</a:t>
                </a:r>
                <a:r>
                  <a:rPr lang="zh-CN" altLang="en-US" dirty="0">
                    <a:ea typeface="微软雅黑" panose="020B0503020204020204" pitchFamily="34" charset="-122"/>
                    <a:cs typeface="Times New Roman" panose="02020603050405020304" pitchFamily="18" charset="0"/>
                  </a:rPr>
                  <a:t>的平衡态时，理想气体分子任一自由度的能量都是</a:t>
                </a:r>
                <a14:m>
                  <m:oMath xmlns:m="http://schemas.openxmlformats.org/officeDocument/2006/math">
                    <m:r>
                      <a:rPr lang="en-US" altLang="zh-CN" b="0" i="1" smtClean="0">
                        <a:latin typeface="Cambria Math" panose="02040503050406030204" pitchFamily="18" charset="0"/>
                      </a:rPr>
                      <m:t>𝑘</m:t>
                    </m:r>
                    <m:r>
                      <a:rPr lang="en-US" altLang="zh-CN" i="1">
                        <a:latin typeface="Cambria Math" panose="02040503050406030204" pitchFamily="18" charset="0"/>
                      </a:rPr>
                      <m:t>𝑇</m:t>
                    </m:r>
                    <m:r>
                      <a:rPr lang="en-US" altLang="zh-CN" b="0" i="1" smtClean="0">
                        <a:latin typeface="Cambria Math" panose="02040503050406030204" pitchFamily="18" charset="0"/>
                      </a:rPr>
                      <m:t>/2</m:t>
                    </m:r>
                  </m:oMath>
                </a14:m>
                <a:r>
                  <a:rPr lang="zh-CN" altLang="en-US" dirty="0">
                    <a:ea typeface="微软雅黑" panose="020B0503020204020204" pitchFamily="34" charset="-122"/>
                    <a:cs typeface="Times New Roman" panose="02020603050405020304" pitchFamily="18" charset="0"/>
                  </a:rPr>
                  <a:t>。</a:t>
                </a:r>
              </a:p>
            </p:txBody>
          </p:sp>
        </mc:Choice>
        <mc:Fallback>
          <p:sp>
            <p:nvSpPr>
              <p:cNvPr id="27" name="TextBox 21"/>
              <p:cNvSpPr txBox="1">
                <a:spLocks noRot="1" noChangeAspect="1" noMove="1" noResize="1" noEditPoints="1" noAdjustHandles="1" noChangeArrowheads="1" noChangeShapeType="1" noTextEdit="1"/>
              </p:cNvSpPr>
              <p:nvPr/>
            </p:nvSpPr>
            <p:spPr bwMode="auto">
              <a:xfrm>
                <a:off x="3098309" y="3605493"/>
                <a:ext cx="7488236" cy="954087"/>
              </a:xfrm>
              <a:prstGeom prst="rect">
                <a:avLst/>
              </a:prstGeom>
              <a:blipFill>
                <a:blip r:embed="rId2"/>
                <a:stretch>
                  <a:fillRect l="-1627" t="-7006" r="-162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1035743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anim calcmode="lin" valueType="num">
                                      <p:cBhvr>
                                        <p:cTn id="19" dur="750" fill="hold"/>
                                        <p:tgtEl>
                                          <p:spTgt spid="11"/>
                                        </p:tgtEl>
                                        <p:attrNameLst>
                                          <p:attrName>ppt_x</p:attrName>
                                        </p:attrNameLst>
                                      </p:cBhvr>
                                      <p:tavLst>
                                        <p:tav tm="0">
                                          <p:val>
                                            <p:strVal val="#ppt_x"/>
                                          </p:val>
                                        </p:tav>
                                        <p:tav tm="100000">
                                          <p:val>
                                            <p:strVal val="#ppt_x"/>
                                          </p:val>
                                        </p:tav>
                                      </p:tavLst>
                                    </p:anim>
                                    <p:anim calcmode="lin" valueType="num">
                                      <p:cBhvr>
                                        <p:cTn id="20"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750"/>
                                        <p:tgtEl>
                                          <p:spTgt spid="14"/>
                                        </p:tgtEl>
                                      </p:cBhvr>
                                    </p:animEffect>
                                    <p:anim calcmode="lin" valueType="num">
                                      <p:cBhvr>
                                        <p:cTn id="31" dur="750" fill="hold"/>
                                        <p:tgtEl>
                                          <p:spTgt spid="14"/>
                                        </p:tgtEl>
                                        <p:attrNameLst>
                                          <p:attrName>ppt_x</p:attrName>
                                        </p:attrNameLst>
                                      </p:cBhvr>
                                      <p:tavLst>
                                        <p:tav tm="0">
                                          <p:val>
                                            <p:strVal val="#ppt_x"/>
                                          </p:val>
                                        </p:tav>
                                        <p:tav tm="100000">
                                          <p:val>
                                            <p:strVal val="#ppt_x"/>
                                          </p:val>
                                        </p:tav>
                                      </p:tavLst>
                                    </p:anim>
                                    <p:anim calcmode="lin" valueType="num">
                                      <p:cBhvr>
                                        <p:cTn id="32" dur="750" fill="hold"/>
                                        <p:tgtEl>
                                          <p:spTgt spid="1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grpId="0" nodeType="after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wipe(left)">
                                      <p:cBhvr>
                                        <p:cTn id="36" dur="5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750"/>
                                        <p:tgtEl>
                                          <p:spTgt spid="17"/>
                                        </p:tgtEl>
                                      </p:cBhvr>
                                    </p:animEffect>
                                    <p:anim calcmode="lin" valueType="num">
                                      <p:cBhvr>
                                        <p:cTn id="42" dur="750" fill="hold"/>
                                        <p:tgtEl>
                                          <p:spTgt spid="17"/>
                                        </p:tgtEl>
                                        <p:attrNameLst>
                                          <p:attrName>ppt_x</p:attrName>
                                        </p:attrNameLst>
                                      </p:cBhvr>
                                      <p:tavLst>
                                        <p:tav tm="0">
                                          <p:val>
                                            <p:strVal val="#ppt_x"/>
                                          </p:val>
                                        </p:tav>
                                        <p:tav tm="100000">
                                          <p:val>
                                            <p:strVal val="#ppt_x"/>
                                          </p:val>
                                        </p:tav>
                                      </p:tavLst>
                                    </p:anim>
                                    <p:anim calcmode="lin" valueType="num">
                                      <p:cBhvr>
                                        <p:cTn id="43"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a:grpSpLocks/>
          </p:cNvGrpSpPr>
          <p:nvPr/>
        </p:nvGrpSpPr>
        <p:grpSpPr bwMode="auto">
          <a:xfrm>
            <a:off x="10768013" y="228600"/>
            <a:ext cx="1103312" cy="1103312"/>
            <a:chOff x="1161143" y="1538514"/>
            <a:chExt cx="1103086" cy="1103086"/>
          </a:xfrm>
        </p:grpSpPr>
        <p:sp>
          <p:nvSpPr>
            <p:cNvPr id="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1" name="组合 10"/>
          <p:cNvGrpSpPr>
            <a:grpSpLocks/>
          </p:cNvGrpSpPr>
          <p:nvPr/>
        </p:nvGrpSpPr>
        <p:grpSpPr bwMode="auto">
          <a:xfrm>
            <a:off x="10768012" y="1503922"/>
            <a:ext cx="1103312" cy="1103312"/>
            <a:chOff x="1161143" y="1538514"/>
            <a:chExt cx="1103086" cy="1103086"/>
          </a:xfrm>
        </p:grpSpPr>
        <p:sp>
          <p:nvSpPr>
            <p:cNvPr id="1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20" name="TextBox 18"/>
          <p:cNvSpPr txBox="1">
            <a:spLocks noChangeArrowheads="1"/>
          </p:cNvSpPr>
          <p:nvPr/>
        </p:nvSpPr>
        <p:spPr bwMode="auto">
          <a:xfrm>
            <a:off x="3019348" y="529991"/>
            <a:ext cx="69491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0047</a:t>
            </a:r>
            <a:r>
              <a:rPr lang="zh-CN" altLang="en-US" dirty="0">
                <a:ea typeface="微软雅黑" panose="020B0503020204020204" pitchFamily="34" charset="-122"/>
                <a:cs typeface="Times New Roman" panose="02020603050405020304" pitchFamily="18" charset="0"/>
              </a:rPr>
              <a:t>一切涉及热现象的过程都是不可逆的。</a:t>
            </a:r>
          </a:p>
        </p:txBody>
      </p:sp>
      <p:sp>
        <p:nvSpPr>
          <p:cNvPr id="21" name="Rectangle 3"/>
          <p:cNvSpPr>
            <a:spLocks noChangeArrowheads="1"/>
          </p:cNvSpPr>
          <p:nvPr/>
        </p:nvSpPr>
        <p:spPr bwMode="auto">
          <a:xfrm>
            <a:off x="5622628" y="1796022"/>
            <a:ext cx="65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1014219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anim calcmode="lin" valueType="num">
                                      <p:cBhvr>
                                        <p:cTn id="19" dur="750" fill="hold"/>
                                        <p:tgtEl>
                                          <p:spTgt spid="11"/>
                                        </p:tgtEl>
                                        <p:attrNameLst>
                                          <p:attrName>ppt_x</p:attrName>
                                        </p:attrNameLst>
                                      </p:cBhvr>
                                      <p:tavLst>
                                        <p:tav tm="0">
                                          <p:val>
                                            <p:strVal val="#ppt_x"/>
                                          </p:val>
                                        </p:tav>
                                        <p:tav tm="100000">
                                          <p:val>
                                            <p:strVal val="#ppt_x"/>
                                          </p:val>
                                        </p:tav>
                                      </p:tavLst>
                                    </p:anim>
                                    <p:anim calcmode="lin" valueType="num">
                                      <p:cBhvr>
                                        <p:cTn id="20" dur="75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温度相同、压强相同</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温度、压强都不同</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a:t>
              </a:r>
              <a:r>
                <a:rPr kumimoji="1" lang="en-US" altLang="zh-CN" sz="2800" b="1">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但氦气的压强大于氮气的压强</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a:t>
              </a:r>
              <a:r>
                <a:rPr kumimoji="1" lang="en-US" altLang="zh-CN" sz="2800" b="1">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但氦气的压强小于氮气的压强</a:t>
              </a:r>
            </a:p>
          </p:txBody>
        </p:sp>
      </p:grpSp>
      <p:grpSp>
        <p:nvGrpSpPr>
          <p:cNvPr id="33" name="组合 32"/>
          <p:cNvGrpSpPr>
            <a:grpSpLocks/>
          </p:cNvGrpSpPr>
          <p:nvPr/>
        </p:nvGrpSpPr>
        <p:grpSpPr bwMode="auto">
          <a:xfrm>
            <a:off x="666750" y="3776663"/>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49438" y="469900"/>
            <a:ext cx="8159750" cy="1384995"/>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0048</a:t>
            </a:r>
            <a:r>
              <a:rPr kumimoji="1" lang="zh-CN" altLang="en-US" sz="2800" b="1" dirty="0">
                <a:solidFill>
                  <a:srgbClr val="0000FF"/>
                </a:solidFill>
                <a:latin typeface="楷体" pitchFamily="49" charset="-122"/>
                <a:ea typeface="楷体" pitchFamily="49" charset="-122"/>
              </a:rPr>
              <a:t>一瓶氦气和一瓶氮气密度相同</a:t>
            </a:r>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分子平均平动动能相同</a:t>
            </a:r>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而且它们都处于平衡状态</a:t>
            </a:r>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则它们</a:t>
            </a:r>
            <a:endParaRPr lang="zh-CN" altLang="en-US" sz="2800" b="1" dirty="0">
              <a:solidFill>
                <a:srgbClr val="0000FF"/>
              </a:solidFill>
              <a:latin typeface="楷体" pitchFamily="49" charset="-122"/>
              <a:ea typeface="楷体"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9246" name="组合 3"/>
            <p:cNvGrpSpPr>
              <a:grpSpLocks/>
            </p:cNvGrpSpPr>
            <p:nvPr/>
          </p:nvGrpSpPr>
          <p:grpSpPr bwMode="auto">
            <a:xfrm>
              <a:off x="1616982" y="2568618"/>
              <a:ext cx="743946" cy="859387"/>
              <a:chOff x="1616982" y="1979050"/>
              <a:chExt cx="743946" cy="859387"/>
            </a:xfrm>
          </p:grpSpPr>
          <p:grpSp>
            <p:nvGrpSpPr>
              <p:cNvPr id="9248" name="组合 4"/>
              <p:cNvGrpSpPr>
                <a:grpSpLocks/>
              </p:cNvGrpSpPr>
              <p:nvPr/>
            </p:nvGrpSpPr>
            <p:grpSpPr bwMode="auto">
              <a:xfrm>
                <a:off x="1616982" y="2412325"/>
                <a:ext cx="743946" cy="426112"/>
                <a:chOff x="1459367" y="2127931"/>
                <a:chExt cx="5060950" cy="2898775"/>
              </a:xfrm>
            </p:grpSpPr>
            <p:sp>
              <p:nvSpPr>
                <p:cNvPr id="925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5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4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9247"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温度相同、压强相同</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9240" name="组合 8"/>
            <p:cNvGrpSpPr>
              <a:grpSpLocks/>
            </p:cNvGrpSpPr>
            <p:nvPr/>
          </p:nvGrpSpPr>
          <p:grpSpPr bwMode="auto">
            <a:xfrm>
              <a:off x="1616982" y="3350397"/>
              <a:ext cx="743946" cy="859387"/>
              <a:chOff x="1616982" y="3488536"/>
              <a:chExt cx="743946" cy="859387"/>
            </a:xfrm>
          </p:grpSpPr>
          <p:grpSp>
            <p:nvGrpSpPr>
              <p:cNvPr id="9242" name="组合 9"/>
              <p:cNvGrpSpPr>
                <a:grpSpLocks/>
              </p:cNvGrpSpPr>
              <p:nvPr/>
            </p:nvGrpSpPr>
            <p:grpSpPr bwMode="auto">
              <a:xfrm>
                <a:off x="1616982" y="3921811"/>
                <a:ext cx="743946" cy="426112"/>
                <a:chOff x="1459367" y="2127931"/>
                <a:chExt cx="5060950" cy="2898775"/>
              </a:xfrm>
            </p:grpSpPr>
            <p:sp>
              <p:nvSpPr>
                <p:cNvPr id="924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4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4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9241"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温度、压强都不同</a:t>
              </a:r>
            </a:p>
          </p:txBody>
        </p:sp>
      </p:grpSp>
      <p:grpSp>
        <p:nvGrpSpPr>
          <p:cNvPr id="38" name="组合 37"/>
          <p:cNvGrpSpPr>
            <a:grpSpLocks/>
          </p:cNvGrpSpPr>
          <p:nvPr/>
        </p:nvGrpSpPr>
        <p:grpSpPr bwMode="auto">
          <a:xfrm>
            <a:off x="1617663" y="3736975"/>
            <a:ext cx="7707312" cy="858838"/>
            <a:chOff x="1616982" y="4199905"/>
            <a:chExt cx="7707322" cy="859387"/>
          </a:xfrm>
        </p:grpSpPr>
        <p:grpSp>
          <p:nvGrpSpPr>
            <p:cNvPr id="9234" name="组合 13"/>
            <p:cNvGrpSpPr>
              <a:grpSpLocks/>
            </p:cNvGrpSpPr>
            <p:nvPr/>
          </p:nvGrpSpPr>
          <p:grpSpPr bwMode="auto">
            <a:xfrm>
              <a:off x="1616982" y="4199905"/>
              <a:ext cx="743946" cy="859387"/>
              <a:chOff x="1616982" y="4998022"/>
              <a:chExt cx="743946" cy="859387"/>
            </a:xfrm>
          </p:grpSpPr>
          <p:grpSp>
            <p:nvGrpSpPr>
              <p:cNvPr id="9236" name="组合 14"/>
              <p:cNvGrpSpPr>
                <a:grpSpLocks/>
              </p:cNvGrpSpPr>
              <p:nvPr/>
            </p:nvGrpSpPr>
            <p:grpSpPr bwMode="auto">
              <a:xfrm>
                <a:off x="1616982" y="5431297"/>
                <a:ext cx="743946" cy="426112"/>
                <a:chOff x="1459367" y="2127931"/>
                <a:chExt cx="5060950" cy="2898775"/>
              </a:xfrm>
            </p:grpSpPr>
            <p:sp>
              <p:nvSpPr>
                <p:cNvPr id="923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3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3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9235" name="文本框 20"/>
            <p:cNvSpPr txBox="1">
              <a:spLocks noChangeArrowheads="1"/>
            </p:cNvSpPr>
            <p:nvPr/>
          </p:nvSpPr>
          <p:spPr bwMode="auto">
            <a:xfrm>
              <a:off x="2547615" y="4480969"/>
              <a:ext cx="6776689"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a:t>
              </a:r>
              <a:r>
                <a:rPr kumimoji="1" lang="en-US" altLang="zh-CN" sz="2800" b="1">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但氦气的压强大于氮气的压强</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23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9226" name="组合 26"/>
            <p:cNvGrpSpPr>
              <a:grpSpLocks/>
            </p:cNvGrpSpPr>
            <p:nvPr/>
          </p:nvGrpSpPr>
          <p:grpSpPr bwMode="auto">
            <a:xfrm>
              <a:off x="1616982" y="5054362"/>
              <a:ext cx="743946" cy="859387"/>
              <a:chOff x="1616982" y="4998022"/>
              <a:chExt cx="743946" cy="859387"/>
            </a:xfrm>
          </p:grpSpPr>
          <p:grpSp>
            <p:nvGrpSpPr>
              <p:cNvPr id="9228" name="组合 27"/>
              <p:cNvGrpSpPr>
                <a:grpSpLocks/>
              </p:cNvGrpSpPr>
              <p:nvPr/>
            </p:nvGrpSpPr>
            <p:grpSpPr bwMode="auto">
              <a:xfrm>
                <a:off x="1616982" y="5431297"/>
                <a:ext cx="743946" cy="426112"/>
                <a:chOff x="1459367" y="2127931"/>
                <a:chExt cx="5060950" cy="2898775"/>
              </a:xfrm>
            </p:grpSpPr>
            <p:sp>
              <p:nvSpPr>
                <p:cNvPr id="92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9227"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温度相同</a:t>
              </a:r>
              <a:r>
                <a:rPr kumimoji="1" lang="en-US" altLang="zh-CN" sz="2800" b="1">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但氦气的压强小于氮气的压强</a:t>
              </a:r>
            </a:p>
          </p:txBody>
        </p:sp>
      </p:grpSp>
      <p:grpSp>
        <p:nvGrpSpPr>
          <p:cNvPr id="33" name="组合 32"/>
          <p:cNvGrpSpPr>
            <a:grpSpLocks/>
          </p:cNvGrpSpPr>
          <p:nvPr/>
        </p:nvGrpSpPr>
        <p:grpSpPr bwMode="auto">
          <a:xfrm>
            <a:off x="695325" y="2143125"/>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22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49437" y="469900"/>
            <a:ext cx="8672601" cy="1384995"/>
          </a:xfrm>
          <a:prstGeom prst="rect">
            <a:avLst/>
          </a:prstGeom>
          <a:noFill/>
          <a:ln w="9525">
            <a:noFill/>
            <a:miter lim="800000"/>
            <a:headEnd/>
            <a:tailEnd/>
          </a:ln>
        </p:spPr>
        <p:txBody>
          <a:bodyPr wrap="square">
            <a:spAutoFit/>
          </a:bodyPr>
          <a:lstStyle/>
          <a:p>
            <a:pPr>
              <a:lnSpc>
                <a:spcPct val="150000"/>
              </a:lnSpc>
            </a:pPr>
            <a:r>
              <a:rPr kumimoji="1" lang="en-US" altLang="zh-CN" sz="2800" b="1" dirty="0">
                <a:solidFill>
                  <a:srgbClr val="FF0000"/>
                </a:solidFill>
                <a:latin typeface="楷体" pitchFamily="49" charset="-122"/>
                <a:ea typeface="楷体" pitchFamily="49" charset="-122"/>
              </a:rPr>
              <a:t>0049</a:t>
            </a:r>
            <a:r>
              <a:rPr kumimoji="1" lang="zh-CN" altLang="en-US" sz="2800" b="1" dirty="0">
                <a:solidFill>
                  <a:srgbClr val="0000FF"/>
                </a:solidFill>
                <a:latin typeface="楷体" pitchFamily="49" charset="-122"/>
                <a:ea typeface="楷体" pitchFamily="49" charset="-122"/>
              </a:rPr>
              <a:t>处于平衡态的一瓶氦气和一瓶氮气的分子数密度相同，分子平均平动动能相同，则下列判断正确的是</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247900"/>
            <a:ext cx="8504237" cy="858838"/>
            <a:chOff x="1616982" y="2568618"/>
            <a:chExt cx="8505694" cy="859387"/>
          </a:xfrm>
        </p:grpSpPr>
        <p:grpSp>
          <p:nvGrpSpPr>
            <p:cNvPr id="11294" name="组合 3"/>
            <p:cNvGrpSpPr>
              <a:grpSpLocks/>
            </p:cNvGrpSpPr>
            <p:nvPr/>
          </p:nvGrpSpPr>
          <p:grpSpPr bwMode="auto">
            <a:xfrm>
              <a:off x="1616982" y="2568618"/>
              <a:ext cx="743946" cy="859387"/>
              <a:chOff x="1616982" y="1979050"/>
              <a:chExt cx="743946" cy="859387"/>
            </a:xfrm>
          </p:grpSpPr>
          <p:grpSp>
            <p:nvGrpSpPr>
              <p:cNvPr id="11296" name="组合 4"/>
              <p:cNvGrpSpPr>
                <a:grpSpLocks/>
              </p:cNvGrpSpPr>
              <p:nvPr/>
            </p:nvGrpSpPr>
            <p:grpSpPr bwMode="auto">
              <a:xfrm>
                <a:off x="1616982" y="2412325"/>
                <a:ext cx="743946" cy="426112"/>
                <a:chOff x="1459367" y="2127931"/>
                <a:chExt cx="5060950" cy="2898775"/>
              </a:xfrm>
            </p:grpSpPr>
            <p:sp>
              <p:nvSpPr>
                <p:cNvPr id="1129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9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97"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295" name="文本框 18"/>
            <p:cNvSpPr txBox="1">
              <a:spLocks noChangeArrowheads="1"/>
            </p:cNvSpPr>
            <p:nvPr/>
          </p:nvSpPr>
          <p:spPr bwMode="auto">
            <a:xfrm>
              <a:off x="2547615" y="2801905"/>
              <a:ext cx="7575061"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它们的平均平动动能、平均动能、内能都相同</a:t>
              </a:r>
            </a:p>
          </p:txBody>
        </p:sp>
      </p:grpSp>
      <p:grpSp>
        <p:nvGrpSpPr>
          <p:cNvPr id="37" name="组合 36"/>
          <p:cNvGrpSpPr>
            <a:grpSpLocks/>
          </p:cNvGrpSpPr>
          <p:nvPr/>
        </p:nvGrpSpPr>
        <p:grpSpPr bwMode="auto">
          <a:xfrm>
            <a:off x="1617663" y="3028950"/>
            <a:ext cx="8324850" cy="860425"/>
            <a:chOff x="1616982" y="3350397"/>
            <a:chExt cx="8325304" cy="859387"/>
          </a:xfrm>
        </p:grpSpPr>
        <p:grpSp>
          <p:nvGrpSpPr>
            <p:cNvPr id="11288" name="组合 8"/>
            <p:cNvGrpSpPr>
              <a:grpSpLocks/>
            </p:cNvGrpSpPr>
            <p:nvPr/>
          </p:nvGrpSpPr>
          <p:grpSpPr bwMode="auto">
            <a:xfrm>
              <a:off x="1616982" y="3350397"/>
              <a:ext cx="743946" cy="859387"/>
              <a:chOff x="1616982" y="3488536"/>
              <a:chExt cx="743946" cy="859387"/>
            </a:xfrm>
          </p:grpSpPr>
          <p:grpSp>
            <p:nvGrpSpPr>
              <p:cNvPr id="11290" name="组合 9"/>
              <p:cNvGrpSpPr>
                <a:grpSpLocks/>
              </p:cNvGrpSpPr>
              <p:nvPr/>
            </p:nvGrpSpPr>
            <p:grpSpPr bwMode="auto">
              <a:xfrm>
                <a:off x="1616982" y="3921811"/>
                <a:ext cx="743946" cy="426112"/>
                <a:chOff x="1459367" y="2127931"/>
                <a:chExt cx="5060950" cy="2898775"/>
              </a:xfrm>
            </p:grpSpPr>
            <p:sp>
              <p:nvSpPr>
                <p:cNvPr id="1129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9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9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289" name="文本框 19"/>
            <p:cNvSpPr txBox="1">
              <a:spLocks noChangeArrowheads="1"/>
            </p:cNvSpPr>
            <p:nvPr/>
          </p:nvSpPr>
          <p:spPr bwMode="auto">
            <a:xfrm>
              <a:off x="2547615" y="3626512"/>
              <a:ext cx="7394671"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它们的平均平动动能、平均动能、内能都不同</a:t>
              </a:r>
            </a:p>
          </p:txBody>
        </p:sp>
      </p:grpSp>
      <p:grpSp>
        <p:nvGrpSpPr>
          <p:cNvPr id="38" name="组合 37"/>
          <p:cNvGrpSpPr>
            <a:grpSpLocks/>
          </p:cNvGrpSpPr>
          <p:nvPr/>
        </p:nvGrpSpPr>
        <p:grpSpPr bwMode="auto">
          <a:xfrm>
            <a:off x="1617663" y="3879850"/>
            <a:ext cx="9194800" cy="858838"/>
            <a:chOff x="1616982" y="4199905"/>
            <a:chExt cx="9196161" cy="859387"/>
          </a:xfrm>
        </p:grpSpPr>
        <p:grpSp>
          <p:nvGrpSpPr>
            <p:cNvPr id="11282" name="组合 13"/>
            <p:cNvGrpSpPr>
              <a:grpSpLocks/>
            </p:cNvGrpSpPr>
            <p:nvPr/>
          </p:nvGrpSpPr>
          <p:grpSpPr bwMode="auto">
            <a:xfrm>
              <a:off x="1616982" y="4199905"/>
              <a:ext cx="743946" cy="859387"/>
              <a:chOff x="1616982" y="4998022"/>
              <a:chExt cx="743946" cy="859387"/>
            </a:xfrm>
          </p:grpSpPr>
          <p:grpSp>
            <p:nvGrpSpPr>
              <p:cNvPr id="11284" name="组合 14"/>
              <p:cNvGrpSpPr>
                <a:grpSpLocks/>
              </p:cNvGrpSpPr>
              <p:nvPr/>
            </p:nvGrpSpPr>
            <p:grpSpPr bwMode="auto">
              <a:xfrm>
                <a:off x="1616982" y="5431297"/>
                <a:ext cx="743946" cy="426112"/>
                <a:chOff x="1459367" y="2127931"/>
                <a:chExt cx="5060950" cy="2898775"/>
              </a:xfrm>
            </p:grpSpPr>
            <p:sp>
              <p:nvSpPr>
                <p:cNvPr id="1128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8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8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283" name="文本框 20"/>
            <p:cNvSpPr txBox="1">
              <a:spLocks noChangeArrowheads="1"/>
            </p:cNvSpPr>
            <p:nvPr/>
          </p:nvSpPr>
          <p:spPr bwMode="auto">
            <a:xfrm>
              <a:off x="2547614" y="4480969"/>
              <a:ext cx="8265529"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它们的平均平动动能相同，平均动能、内能都不同</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81"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733925"/>
            <a:ext cx="9617075" cy="858838"/>
            <a:chOff x="1616982" y="5054362"/>
            <a:chExt cx="9617075" cy="859387"/>
          </a:xfrm>
        </p:grpSpPr>
        <p:grpSp>
          <p:nvGrpSpPr>
            <p:cNvPr id="11274" name="组合 26"/>
            <p:cNvGrpSpPr>
              <a:grpSpLocks/>
            </p:cNvGrpSpPr>
            <p:nvPr/>
          </p:nvGrpSpPr>
          <p:grpSpPr bwMode="auto">
            <a:xfrm>
              <a:off x="1616982" y="5054362"/>
              <a:ext cx="743946" cy="859387"/>
              <a:chOff x="1616982" y="4998022"/>
              <a:chExt cx="743946" cy="859387"/>
            </a:xfrm>
          </p:grpSpPr>
          <p:grpSp>
            <p:nvGrpSpPr>
              <p:cNvPr id="11276" name="组合 27"/>
              <p:cNvGrpSpPr>
                <a:grpSpLocks/>
              </p:cNvGrpSpPr>
              <p:nvPr/>
            </p:nvGrpSpPr>
            <p:grpSpPr bwMode="auto">
              <a:xfrm>
                <a:off x="1616982" y="5431297"/>
                <a:ext cx="743946" cy="426112"/>
                <a:chOff x="1459367" y="2127931"/>
                <a:chExt cx="5060950" cy="2898775"/>
              </a:xfrm>
            </p:grpSpPr>
            <p:sp>
              <p:nvSpPr>
                <p:cNvPr id="1127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27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277"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275" name="文本框 31"/>
            <p:cNvSpPr txBox="1">
              <a:spLocks noChangeArrowheads="1"/>
            </p:cNvSpPr>
            <p:nvPr/>
          </p:nvSpPr>
          <p:spPr bwMode="auto">
            <a:xfrm>
              <a:off x="2547615" y="5335426"/>
              <a:ext cx="8686442"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它们的内能都相同，平均平动动能、平均动能都不同</a:t>
              </a:r>
            </a:p>
          </p:txBody>
        </p:sp>
      </p:grpSp>
      <p:grpSp>
        <p:nvGrpSpPr>
          <p:cNvPr id="33" name="组合 32"/>
          <p:cNvGrpSpPr>
            <a:grpSpLocks/>
          </p:cNvGrpSpPr>
          <p:nvPr/>
        </p:nvGrpSpPr>
        <p:grpSpPr bwMode="auto">
          <a:xfrm>
            <a:off x="752475" y="391160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27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71663" y="731838"/>
            <a:ext cx="8250237" cy="1384995"/>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0050</a:t>
            </a:r>
            <a:r>
              <a:rPr kumimoji="1" lang="zh-CN" altLang="en-US" sz="2800" b="1" dirty="0">
                <a:solidFill>
                  <a:srgbClr val="0000FF"/>
                </a:solidFill>
                <a:latin typeface="楷体" pitchFamily="49" charset="-122"/>
                <a:ea typeface="楷体" pitchFamily="49" charset="-122"/>
              </a:rPr>
              <a:t>两种气体自由度数目不同，温度相同</a:t>
            </a:r>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摩尔数相同</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下面哪种叙述正确</a:t>
            </a:r>
            <a:endParaRPr lang="zh-CN" altLang="en-US" sz="2800" b="1" dirty="0">
              <a:solidFill>
                <a:srgbClr val="0000FF"/>
              </a:solidFill>
              <a:latin typeface="楷体" pitchFamily="49" charset="-122"/>
              <a:ea typeface="楷体"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2880995"/>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mc:Choice xmlns:a14="http://schemas.microsoft.com/office/drawing/2010/main" Requires="a14">
          <p:sp>
            <p:nvSpPr>
              <p:cNvPr id="56418" name="文本框 24"/>
              <p:cNvSpPr txBox="1">
                <a:spLocks noChangeArrowheads="1"/>
              </p:cNvSpPr>
              <p:nvPr/>
            </p:nvSpPr>
            <p:spPr bwMode="auto">
              <a:xfrm>
                <a:off x="1849438" y="469900"/>
                <a:ext cx="6211677" cy="1889876"/>
              </a:xfrm>
              <a:prstGeom prst="rect">
                <a:avLst/>
              </a:prstGeom>
              <a:noFill/>
              <a:ln w="9525">
                <a:noFill/>
                <a:miter lim="800000"/>
                <a:headEnd/>
                <a:tailEnd/>
              </a:ln>
            </p:spPr>
            <p:txBody>
              <a:bodyPr wrap="square">
                <a:spAutoFit/>
              </a:bodyPr>
              <a:lstStyle/>
              <a:p>
                <a:pPr algn="just"/>
                <a:r>
                  <a:rPr kumimoji="1" lang="en-US" altLang="zh-CN" sz="2800" b="1" dirty="0">
                    <a:solidFill>
                      <a:srgbClr val="FF0000"/>
                    </a:solidFill>
                    <a:latin typeface="楷体" pitchFamily="49" charset="-122"/>
                    <a:ea typeface="楷体" pitchFamily="49" charset="-122"/>
                  </a:rPr>
                  <a:t>0051</a:t>
                </a:r>
                <a:r>
                  <a:rPr kumimoji="1" lang="zh-CN" altLang="en-US" sz="2800" b="1" dirty="0">
                    <a:solidFill>
                      <a:srgbClr val="0000FF"/>
                    </a:solidFill>
                    <a:latin typeface="楷体" pitchFamily="49" charset="-122"/>
                    <a:ea typeface="楷体" pitchFamily="49" charset="-122"/>
                  </a:rPr>
                  <a:t>如图所示两条曲线分别表示在相同温度下氧气和氢气分子速率分布曲线，</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oMath>
                </a14:m>
                <a:r>
                  <a:rPr kumimoji="1" lang="zh-CN" altLang="en-US" sz="2800" b="1" dirty="0">
                    <a:solidFill>
                      <a:srgbClr val="0000FF"/>
                    </a:solidFill>
                    <a:latin typeface="楷体" pitchFamily="49" charset="-122"/>
                    <a:ea typeface="楷体" pitchFamily="49" charset="-122"/>
                  </a:rPr>
                  <a:t>和</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oMath>
                </a14:m>
                <a:r>
                  <a:rPr kumimoji="1" lang="zh-CN" altLang="en-US" sz="2800" b="1" dirty="0">
                    <a:solidFill>
                      <a:srgbClr val="0000FF"/>
                    </a:solidFill>
                    <a:latin typeface="楷体" pitchFamily="49" charset="-122"/>
                    <a:ea typeface="楷体" pitchFamily="49" charset="-122"/>
                  </a:rPr>
                  <a:t>分别表示氧气和氢气的最概然速率，则</a:t>
                </a:r>
              </a:p>
            </p:txBody>
          </p:sp>
        </mc:Choice>
        <mc:Fallback>
          <p:sp>
            <p:nvSpPr>
              <p:cNvPr id="56418" name="文本框 24"/>
              <p:cNvSpPr txBox="1">
                <a:spLocks noRot="1" noChangeAspect="1" noMove="1" noResize="1" noEditPoints="1" noAdjustHandles="1" noChangeArrowheads="1" noChangeShapeType="1" noTextEdit="1"/>
              </p:cNvSpPr>
              <p:nvPr/>
            </p:nvSpPr>
            <p:spPr bwMode="auto">
              <a:xfrm>
                <a:off x="1849438" y="469900"/>
                <a:ext cx="6211677" cy="1889876"/>
              </a:xfrm>
              <a:prstGeom prst="rect">
                <a:avLst/>
              </a:prstGeom>
              <a:blipFill>
                <a:blip r:embed="rId2"/>
                <a:stretch>
                  <a:fillRect l="-1963" t="-3226" r="-2061" b="-6129"/>
                </a:stretch>
              </a:blipFill>
              <a:ln w="9525">
                <a:noFill/>
                <a:miter lim="800000"/>
                <a:headEnd/>
                <a:tailEnd/>
              </a:ln>
            </p:spPr>
            <p:txBody>
              <a:bodyPr/>
              <a:lstStyle/>
              <a:p>
                <a:r>
                  <a:rPr lang="zh-CN" altLang="en-US">
                    <a:noFill/>
                  </a:rPr>
                  <a:t> </a:t>
                </a:r>
              </a:p>
            </p:txBody>
          </p:sp>
        </mc:Fallback>
      </mc:AlternateContent>
      <p:pic>
        <p:nvPicPr>
          <p:cNvPr id="56462" name="图片 2" descr="AG26008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2582" y="268125"/>
            <a:ext cx="3949418" cy="240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组合 1"/>
          <p:cNvGrpSpPr/>
          <p:nvPr/>
        </p:nvGrpSpPr>
        <p:grpSpPr>
          <a:xfrm>
            <a:off x="1644650" y="2695503"/>
            <a:ext cx="8836674" cy="974882"/>
            <a:chOff x="1644650" y="2695503"/>
            <a:chExt cx="8836674" cy="974882"/>
          </a:xfrm>
        </p:grpSpPr>
        <p:grpSp>
          <p:nvGrpSpPr>
            <p:cNvPr id="56411" name="组合 35"/>
            <p:cNvGrpSpPr>
              <a:grpSpLocks/>
            </p:cNvGrpSpPr>
            <p:nvPr/>
          </p:nvGrpSpPr>
          <p:grpSpPr bwMode="auto">
            <a:xfrm>
              <a:off x="1644650" y="2722245"/>
              <a:ext cx="8091538" cy="859521"/>
              <a:chOff x="1616982" y="2568618"/>
              <a:chExt cx="8090898" cy="859387"/>
            </a:xfrm>
          </p:grpSpPr>
          <p:grpSp>
            <p:nvGrpSpPr>
              <p:cNvPr id="56412" name="组合 3"/>
              <p:cNvGrpSpPr>
                <a:grpSpLocks/>
              </p:cNvGrpSpPr>
              <p:nvPr/>
            </p:nvGrpSpPr>
            <p:grpSpPr bwMode="auto">
              <a:xfrm>
                <a:off x="1616982" y="2568618"/>
                <a:ext cx="743946" cy="859387"/>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56413" name="文本框 18"/>
                  <p:cNvSpPr txBox="1">
                    <a:spLocks noChangeArrowheads="1"/>
                  </p:cNvSpPr>
                  <p:nvPr/>
                </p:nvSpPr>
                <p:spPr bwMode="auto">
                  <a:xfrm>
                    <a:off x="2547615" y="2801905"/>
                    <a:ext cx="71602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图中</a:t>
                    </a:r>
                    <a14:m>
                      <m:oMath xmlns:m="http://schemas.openxmlformats.org/officeDocument/2006/math">
                        <m:r>
                          <a:rPr lang="en-US" altLang="zh-CN" sz="2800" b="0" i="1" smtClean="0">
                            <a:solidFill>
                              <a:srgbClr val="0000FF"/>
                            </a:solidFill>
                            <a:latin typeface="Cambria Math" panose="02040503050406030204" pitchFamily="18" charset="0"/>
                          </a:rPr>
                          <m:t>𝑎</m:t>
                        </m:r>
                      </m:oMath>
                    </a14:m>
                    <a:r>
                      <a:rPr kumimoji="1" lang="zh-CN" altLang="en-US" sz="2800" b="1" dirty="0">
                        <a:solidFill>
                          <a:srgbClr val="0000FF"/>
                        </a:solidFill>
                        <a:latin typeface="楷体" pitchFamily="49" charset="-122"/>
                        <a:ea typeface="楷体" pitchFamily="49" charset="-122"/>
                      </a:rPr>
                      <a:t>表示氧气分子的速率分布曲线且</a:t>
                    </a:r>
                  </a:p>
                </p:txBody>
              </p:sp>
            </mc:Choice>
            <mc:Fallback xmlns="">
              <p:sp>
                <p:nvSpPr>
                  <p:cNvPr id="56413" name="文本框 18"/>
                  <p:cNvSpPr txBox="1">
                    <a:spLocks noRot="1" noChangeAspect="1" noMove="1" noResize="1" noEditPoints="1" noAdjustHandles="1" noChangeArrowheads="1" noChangeShapeType="1" noTextEdit="1"/>
                  </p:cNvSpPr>
                  <p:nvPr/>
                </p:nvSpPr>
                <p:spPr bwMode="auto">
                  <a:xfrm>
                    <a:off x="2547615" y="2801905"/>
                    <a:ext cx="7160265" cy="523220"/>
                  </a:xfrm>
                  <a:prstGeom prst="rect">
                    <a:avLst/>
                  </a:prstGeom>
                  <a:blipFill>
                    <a:blip r:embed="rId4"/>
                    <a:stretch>
                      <a:fillRect l="-1702" t="-15116"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文本框 52"/>
                <p:cNvSpPr txBox="1"/>
                <p:nvPr/>
              </p:nvSpPr>
              <p:spPr>
                <a:xfrm>
                  <a:off x="8638891" y="2695503"/>
                  <a:ext cx="1842433" cy="974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4</m:t>
                            </m:r>
                          </m:den>
                        </m:f>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8638891" y="2695503"/>
                  <a:ext cx="1842433" cy="974882"/>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p:cNvGrpSpPr/>
          <p:nvPr/>
        </p:nvGrpSpPr>
        <p:grpSpPr>
          <a:xfrm>
            <a:off x="1644650" y="3584573"/>
            <a:ext cx="8836673" cy="992693"/>
            <a:chOff x="1644650" y="3584573"/>
            <a:chExt cx="8836673" cy="992693"/>
          </a:xfrm>
        </p:grpSpPr>
        <p:grpSp>
          <p:nvGrpSpPr>
            <p:cNvPr id="56397" name="组合 36"/>
            <p:cNvGrpSpPr>
              <a:grpSpLocks/>
            </p:cNvGrpSpPr>
            <p:nvPr/>
          </p:nvGrpSpPr>
          <p:grpSpPr bwMode="auto">
            <a:xfrm>
              <a:off x="1644650" y="3584573"/>
              <a:ext cx="8091893" cy="858946"/>
              <a:chOff x="1616982" y="3350397"/>
              <a:chExt cx="8090898" cy="859387"/>
            </a:xfrm>
          </p:grpSpPr>
          <p:grpSp>
            <p:nvGrpSpPr>
              <p:cNvPr id="56398" name="组合 8"/>
              <p:cNvGrpSpPr>
                <a:grpSpLocks/>
              </p:cNvGrpSpPr>
              <p:nvPr/>
            </p:nvGrpSpPr>
            <p:grpSpPr bwMode="auto">
              <a:xfrm>
                <a:off x="1616982" y="3350397"/>
                <a:ext cx="743946" cy="859387"/>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56399" name="文本框 19"/>
                  <p:cNvSpPr txBox="1">
                    <a:spLocks noChangeArrowheads="1"/>
                  </p:cNvSpPr>
                  <p:nvPr/>
                </p:nvSpPr>
                <p:spPr bwMode="auto">
                  <a:xfrm>
                    <a:off x="2547615" y="3626512"/>
                    <a:ext cx="71602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图中</a:t>
                    </a:r>
                    <a14:m>
                      <m:oMath xmlns:m="http://schemas.openxmlformats.org/officeDocument/2006/math">
                        <m:r>
                          <a:rPr lang="en-US" altLang="zh-CN" sz="2800" i="1">
                            <a:solidFill>
                              <a:srgbClr val="0000FF"/>
                            </a:solidFill>
                            <a:latin typeface="Cambria Math" panose="02040503050406030204" pitchFamily="18" charset="0"/>
                          </a:rPr>
                          <m:t>𝑎</m:t>
                        </m:r>
                      </m:oMath>
                    </a14:m>
                    <a:r>
                      <a:rPr kumimoji="1" lang="zh-CN" altLang="en-US" sz="2800" b="1" dirty="0">
                        <a:solidFill>
                          <a:srgbClr val="0000FF"/>
                        </a:solidFill>
                        <a:latin typeface="楷体" pitchFamily="49" charset="-122"/>
                        <a:ea typeface="楷体" pitchFamily="49" charset="-122"/>
                      </a:rPr>
                      <a:t>表示氧气分子的速率分布曲线且</a:t>
                    </a:r>
                  </a:p>
                </p:txBody>
              </p:sp>
            </mc:Choice>
            <mc:Fallback xmlns="">
              <p:sp>
                <p:nvSpPr>
                  <p:cNvPr id="56399" name="文本框 19"/>
                  <p:cNvSpPr txBox="1">
                    <a:spLocks noRot="1" noChangeAspect="1" noMove="1" noResize="1" noEditPoints="1" noAdjustHandles="1" noChangeArrowheads="1" noChangeShapeType="1" noTextEdit="1"/>
                  </p:cNvSpPr>
                  <p:nvPr/>
                </p:nvSpPr>
                <p:spPr bwMode="auto">
                  <a:xfrm>
                    <a:off x="2547615" y="3626512"/>
                    <a:ext cx="7160265" cy="523220"/>
                  </a:xfrm>
                  <a:prstGeom prst="rect">
                    <a:avLst/>
                  </a:prstGeom>
                  <a:blipFill>
                    <a:blip r:embed="rId6"/>
                    <a:stretch>
                      <a:fillRect l="-1702" t="-13953"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4" name="文本框 53"/>
                <p:cNvSpPr txBox="1"/>
                <p:nvPr/>
              </p:nvSpPr>
              <p:spPr>
                <a:xfrm>
                  <a:off x="8638890" y="3602384"/>
                  <a:ext cx="1842433" cy="974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=4</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8638890" y="3602384"/>
                  <a:ext cx="1842433" cy="974882"/>
                </a:xfrm>
                <a:prstGeom prst="rect">
                  <a:avLst/>
                </a:prstGeom>
                <a:blipFill>
                  <a:blip r:embed="rId7"/>
                  <a:stretch>
                    <a:fillRect/>
                  </a:stretch>
                </a:blipFill>
              </p:spPr>
              <p:txBody>
                <a:bodyPr/>
                <a:lstStyle/>
                <a:p>
                  <a:r>
                    <a:rPr lang="zh-CN" altLang="en-US">
                      <a:noFill/>
                    </a:rPr>
                    <a:t> </a:t>
                  </a:r>
                </a:p>
              </p:txBody>
            </p:sp>
          </mc:Fallback>
        </mc:AlternateContent>
      </p:grpSp>
      <p:grpSp>
        <p:nvGrpSpPr>
          <p:cNvPr id="4" name="组合 3"/>
          <p:cNvGrpSpPr/>
          <p:nvPr/>
        </p:nvGrpSpPr>
        <p:grpSpPr>
          <a:xfrm>
            <a:off x="1644650" y="4520385"/>
            <a:ext cx="8836645" cy="992427"/>
            <a:chOff x="1644650" y="4520385"/>
            <a:chExt cx="8836645" cy="992427"/>
          </a:xfrm>
        </p:grpSpPr>
        <p:grpSp>
          <p:nvGrpSpPr>
            <p:cNvPr id="56404" name="组合 37"/>
            <p:cNvGrpSpPr>
              <a:grpSpLocks/>
            </p:cNvGrpSpPr>
            <p:nvPr/>
          </p:nvGrpSpPr>
          <p:grpSpPr bwMode="auto">
            <a:xfrm>
              <a:off x="1644650" y="4520385"/>
              <a:ext cx="7527613" cy="859886"/>
              <a:chOff x="1616982" y="4199905"/>
              <a:chExt cx="7527018" cy="859387"/>
            </a:xfrm>
          </p:grpSpPr>
          <p:grpSp>
            <p:nvGrpSpPr>
              <p:cNvPr id="56405" name="组合 13"/>
              <p:cNvGrpSpPr>
                <a:grpSpLocks/>
              </p:cNvGrpSpPr>
              <p:nvPr/>
            </p:nvGrpSpPr>
            <p:grpSpPr bwMode="auto">
              <a:xfrm>
                <a:off x="1616982" y="4199905"/>
                <a:ext cx="743946" cy="859387"/>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56406"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图中</a:t>
                    </a:r>
                    <a14:m>
                      <m:oMath xmlns:m="http://schemas.openxmlformats.org/officeDocument/2006/math">
                        <m:r>
                          <a:rPr lang="en-US" altLang="zh-CN" sz="2800" b="0" i="1" smtClean="0">
                            <a:solidFill>
                              <a:srgbClr val="0000FF"/>
                            </a:solidFill>
                            <a:latin typeface="Cambria Math" panose="02040503050406030204" pitchFamily="18" charset="0"/>
                          </a:rPr>
                          <m:t>𝑏</m:t>
                        </m:r>
                      </m:oMath>
                    </a14:m>
                    <a:r>
                      <a:rPr kumimoji="1" lang="zh-CN" altLang="en-US" sz="2800" b="1" dirty="0">
                        <a:solidFill>
                          <a:srgbClr val="0000FF"/>
                        </a:solidFill>
                        <a:latin typeface="楷体" pitchFamily="49" charset="-122"/>
                        <a:ea typeface="楷体" pitchFamily="49" charset="-122"/>
                      </a:rPr>
                      <a:t>表示氧气分子的速率分布曲线且</a:t>
                    </a:r>
                  </a:p>
                </p:txBody>
              </p:sp>
            </mc:Choice>
            <mc:Fallback xmlns="">
              <p:sp>
                <p:nvSpPr>
                  <p:cNvPr id="56406" name="文本框 20"/>
                  <p:cNvSpPr txBox="1">
                    <a:spLocks noRot="1" noChangeAspect="1" noMove="1" noResize="1" noEditPoints="1" noAdjustHandles="1" noChangeArrowheads="1" noChangeShapeType="1" noTextEdit="1"/>
                  </p:cNvSpPr>
                  <p:nvPr/>
                </p:nvSpPr>
                <p:spPr bwMode="auto">
                  <a:xfrm>
                    <a:off x="2547615" y="4480969"/>
                    <a:ext cx="6596385" cy="523220"/>
                  </a:xfrm>
                  <a:prstGeom prst="rect">
                    <a:avLst/>
                  </a:prstGeom>
                  <a:blipFill>
                    <a:blip r:embed="rId8"/>
                    <a:stretch>
                      <a:fillRect l="-1847" t="-15116"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5" name="文本框 54"/>
                <p:cNvSpPr txBox="1"/>
                <p:nvPr/>
              </p:nvSpPr>
              <p:spPr>
                <a:xfrm>
                  <a:off x="8638862" y="4537930"/>
                  <a:ext cx="1842433" cy="974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4</m:t>
                            </m:r>
                          </m:den>
                        </m:f>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8638862" y="4537930"/>
                  <a:ext cx="1842433" cy="974882"/>
                </a:xfrm>
                <a:prstGeom prst="rect">
                  <a:avLst/>
                </a:prstGeom>
                <a:blipFill>
                  <a:blip r:embed="rId9"/>
                  <a:stretch>
                    <a:fillRect/>
                  </a:stretch>
                </a:blipFill>
              </p:spPr>
              <p:txBody>
                <a:bodyPr/>
                <a:lstStyle/>
                <a:p>
                  <a:r>
                    <a:rPr lang="zh-CN" altLang="en-US">
                      <a:noFill/>
                    </a:rPr>
                    <a:t> </a:t>
                  </a:r>
                </a:p>
              </p:txBody>
            </p:sp>
          </mc:Fallback>
        </mc:AlternateContent>
      </p:grpSp>
      <p:grpSp>
        <p:nvGrpSpPr>
          <p:cNvPr id="5" name="组合 4"/>
          <p:cNvGrpSpPr/>
          <p:nvPr/>
        </p:nvGrpSpPr>
        <p:grpSpPr>
          <a:xfrm>
            <a:off x="1644650" y="5448606"/>
            <a:ext cx="8836644" cy="983444"/>
            <a:chOff x="1644650" y="5448606"/>
            <a:chExt cx="8836644" cy="983444"/>
          </a:xfrm>
        </p:grpSpPr>
        <p:grpSp>
          <p:nvGrpSpPr>
            <p:cNvPr id="56390" name="组合 38"/>
            <p:cNvGrpSpPr>
              <a:grpSpLocks/>
            </p:cNvGrpSpPr>
            <p:nvPr/>
          </p:nvGrpSpPr>
          <p:grpSpPr bwMode="auto">
            <a:xfrm>
              <a:off x="1644650" y="5448606"/>
              <a:ext cx="7634835" cy="860076"/>
              <a:chOff x="1616982" y="5054362"/>
              <a:chExt cx="7633896" cy="859387"/>
            </a:xfrm>
          </p:grpSpPr>
          <p:grpSp>
            <p:nvGrpSpPr>
              <p:cNvPr id="56391" name="组合 26"/>
              <p:cNvGrpSpPr>
                <a:grpSpLocks/>
              </p:cNvGrpSpPr>
              <p:nvPr/>
            </p:nvGrpSpPr>
            <p:grpSpPr bwMode="auto">
              <a:xfrm>
                <a:off x="1616982" y="5054362"/>
                <a:ext cx="743946" cy="859387"/>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56392" name="文本框 31"/>
                  <p:cNvSpPr txBox="1">
                    <a:spLocks noChangeArrowheads="1"/>
                  </p:cNvSpPr>
                  <p:nvPr/>
                </p:nvSpPr>
                <p:spPr bwMode="auto">
                  <a:xfrm>
                    <a:off x="2547615" y="5335426"/>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图中</a:t>
                    </a:r>
                    <a14:m>
                      <m:oMath xmlns:m="http://schemas.openxmlformats.org/officeDocument/2006/math">
                        <m:r>
                          <a:rPr lang="en-US" altLang="zh-CN" sz="2800" i="1">
                            <a:solidFill>
                              <a:srgbClr val="0000FF"/>
                            </a:solidFill>
                            <a:latin typeface="Cambria Math" panose="02040503050406030204" pitchFamily="18" charset="0"/>
                          </a:rPr>
                          <m:t>𝑏</m:t>
                        </m:r>
                      </m:oMath>
                    </a14:m>
                    <a:r>
                      <a:rPr kumimoji="1" lang="zh-CN" altLang="en-US" sz="2800" b="1" dirty="0">
                        <a:solidFill>
                          <a:srgbClr val="0000FF"/>
                        </a:solidFill>
                        <a:latin typeface="楷体" pitchFamily="49" charset="-122"/>
                        <a:ea typeface="楷体" pitchFamily="49" charset="-122"/>
                      </a:rPr>
                      <a:t>表示氧气分子的速率分布曲线且</a:t>
                    </a:r>
                  </a:p>
                </p:txBody>
              </p:sp>
            </mc:Choice>
            <mc:Fallback xmlns="">
              <p:sp>
                <p:nvSpPr>
                  <p:cNvPr id="56392" name="文本框 31"/>
                  <p:cNvSpPr txBox="1">
                    <a:spLocks noRot="1" noChangeAspect="1" noMove="1" noResize="1" noEditPoints="1" noAdjustHandles="1" noChangeArrowheads="1" noChangeShapeType="1" noTextEdit="1"/>
                  </p:cNvSpPr>
                  <p:nvPr/>
                </p:nvSpPr>
                <p:spPr bwMode="auto">
                  <a:xfrm>
                    <a:off x="2547615" y="5335426"/>
                    <a:ext cx="6703263" cy="523220"/>
                  </a:xfrm>
                  <a:prstGeom prst="rect">
                    <a:avLst/>
                  </a:prstGeom>
                  <a:blipFill>
                    <a:blip r:embed="rId10"/>
                    <a:stretch>
                      <a:fillRect l="-1818" t="-15116" b="-29070"/>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6" name="文本框 55"/>
                <p:cNvSpPr txBox="1"/>
                <p:nvPr/>
              </p:nvSpPr>
              <p:spPr>
                <a:xfrm>
                  <a:off x="8638861" y="5457168"/>
                  <a:ext cx="1842433" cy="9748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e>
                                </m:d>
                              </m:e>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sub>
                            </m:sSub>
                          </m:den>
                        </m:f>
                        <m:r>
                          <a:rPr lang="en-US" altLang="zh-CN" sz="2800" b="0" i="1" smtClean="0">
                            <a:solidFill>
                              <a:srgbClr val="0000FF"/>
                            </a:solidFill>
                            <a:latin typeface="Cambria Math" panose="02040503050406030204" pitchFamily="18" charset="0"/>
                            <a:ea typeface="Cambria Math" panose="02040503050406030204" pitchFamily="18" charset="0"/>
                          </a:rPr>
                          <m:t>=4</m:t>
                        </m:r>
                      </m:oMath>
                    </m:oMathPara>
                  </a14:m>
                  <a:endParaRPr lang="zh-CN" altLang="en-US" sz="2800" i="1" dirty="0"/>
                </a:p>
              </p:txBody>
            </p:sp>
          </mc:Choice>
          <mc:Fallback xmlns="">
            <p:sp>
              <p:nvSpPr>
                <p:cNvPr id="56" name="文本框 55"/>
                <p:cNvSpPr txBox="1">
                  <a:spLocks noRot="1" noChangeAspect="1" noMove="1" noResize="1" noEditPoints="1" noAdjustHandles="1" noChangeArrowheads="1" noChangeShapeType="1" noTextEdit="1"/>
                </p:cNvSpPr>
                <p:nvPr/>
              </p:nvSpPr>
              <p:spPr>
                <a:xfrm>
                  <a:off x="8638861" y="5457168"/>
                  <a:ext cx="1842433" cy="974882"/>
                </a:xfrm>
                <a:prstGeom prst="rect">
                  <a:avLst/>
                </a:prstGeom>
                <a:blipFill>
                  <a:blip r:embed="rId11"/>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6418"/>
                                        </p:tgtEl>
                                        <p:attrNameLst>
                                          <p:attrName>style.visibility</p:attrName>
                                        </p:attrNameLst>
                                      </p:cBhvr>
                                      <p:to>
                                        <p:strVal val="visible"/>
                                      </p:to>
                                    </p:set>
                                    <p:animEffect transition="in" filter="wipe(left)">
                                      <p:cBhvr>
                                        <p:cTn id="13" dur="500"/>
                                        <p:tgtEl>
                                          <p:spTgt spid="5641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6462"/>
                                        </p:tgtEl>
                                        <p:attrNameLst>
                                          <p:attrName>style.visibility</p:attrName>
                                        </p:attrNameLst>
                                      </p:cBhvr>
                                      <p:to>
                                        <p:strVal val="visible"/>
                                      </p:to>
                                    </p:set>
                                    <p:animEffect transition="in" filter="wipe(left)">
                                      <p:cBhvr>
                                        <p:cTn id="17" dur="500"/>
                                        <p:tgtEl>
                                          <p:spTgt spid="5646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4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0686" name="组合 3"/>
            <p:cNvGrpSpPr>
              <a:grpSpLocks/>
            </p:cNvGrpSpPr>
            <p:nvPr/>
          </p:nvGrpSpPr>
          <p:grpSpPr bwMode="auto">
            <a:xfrm>
              <a:off x="1616982" y="2568618"/>
              <a:ext cx="743946" cy="859387"/>
              <a:chOff x="1616982" y="1979050"/>
              <a:chExt cx="743946" cy="859387"/>
            </a:xfrm>
          </p:grpSpPr>
          <p:grpSp>
            <p:nvGrpSpPr>
              <p:cNvPr id="70688" name="组合 4"/>
              <p:cNvGrpSpPr>
                <a:grpSpLocks/>
              </p:cNvGrpSpPr>
              <p:nvPr/>
            </p:nvGrpSpPr>
            <p:grpSpPr bwMode="auto">
              <a:xfrm>
                <a:off x="1616982" y="2412325"/>
                <a:ext cx="743946" cy="426112"/>
                <a:chOff x="1459367" y="2127931"/>
                <a:chExt cx="5060950" cy="2898775"/>
              </a:xfrm>
            </p:grpSpPr>
            <p:sp>
              <p:nvSpPr>
                <p:cNvPr id="706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06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068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0687"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内能相等 </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0680" name="组合 8"/>
            <p:cNvGrpSpPr>
              <a:grpSpLocks/>
            </p:cNvGrpSpPr>
            <p:nvPr/>
          </p:nvGrpSpPr>
          <p:grpSpPr bwMode="auto">
            <a:xfrm>
              <a:off x="1616982" y="3350397"/>
              <a:ext cx="743946" cy="859387"/>
              <a:chOff x="1616982" y="3488536"/>
              <a:chExt cx="743946" cy="859387"/>
            </a:xfrm>
          </p:grpSpPr>
          <p:grpSp>
            <p:nvGrpSpPr>
              <p:cNvPr id="70682" name="组合 9"/>
              <p:cNvGrpSpPr>
                <a:grpSpLocks/>
              </p:cNvGrpSpPr>
              <p:nvPr/>
            </p:nvGrpSpPr>
            <p:grpSpPr bwMode="auto">
              <a:xfrm>
                <a:off x="1616982" y="3921811"/>
                <a:ext cx="743946" cy="426112"/>
                <a:chOff x="1459367" y="2127931"/>
                <a:chExt cx="5060950" cy="2898775"/>
              </a:xfrm>
            </p:grpSpPr>
            <p:sp>
              <p:nvSpPr>
                <p:cNvPr id="7068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068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068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0681"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分子平均平动动能相等</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0674" name="组合 13"/>
            <p:cNvGrpSpPr>
              <a:grpSpLocks/>
            </p:cNvGrpSpPr>
            <p:nvPr/>
          </p:nvGrpSpPr>
          <p:grpSpPr bwMode="auto">
            <a:xfrm>
              <a:off x="1616982" y="4199905"/>
              <a:ext cx="743946" cy="859387"/>
              <a:chOff x="1616982" y="4998022"/>
              <a:chExt cx="743946" cy="859387"/>
            </a:xfrm>
          </p:grpSpPr>
          <p:grpSp>
            <p:nvGrpSpPr>
              <p:cNvPr id="70676" name="组合 14"/>
              <p:cNvGrpSpPr>
                <a:grpSpLocks/>
              </p:cNvGrpSpPr>
              <p:nvPr/>
            </p:nvGrpSpPr>
            <p:grpSpPr bwMode="auto">
              <a:xfrm>
                <a:off x="1616982" y="5431297"/>
                <a:ext cx="743946" cy="426112"/>
                <a:chOff x="1459367" y="2127931"/>
                <a:chExt cx="5060950" cy="2898775"/>
              </a:xfrm>
            </p:grpSpPr>
            <p:sp>
              <p:nvSpPr>
                <p:cNvPr id="7067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067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067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0675"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平均速度的平方相等 </a:t>
              </a:r>
              <a:endParaRPr kumimoji="1" lang="en-US" altLang="zh-CN" sz="2800" b="1">
                <a:solidFill>
                  <a:srgbClr val="0000FF"/>
                </a:solidFill>
                <a:latin typeface="楷体" pitchFamily="49" charset="-122"/>
                <a:ea typeface="楷体" pitchFamily="49"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067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228012" cy="858838"/>
            <a:chOff x="1616982" y="5054362"/>
            <a:chExt cx="8228058" cy="859387"/>
          </a:xfrm>
        </p:grpSpPr>
        <p:grpSp>
          <p:nvGrpSpPr>
            <p:cNvPr id="70666" name="组合 26"/>
            <p:cNvGrpSpPr>
              <a:grpSpLocks/>
            </p:cNvGrpSpPr>
            <p:nvPr/>
          </p:nvGrpSpPr>
          <p:grpSpPr bwMode="auto">
            <a:xfrm>
              <a:off x="1616982" y="5054362"/>
              <a:ext cx="743946" cy="859387"/>
              <a:chOff x="1616982" y="4998022"/>
              <a:chExt cx="743946" cy="859387"/>
            </a:xfrm>
          </p:grpSpPr>
          <p:grpSp>
            <p:nvGrpSpPr>
              <p:cNvPr id="70668" name="组合 27"/>
              <p:cNvGrpSpPr>
                <a:grpSpLocks/>
              </p:cNvGrpSpPr>
              <p:nvPr/>
            </p:nvGrpSpPr>
            <p:grpSpPr bwMode="auto">
              <a:xfrm>
                <a:off x="1616982" y="5431297"/>
                <a:ext cx="743946" cy="426112"/>
                <a:chOff x="1459367" y="2127931"/>
                <a:chExt cx="5060950" cy="2898775"/>
              </a:xfrm>
            </p:grpSpPr>
            <p:sp>
              <p:nvSpPr>
                <p:cNvPr id="706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06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066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0667" name="文本框 31"/>
            <p:cNvSpPr txBox="1">
              <a:spLocks noChangeArrowheads="1"/>
            </p:cNvSpPr>
            <p:nvPr/>
          </p:nvSpPr>
          <p:spPr bwMode="auto">
            <a:xfrm>
              <a:off x="2547615" y="5335426"/>
              <a:ext cx="729742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速度的平方的平均值相等</a:t>
              </a:r>
            </a:p>
          </p:txBody>
        </p:sp>
      </p:grpSp>
      <p:grpSp>
        <p:nvGrpSpPr>
          <p:cNvPr id="33" name="组合 32"/>
          <p:cNvGrpSpPr>
            <a:grpSpLocks/>
          </p:cNvGrpSpPr>
          <p:nvPr/>
        </p:nvGrpSpPr>
        <p:grpSpPr bwMode="auto">
          <a:xfrm>
            <a:off x="719138" y="3014663"/>
            <a:ext cx="820737"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066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779463"/>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0052</a:t>
            </a:r>
            <a:r>
              <a:rPr kumimoji="1" lang="zh-CN" altLang="en-US" sz="2800" b="1" dirty="0">
                <a:solidFill>
                  <a:srgbClr val="0000FF"/>
                </a:solidFill>
                <a:latin typeface="楷体" pitchFamily="49" charset="-122"/>
                <a:ea typeface="楷体" pitchFamily="49" charset="-122"/>
              </a:rPr>
              <a:t>两种理想气体的温度相同，则它们的</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78878" name="组合 3"/>
            <p:cNvGrpSpPr>
              <a:grpSpLocks/>
            </p:cNvGrpSpPr>
            <p:nvPr/>
          </p:nvGrpSpPr>
          <p:grpSpPr bwMode="auto">
            <a:xfrm>
              <a:off x="1616982" y="2568618"/>
              <a:ext cx="743946" cy="859387"/>
              <a:chOff x="1616982" y="1979050"/>
              <a:chExt cx="743946" cy="859387"/>
            </a:xfrm>
          </p:grpSpPr>
          <p:grpSp>
            <p:nvGrpSpPr>
              <p:cNvPr id="78880" name="组合 4"/>
              <p:cNvGrpSpPr>
                <a:grpSpLocks/>
              </p:cNvGrpSpPr>
              <p:nvPr/>
            </p:nvGrpSpPr>
            <p:grpSpPr bwMode="auto">
              <a:xfrm>
                <a:off x="1616982" y="2412325"/>
                <a:ext cx="743946" cy="426112"/>
                <a:chOff x="1459367" y="2127931"/>
                <a:chExt cx="5060950" cy="2898775"/>
              </a:xfrm>
            </p:grpSpPr>
            <p:sp>
              <p:nvSpPr>
                <p:cNvPr id="7888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8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81"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8879"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系统的内能一定增加</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78872" name="组合 8"/>
            <p:cNvGrpSpPr>
              <a:grpSpLocks/>
            </p:cNvGrpSpPr>
            <p:nvPr/>
          </p:nvGrpSpPr>
          <p:grpSpPr bwMode="auto">
            <a:xfrm>
              <a:off x="1616982" y="3350397"/>
              <a:ext cx="743946" cy="859387"/>
              <a:chOff x="1616982" y="3488536"/>
              <a:chExt cx="743946" cy="859387"/>
            </a:xfrm>
          </p:grpSpPr>
          <p:grpSp>
            <p:nvGrpSpPr>
              <p:cNvPr id="78874" name="组合 9"/>
              <p:cNvGrpSpPr>
                <a:grpSpLocks/>
              </p:cNvGrpSpPr>
              <p:nvPr/>
            </p:nvGrpSpPr>
            <p:grpSpPr bwMode="auto">
              <a:xfrm>
                <a:off x="1616982" y="3921811"/>
                <a:ext cx="743946" cy="426112"/>
                <a:chOff x="1459367" y="2127931"/>
                <a:chExt cx="5060950" cy="2898775"/>
              </a:xfrm>
            </p:grpSpPr>
            <p:sp>
              <p:nvSpPr>
                <p:cNvPr id="788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75"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8873"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系统的内能一定减少</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78866" name="组合 13"/>
            <p:cNvGrpSpPr>
              <a:grpSpLocks/>
            </p:cNvGrpSpPr>
            <p:nvPr/>
          </p:nvGrpSpPr>
          <p:grpSpPr bwMode="auto">
            <a:xfrm>
              <a:off x="1616982" y="4199905"/>
              <a:ext cx="743946" cy="859387"/>
              <a:chOff x="1616982" y="4998022"/>
              <a:chExt cx="743946" cy="859387"/>
            </a:xfrm>
          </p:grpSpPr>
          <p:grpSp>
            <p:nvGrpSpPr>
              <p:cNvPr id="78868" name="组合 14"/>
              <p:cNvGrpSpPr>
                <a:grpSpLocks/>
              </p:cNvGrpSpPr>
              <p:nvPr/>
            </p:nvGrpSpPr>
            <p:grpSpPr bwMode="auto">
              <a:xfrm>
                <a:off x="1616982" y="5431297"/>
                <a:ext cx="743946" cy="426112"/>
                <a:chOff x="1459367" y="2127931"/>
                <a:chExt cx="5060950" cy="2898775"/>
              </a:xfrm>
            </p:grpSpPr>
            <p:sp>
              <p:nvSpPr>
                <p:cNvPr id="788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9"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8867"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系统的内能一定保持不变</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6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621712" cy="858838"/>
            <a:chOff x="1616982" y="5054362"/>
            <a:chExt cx="8621722" cy="859387"/>
          </a:xfrm>
        </p:grpSpPr>
        <p:grpSp>
          <p:nvGrpSpPr>
            <p:cNvPr id="78858" name="组合 26"/>
            <p:cNvGrpSpPr>
              <a:grpSpLocks/>
            </p:cNvGrpSpPr>
            <p:nvPr/>
          </p:nvGrpSpPr>
          <p:grpSpPr bwMode="auto">
            <a:xfrm>
              <a:off x="1616982" y="5054362"/>
              <a:ext cx="743946" cy="859387"/>
              <a:chOff x="1616982" y="4998022"/>
              <a:chExt cx="743946" cy="859387"/>
            </a:xfrm>
          </p:grpSpPr>
          <p:grpSp>
            <p:nvGrpSpPr>
              <p:cNvPr id="78860" name="组合 27"/>
              <p:cNvGrpSpPr>
                <a:grpSpLocks/>
              </p:cNvGrpSpPr>
              <p:nvPr/>
            </p:nvGrpSpPr>
            <p:grpSpPr bwMode="auto">
              <a:xfrm>
                <a:off x="1616982" y="5431297"/>
                <a:ext cx="743946" cy="426112"/>
                <a:chOff x="1459367" y="2127931"/>
                <a:chExt cx="5060950" cy="2898775"/>
              </a:xfrm>
            </p:grpSpPr>
            <p:sp>
              <p:nvSpPr>
                <p:cNvPr id="7886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1"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8859" name="文本框 31"/>
            <p:cNvSpPr txBox="1">
              <a:spLocks noChangeArrowheads="1"/>
            </p:cNvSpPr>
            <p:nvPr/>
          </p:nvSpPr>
          <p:spPr bwMode="auto">
            <a:xfrm>
              <a:off x="2547615" y="5335426"/>
              <a:ext cx="7691089"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系统的内能可能增加，也可能减少或保持不变</a:t>
              </a:r>
            </a:p>
          </p:txBody>
        </p:sp>
      </p:grpSp>
      <p:grpSp>
        <p:nvGrpSpPr>
          <p:cNvPr id="33" name="组合 32"/>
          <p:cNvGrpSpPr>
            <a:grpSpLocks/>
          </p:cNvGrpSpPr>
          <p:nvPr/>
        </p:nvGrpSpPr>
        <p:grpSpPr bwMode="auto">
          <a:xfrm>
            <a:off x="695325" y="4629150"/>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5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4688" y="779463"/>
            <a:ext cx="8159750"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0053</a:t>
            </a:r>
            <a:r>
              <a:rPr kumimoji="1" lang="zh-CN" altLang="en-US" sz="2800" b="1" dirty="0">
                <a:solidFill>
                  <a:srgbClr val="0000FF"/>
                </a:solidFill>
                <a:latin typeface="楷体" pitchFamily="49" charset="-122"/>
                <a:ea typeface="楷体" pitchFamily="49" charset="-122"/>
              </a:rPr>
              <a:t>一物质系统从外界吸收一定的热量，则</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a:grpSpLocks/>
          </p:cNvGrpSpPr>
          <p:nvPr/>
        </p:nvGrpSpPr>
        <p:grpSpPr bwMode="auto">
          <a:xfrm>
            <a:off x="1719263" y="582613"/>
            <a:ext cx="9292174" cy="1815882"/>
            <a:chOff x="772016" y="664809"/>
            <a:chExt cx="9291395" cy="1815664"/>
          </a:xfrm>
        </p:grpSpPr>
        <p:sp>
          <p:nvSpPr>
            <p:cNvPr id="34" name="任意多边形 33"/>
            <p:cNvSpPr/>
            <p:nvPr/>
          </p:nvSpPr>
          <p:spPr>
            <a:xfrm>
              <a:off x="772016" y="748936"/>
              <a:ext cx="161911" cy="371430"/>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zh-CN" altLang="en-US" b="1">
                <a:solidFill>
                  <a:srgbClr val="0000FF"/>
                </a:solidFill>
              </a:endParaRPr>
            </a:p>
          </p:txBody>
        </p:sp>
        <mc:AlternateContent xmlns:mc="http://schemas.openxmlformats.org/markup-compatibility/2006">
          <mc:Choice xmlns:a14="http://schemas.microsoft.com/office/drawing/2010/main" Requires="a14">
            <p:sp>
              <p:nvSpPr>
                <p:cNvPr id="63548" name="文本框 34"/>
                <p:cNvSpPr txBox="1">
                  <a:spLocks noChangeArrowheads="1"/>
                </p:cNvSpPr>
                <p:nvPr/>
              </p:nvSpPr>
              <p:spPr bwMode="auto">
                <a:xfrm>
                  <a:off x="852724" y="664809"/>
                  <a:ext cx="9210687" cy="1815664"/>
                </a:xfrm>
                <a:prstGeom prst="rect">
                  <a:avLst/>
                </a:prstGeom>
                <a:noFill/>
                <a:ln w="9525">
                  <a:noFill/>
                  <a:miter lim="800000"/>
                  <a:headEnd/>
                  <a:tailEnd/>
                </a:ln>
              </p:spPr>
              <p:txBody>
                <a:bodyPr wrap="square">
                  <a:spAutoFit/>
                </a:bodyPr>
                <a:lstStyle/>
                <a:p>
                  <a:pPr algn="just"/>
                  <a:r>
                    <a:rPr lang="en-US" altLang="zh-CN" sz="2800" b="1" dirty="0">
                      <a:solidFill>
                        <a:srgbClr val="FF0000"/>
                      </a:solidFill>
                      <a:latin typeface="楷体" pitchFamily="49" charset="-122"/>
                      <a:ea typeface="楷体" pitchFamily="49" charset="-122"/>
                    </a:rPr>
                    <a:t>0054</a:t>
                  </a:r>
                  <a:r>
                    <a:rPr lang="zh-CN" altLang="en-US" sz="2800" b="1" dirty="0">
                      <a:solidFill>
                        <a:srgbClr val="0000FF"/>
                      </a:solidFill>
                      <a:latin typeface="楷体" pitchFamily="49" charset="-122"/>
                      <a:ea typeface="楷体" pitchFamily="49" charset="-122"/>
                    </a:rPr>
                    <a:t>有两个相同的容器，容积不变。一个盛有氦气</a:t>
                  </a:r>
                  <a:r>
                    <a:rPr lang="en-US" altLang="zh-CN" sz="2800" b="1" dirty="0">
                      <a:solidFill>
                        <a:srgbClr val="0000FF"/>
                      </a:solidFill>
                      <a:latin typeface="楷体" pitchFamily="49" charset="-122"/>
                      <a:ea typeface="楷体" pitchFamily="49" charset="-122"/>
                    </a:rPr>
                    <a:t>,</a:t>
                  </a:r>
                  <a:r>
                    <a:rPr lang="zh-CN" altLang="en-US" sz="2800" b="1" dirty="0">
                      <a:solidFill>
                        <a:srgbClr val="0000FF"/>
                      </a:solidFill>
                      <a:latin typeface="楷体" pitchFamily="49" charset="-122"/>
                      <a:ea typeface="楷体" pitchFamily="49" charset="-122"/>
                    </a:rPr>
                    <a:t>另一个盛有氢气（看成刚性分子），它们的压强和温度都相等</a:t>
                  </a:r>
                  <a:r>
                    <a:rPr lang="en-US" altLang="zh-CN" sz="2800" b="1" dirty="0">
                      <a:solidFill>
                        <a:srgbClr val="0000FF"/>
                      </a:solidFill>
                      <a:latin typeface="楷体" pitchFamily="49" charset="-122"/>
                      <a:ea typeface="楷体" pitchFamily="49" charset="-122"/>
                    </a:rPr>
                    <a:t>,</a:t>
                  </a:r>
                  <a:r>
                    <a:rPr lang="zh-CN" altLang="en-US" sz="2800" b="1" dirty="0">
                      <a:solidFill>
                        <a:srgbClr val="0000FF"/>
                      </a:solidFill>
                      <a:latin typeface="楷体" pitchFamily="49" charset="-122"/>
                      <a:ea typeface="楷体" pitchFamily="49" charset="-122"/>
                    </a:rPr>
                    <a:t>现将</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的热量传给氢气，使氢气的温度升高，如果使氦气也升高同样的温度，则应向氦气传递的热量是</a:t>
                  </a:r>
                </a:p>
              </p:txBody>
            </p:sp>
          </mc:Choice>
          <mc:Fallback>
            <p:sp>
              <p:nvSpPr>
                <p:cNvPr id="63548" name="文本框 34"/>
                <p:cNvSpPr txBox="1">
                  <a:spLocks noRot="1" noChangeAspect="1" noMove="1" noResize="1" noEditPoints="1" noAdjustHandles="1" noChangeArrowheads="1" noChangeShapeType="1" noTextEdit="1"/>
                </p:cNvSpPr>
                <p:nvPr/>
              </p:nvSpPr>
              <p:spPr bwMode="auto">
                <a:xfrm>
                  <a:off x="852724" y="664809"/>
                  <a:ext cx="9210687" cy="1815664"/>
                </a:xfrm>
                <a:prstGeom prst="rect">
                  <a:avLst/>
                </a:prstGeom>
                <a:blipFill>
                  <a:blip r:embed="rId2"/>
                  <a:stretch>
                    <a:fillRect l="-1324" t="-3704" r="-3309" b="-87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8160884" y="2055759"/>
              <a:ext cx="138100" cy="35714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fontAlgn="auto">
                <a:spcBef>
                  <a:spcPts val="0"/>
                </a:spcBef>
                <a:spcAft>
                  <a:spcPts val="0"/>
                </a:spcAft>
                <a:defRPr/>
              </a:pPr>
              <a:endParaRPr lang="zh-CN" altLang="en-US" b="1" dirty="0">
                <a:solidFill>
                  <a:srgbClr val="0000FF"/>
                </a:solidFill>
              </a:endParaRP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546"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mc:AlternateContent xmlns:mc="http://schemas.openxmlformats.org/markup-compatibility/2006" xmlns:a14="http://schemas.microsoft.com/office/drawing/2010/main">
        <mc:Choice Requires="a14">
          <p:sp>
            <p:nvSpPr>
              <p:cNvPr id="63544" name="Text Box 7"/>
              <p:cNvSpPr txBox="1">
                <a:spLocks noChangeArrowheads="1"/>
              </p:cNvSpPr>
              <p:nvPr/>
            </p:nvSpPr>
            <p:spPr bwMode="auto">
              <a:xfrm>
                <a:off x="2424505" y="2604275"/>
                <a:ext cx="2628900" cy="954107"/>
              </a:xfrm>
              <a:prstGeom prst="rect">
                <a:avLst/>
              </a:prstGeom>
              <a:noFill/>
              <a:ln w="9525">
                <a:noFill/>
                <a:miter lim="800000"/>
                <a:headEnd/>
                <a:tailEnd/>
              </a:ln>
            </p:spPr>
            <p:txBody>
              <a:bodyPr>
                <a:spAutoFit/>
              </a:bodyPr>
              <a:lstStyle/>
              <a:p>
                <a:pPr>
                  <a:spcBef>
                    <a:spcPct val="50000"/>
                  </a:spcBef>
                </a:pPr>
                <a:r>
                  <a:rPr lang="zh-CN" altLang="en-US" sz="2800" b="1" dirty="0">
                    <a:solidFill>
                      <a:srgbClr val="0000FF"/>
                    </a:solidFill>
                    <a:latin typeface="楷体" pitchFamily="49" charset="-122"/>
                    <a:ea typeface="楷体" pitchFamily="49" charset="-122"/>
                    <a:cs typeface="Times New Roman" pitchFamily="18" charset="0"/>
                  </a:rPr>
                  <a:t>因</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b="1" dirty="0">
                    <a:solidFill>
                      <a:srgbClr val="0000FF"/>
                    </a:solidFill>
                    <a:latin typeface="楷体" pitchFamily="49" charset="-122"/>
                    <a:ea typeface="楷体" pitchFamily="49" charset="-122"/>
                    <a:cs typeface="Times New Roman" pitchFamily="18" charset="0"/>
                  </a:rPr>
                  <a:t>、</a:t>
                </a:r>
                <a14:m>
                  <m:oMath xmlns:m="http://schemas.openxmlformats.org/officeDocument/2006/math">
                    <m:r>
                      <a:rPr lang="en-US" altLang="zh-CN" sz="2800" i="1">
                        <a:solidFill>
                          <a:srgbClr val="0000FF"/>
                        </a:solidFill>
                        <a:latin typeface="Cambria Math" panose="02040503050406030204" pitchFamily="18" charset="0"/>
                      </a:rPr>
                      <m:t>𝑇</m:t>
                    </m:r>
                  </m:oMath>
                </a14:m>
                <a:r>
                  <a:rPr lang="zh-CN" altLang="en-US" sz="2800" b="1" dirty="0">
                    <a:solidFill>
                      <a:srgbClr val="0000FF"/>
                    </a:solidFill>
                    <a:latin typeface="楷体" pitchFamily="49" charset="-122"/>
                    <a:ea typeface="楷体" pitchFamily="49" charset="-122"/>
                    <a:cs typeface="Times New Roman" pitchFamily="18" charset="0"/>
                  </a:rPr>
                  <a:t>、</a:t>
                </a:r>
                <a14:m>
                  <m:oMath xmlns:m="http://schemas.openxmlformats.org/officeDocument/2006/math">
                    <m:r>
                      <a:rPr lang="en-US" altLang="zh-CN" sz="2800" b="0" i="1" smtClean="0">
                        <a:solidFill>
                          <a:srgbClr val="0000FF"/>
                        </a:solidFill>
                        <a:latin typeface="Cambria Math" panose="02040503050406030204" pitchFamily="18" charset="0"/>
                      </a:rPr>
                      <m:t>𝑉</m:t>
                    </m:r>
                  </m:oMath>
                </a14:m>
                <a:r>
                  <a:rPr lang="zh-CN" altLang="en-US" sz="2800" b="1" dirty="0">
                    <a:solidFill>
                      <a:srgbClr val="0000FF"/>
                    </a:solidFill>
                    <a:latin typeface="楷体" pitchFamily="49" charset="-122"/>
                    <a:ea typeface="楷体" pitchFamily="49" charset="-122"/>
                    <a:cs typeface="Times New Roman" pitchFamily="18" charset="0"/>
                  </a:rPr>
                  <a:t>同，所以</a:t>
                </a:r>
                <a14:m>
                  <m:oMath xmlns:m="http://schemas.openxmlformats.org/officeDocument/2006/math">
                    <m:r>
                      <a:rPr lang="en-US" altLang="zh-CN" sz="2800" i="1">
                        <a:solidFill>
                          <a:srgbClr val="0000FF"/>
                        </a:solidFill>
                        <a:latin typeface="Cambria Math" panose="02040503050406030204" pitchFamily="18" charset="0"/>
                      </a:rPr>
                      <m:t>𝑛</m:t>
                    </m:r>
                  </m:oMath>
                </a14:m>
                <a:r>
                  <a:rPr lang="zh-CN" altLang="en-US" sz="2800" b="1" dirty="0">
                    <a:solidFill>
                      <a:srgbClr val="0000FF"/>
                    </a:solidFill>
                    <a:latin typeface="楷体" pitchFamily="49" charset="-122"/>
                    <a:ea typeface="楷体" pitchFamily="49" charset="-122"/>
                    <a:cs typeface="Times New Roman" pitchFamily="18" charset="0"/>
                  </a:rPr>
                  <a:t>和</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𝜈</m:t>
                    </m:r>
                  </m:oMath>
                </a14:m>
                <a:r>
                  <a:rPr lang="zh-CN" altLang="en-US" sz="2800" b="1" dirty="0">
                    <a:solidFill>
                      <a:srgbClr val="0000FF"/>
                    </a:solidFill>
                    <a:latin typeface="楷体" pitchFamily="49" charset="-122"/>
                    <a:ea typeface="楷体" pitchFamily="49" charset="-122"/>
                    <a:cs typeface="Times New Roman" pitchFamily="18" charset="0"/>
                  </a:rPr>
                  <a:t>同。</a:t>
                </a:r>
                <a:endParaRPr lang="en-US" altLang="zh-CN" sz="2800" b="1" dirty="0">
                  <a:solidFill>
                    <a:srgbClr val="0000FF"/>
                  </a:solidFill>
                  <a:latin typeface="楷体" pitchFamily="49" charset="-122"/>
                  <a:ea typeface="楷体" pitchFamily="49" charset="-122"/>
                  <a:cs typeface="Times New Roman" pitchFamily="18" charset="0"/>
                </a:endParaRPr>
              </a:p>
            </p:txBody>
          </p:sp>
        </mc:Choice>
        <mc:Fallback xmlns="">
          <p:sp>
            <p:nvSpPr>
              <p:cNvPr id="63544" name="Text Box 7"/>
              <p:cNvSpPr txBox="1">
                <a:spLocks noRot="1" noChangeAspect="1" noMove="1" noResize="1" noEditPoints="1" noAdjustHandles="1" noChangeArrowheads="1" noChangeShapeType="1" noTextEdit="1"/>
              </p:cNvSpPr>
              <p:nvPr/>
            </p:nvSpPr>
            <p:spPr bwMode="auto">
              <a:xfrm>
                <a:off x="2424505" y="2604275"/>
                <a:ext cx="2628900" cy="954107"/>
              </a:xfrm>
              <a:prstGeom prst="rect">
                <a:avLst/>
              </a:prstGeom>
              <a:blipFill>
                <a:blip r:embed="rId3"/>
                <a:stretch>
                  <a:fillRect l="-4872" t="-7643" r="-18097" b="-1528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Rectangle 10"/>
              <p:cNvSpPr>
                <a:spLocks noChangeArrowheads="1"/>
              </p:cNvSpPr>
              <p:nvPr/>
            </p:nvSpPr>
            <p:spPr bwMode="auto">
              <a:xfrm>
                <a:off x="1717553" y="5523642"/>
                <a:ext cx="3259138"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cs typeface="Times New Roman" pitchFamily="18" charset="0"/>
                  </a:rPr>
                  <a:t>氦</a:t>
                </a:r>
                <a14:m>
                  <m:oMath xmlns:m="http://schemas.openxmlformats.org/officeDocument/2006/math">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=3</m:t>
                    </m:r>
                  </m:oMath>
                </a14:m>
                <a:r>
                  <a:rPr lang="en-US" altLang="zh-CN" sz="2800" b="1" dirty="0">
                    <a:solidFill>
                      <a:srgbClr val="0000FF"/>
                    </a:solidFill>
                    <a:latin typeface="楷体" pitchFamily="49" charset="-122"/>
                    <a:ea typeface="楷体" pitchFamily="49" charset="-122"/>
                    <a:cs typeface="Times New Roman" pitchFamily="18" charset="0"/>
                  </a:rPr>
                  <a:t>,</a:t>
                </a:r>
                <a:r>
                  <a:rPr lang="zh-CN" altLang="en-US" sz="2800" b="1" dirty="0">
                    <a:solidFill>
                      <a:srgbClr val="0000FF"/>
                    </a:solidFill>
                    <a:latin typeface="楷体" pitchFamily="49" charset="-122"/>
                    <a:ea typeface="楷体" pitchFamily="49" charset="-122"/>
                    <a:cs typeface="Times New Roman" pitchFamily="18" charset="0"/>
                  </a:rPr>
                  <a:t>氢气</a:t>
                </a:r>
                <a14:m>
                  <m:oMath xmlns:m="http://schemas.openxmlformats.org/officeDocument/2006/math">
                    <m:r>
                      <a:rPr lang="en-US" altLang="zh-CN" sz="2800" i="1">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=5</m:t>
                    </m:r>
                  </m:oMath>
                </a14:m>
                <a:r>
                  <a:rPr lang="en-US" altLang="zh-CN" sz="2800" b="1" dirty="0">
                    <a:solidFill>
                      <a:srgbClr val="0000FF"/>
                    </a:solidFill>
                    <a:latin typeface="楷体" pitchFamily="49" charset="-122"/>
                    <a:ea typeface="楷体" pitchFamily="49" charset="-122"/>
                    <a:cs typeface="Times New Roman" pitchFamily="18" charset="0"/>
                  </a:rPr>
                  <a:t>,</a:t>
                </a:r>
              </a:p>
              <a:p>
                <a:r>
                  <a:rPr lang="zh-CN" altLang="en-US" sz="2800" b="1" dirty="0">
                    <a:solidFill>
                      <a:srgbClr val="0000FF"/>
                    </a:solidFill>
                    <a:latin typeface="楷体" pitchFamily="49" charset="-122"/>
                    <a:ea typeface="楷体" pitchFamily="49" charset="-122"/>
                    <a:cs typeface="Times New Roman" pitchFamily="18" charset="0"/>
                  </a:rPr>
                  <a:t>所以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cs typeface="Times New Roman" pitchFamily="18" charset="0"/>
                  </a:rPr>
                  <a:t>。</a:t>
                </a:r>
                <a:endParaRPr lang="en-US" altLang="zh-CN" sz="2800" b="1" dirty="0">
                  <a:solidFill>
                    <a:srgbClr val="0000FF"/>
                  </a:solidFill>
                  <a:latin typeface="楷体" pitchFamily="49" charset="-122"/>
                  <a:ea typeface="楷体" pitchFamily="49" charset="-122"/>
                  <a:cs typeface="Times New Roman" pitchFamily="18" charset="0"/>
                </a:endParaRPr>
              </a:p>
            </p:txBody>
          </p:sp>
        </mc:Choice>
        <mc:Fallback xmlns="">
          <p:sp>
            <p:nvSpPr>
              <p:cNvPr id="65" name="Rectangle 10"/>
              <p:cNvSpPr>
                <a:spLocks noRot="1" noChangeAspect="1" noMove="1" noResize="1" noEditPoints="1" noAdjustHandles="1" noChangeArrowheads="1" noChangeShapeType="1" noTextEdit="1"/>
              </p:cNvSpPr>
              <p:nvPr/>
            </p:nvSpPr>
            <p:spPr bwMode="auto">
              <a:xfrm>
                <a:off x="1717553" y="5523642"/>
                <a:ext cx="3259138" cy="954107"/>
              </a:xfrm>
              <a:prstGeom prst="rect">
                <a:avLst/>
              </a:prstGeom>
              <a:blipFill>
                <a:blip r:embed="rId4"/>
                <a:stretch>
                  <a:fillRect l="-3933" t="-7643" r="-1685" b="-1528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847002" y="2834902"/>
                <a:ext cx="151715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847002" y="2834902"/>
                <a:ext cx="1517155"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83938" y="3845845"/>
                <a:ext cx="217060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𝑊</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783938" y="3845845"/>
                <a:ext cx="217060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3283515" y="3845845"/>
                <a:ext cx="13055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3283515" y="3845845"/>
                <a:ext cx="130555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1743231" y="4527585"/>
                <a:ext cx="2204001"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𝑇</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1743231" y="4527585"/>
                <a:ext cx="2204001" cy="80086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5194300" y="2947988"/>
            <a:ext cx="6642100" cy="3335337"/>
            <a:chOff x="5194300" y="2947988"/>
            <a:chExt cx="6642100" cy="3335337"/>
          </a:xfrm>
        </p:grpSpPr>
        <p:grpSp>
          <p:nvGrpSpPr>
            <p:cNvPr id="63552" name="组合 5"/>
            <p:cNvGrpSpPr>
              <a:grpSpLocks/>
            </p:cNvGrpSpPr>
            <p:nvPr/>
          </p:nvGrpSpPr>
          <p:grpSpPr bwMode="auto">
            <a:xfrm>
              <a:off x="5194300" y="2947988"/>
              <a:ext cx="6642100" cy="3335337"/>
              <a:chOff x="1930401" y="1699031"/>
              <a:chExt cx="8331198" cy="4357448"/>
            </a:xfrm>
          </p:grpSpPr>
          <p:sp>
            <p:nvSpPr>
              <p:cNvPr id="7" name="矩形 6"/>
              <p:cNvSpPr/>
              <p:nvPr/>
            </p:nvSpPr>
            <p:spPr>
              <a:xfrm rot="2700000">
                <a:off x="2543496" y="2288239"/>
                <a:ext cx="1207061"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411"/>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052"/>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013" y="3406960"/>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48"/>
                <a:ext cx="0" cy="274388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759"/>
                <a:ext cx="971708"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943" y="2363980"/>
                <a:ext cx="1207061"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359" y="2397165"/>
                <a:ext cx="1207061"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028"/>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1711"/>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454" y="2496480"/>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537"/>
                <a:ext cx="1955362" cy="194747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7863"/>
                <a:ext cx="969716"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06" y="2341167"/>
                <a:ext cx="1207061"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892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06"/>
                <a:ext cx="1879697"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416"/>
                <a:ext cx="947813"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63570"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63571"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63572"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63573"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3" y="6002555"/>
                <a:ext cx="8020570"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52" name="文本框 51"/>
                <p:cNvSpPr txBox="1"/>
                <p:nvPr/>
              </p:nvSpPr>
              <p:spPr>
                <a:xfrm>
                  <a:off x="5890208" y="5308199"/>
                  <a:ext cx="443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6</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5890208" y="5308199"/>
                  <a:ext cx="443006"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7481336" y="5308199"/>
                  <a:ext cx="443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5</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7481336" y="5308199"/>
                  <a:ext cx="443006"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9122928" y="5308199"/>
                  <a:ext cx="443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9122928" y="5308199"/>
                  <a:ext cx="443006"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10660015" y="5308199"/>
                  <a:ext cx="4430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10660015" y="5308199"/>
                  <a:ext cx="443006" cy="430887"/>
                </a:xfrm>
                <a:prstGeom prst="rect">
                  <a:avLst/>
                </a:prstGeom>
                <a:blipFill>
                  <a:blip r:embed="rId12"/>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8905875" y="2752725"/>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3551"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3544"/>
                                        </p:tgtEl>
                                        <p:attrNameLst>
                                          <p:attrName>style.visibility</p:attrName>
                                        </p:attrNameLst>
                                      </p:cBhvr>
                                      <p:to>
                                        <p:strVal val="visible"/>
                                      </p:to>
                                    </p:set>
                                    <p:animEffect transition="in" filter="wipe(left)">
                                      <p:cBhvr>
                                        <p:cTn id="27" dur="500"/>
                                        <p:tgtEl>
                                          <p:spTgt spid="635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wipe(lef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wipe(left)">
                                      <p:cBhvr>
                                        <p:cTn id="37" dur="500"/>
                                        <p:tgtEl>
                                          <p:spTgt spid="5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wipe(left)">
                                      <p:cBhvr>
                                        <p:cTn id="42" dur="50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left)">
                                      <p:cBhvr>
                                        <p:cTn id="47" dur="500"/>
                                        <p:tgtEl>
                                          <p:spTgt spid="6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7"/>
                                        </p:tgtEl>
                                        <p:attrNameLst>
                                          <p:attrName>style.visibility</p:attrName>
                                        </p:attrNameLst>
                                      </p:cBhvr>
                                      <p:to>
                                        <p:strVal val="visible"/>
                                      </p:to>
                                    </p:set>
                                    <p:animEffect transition="in" filter="fade">
                                      <p:cBhvr>
                                        <p:cTn id="5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544" grpId="0"/>
      <p:bldP spid="65" grpId="0"/>
      <p:bldP spid="48" grpId="0"/>
      <p:bldP spid="49" grpId="0"/>
      <p:bldP spid="50" grpId="0"/>
      <p:bldP spid="5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a:grpSpLocks/>
          </p:cNvGrpSpPr>
          <p:nvPr/>
        </p:nvGrpSpPr>
        <p:grpSpPr bwMode="auto">
          <a:xfrm>
            <a:off x="5346699" y="2740245"/>
            <a:ext cx="6640512" cy="3335337"/>
            <a:chOff x="5328973" y="2947617"/>
            <a:chExt cx="6641425" cy="3336107"/>
          </a:xfrm>
        </p:grpSpPr>
        <p:grpSp>
          <p:nvGrpSpPr>
            <p:cNvPr id="64557" name="组合 5"/>
            <p:cNvGrpSpPr>
              <a:grpSpLocks/>
            </p:cNvGrpSpPr>
            <p:nvPr/>
          </p:nvGrpSpPr>
          <p:grpSpPr bwMode="auto">
            <a:xfrm>
              <a:off x="5328973" y="2947617"/>
              <a:ext cx="6641425" cy="3336107"/>
              <a:chOff x="1930401" y="1699031"/>
              <a:chExt cx="8331198" cy="4357448"/>
            </a:xfrm>
          </p:grpSpPr>
          <p:sp>
            <p:nvSpPr>
              <p:cNvPr id="7" name="矩形 6"/>
              <p:cNvSpPr/>
              <p:nvPr/>
            </p:nvSpPr>
            <p:spPr>
              <a:xfrm rot="2700000">
                <a:off x="2543787" y="2288095"/>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099" y="2354411"/>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087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180" y="3406960"/>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3" y="1562148"/>
                <a:ext cx="0" cy="274388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759"/>
                <a:ext cx="969948"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00" y="2364832"/>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069" y="2398016"/>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5" y="3549028"/>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6" y="2792535"/>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85" y="2496480"/>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20" y="1993537"/>
                <a:ext cx="1955830" cy="194747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30" y="3067863"/>
                <a:ext cx="971940"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248" y="2342019"/>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6" y="2368928"/>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40" y="1852506"/>
                <a:ext cx="1878154"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100" y="3111416"/>
                <a:ext cx="948040"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64579"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64580"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64581"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64582"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9" y="6002555"/>
                <a:ext cx="8020496"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64558" name="文本框 1"/>
            <p:cNvSpPr txBox="1">
              <a:spLocks noChangeArrowheads="1"/>
            </p:cNvSpPr>
            <p:nvPr/>
          </p:nvSpPr>
          <p:spPr bwMode="auto">
            <a:xfrm>
              <a:off x="5707199" y="4930481"/>
              <a:ext cx="1374416"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对外作正功</a:t>
              </a:r>
            </a:p>
          </p:txBody>
        </p:sp>
        <p:sp>
          <p:nvSpPr>
            <p:cNvPr id="64559" name="文本框 48"/>
            <p:cNvSpPr txBox="1">
              <a:spLocks noChangeArrowheads="1"/>
            </p:cNvSpPr>
            <p:nvPr/>
          </p:nvSpPr>
          <p:spPr bwMode="auto">
            <a:xfrm>
              <a:off x="7237211" y="4930481"/>
              <a:ext cx="1374416"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内能增加</a:t>
              </a:r>
            </a:p>
          </p:txBody>
        </p:sp>
        <p:sp>
          <p:nvSpPr>
            <p:cNvPr id="64560" name="文本框 49"/>
            <p:cNvSpPr txBox="1">
              <a:spLocks noChangeArrowheads="1"/>
            </p:cNvSpPr>
            <p:nvPr/>
          </p:nvSpPr>
          <p:spPr bwMode="auto">
            <a:xfrm>
              <a:off x="8822432" y="4934789"/>
              <a:ext cx="1374416"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从外界吸热</a:t>
              </a:r>
            </a:p>
          </p:txBody>
        </p:sp>
        <p:sp>
          <p:nvSpPr>
            <p:cNvPr id="64561" name="文本框 50"/>
            <p:cNvSpPr txBox="1">
              <a:spLocks noChangeArrowheads="1"/>
            </p:cNvSpPr>
            <p:nvPr/>
          </p:nvSpPr>
          <p:spPr bwMode="auto">
            <a:xfrm>
              <a:off x="10407653" y="4969051"/>
              <a:ext cx="1374416" cy="954107"/>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向外界放热</a:t>
              </a:r>
            </a:p>
          </p:txBody>
        </p:sp>
      </p:grpSp>
      <p:grpSp>
        <p:nvGrpSpPr>
          <p:cNvPr id="37" name="组合 36"/>
          <p:cNvGrpSpPr>
            <a:grpSpLocks/>
          </p:cNvGrpSpPr>
          <p:nvPr/>
        </p:nvGrpSpPr>
        <p:grpSpPr bwMode="auto">
          <a:xfrm>
            <a:off x="7473737" y="2535925"/>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556"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4554"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 name="组合 3"/>
          <p:cNvGrpSpPr>
            <a:grpSpLocks/>
          </p:cNvGrpSpPr>
          <p:nvPr/>
        </p:nvGrpSpPr>
        <p:grpSpPr bwMode="auto">
          <a:xfrm>
            <a:off x="1719263" y="582613"/>
            <a:ext cx="8740775" cy="954087"/>
            <a:chOff x="1719975" y="582454"/>
            <a:chExt cx="8740762" cy="954107"/>
          </a:xfrm>
        </p:grpSpPr>
        <p:grpSp>
          <p:nvGrpSpPr>
            <p:cNvPr id="64548" name="组合 32"/>
            <p:cNvGrpSpPr>
              <a:grpSpLocks/>
            </p:cNvGrpSpPr>
            <p:nvPr/>
          </p:nvGrpSpPr>
          <p:grpSpPr bwMode="auto">
            <a:xfrm>
              <a:off x="1719975" y="582454"/>
              <a:ext cx="8740762" cy="954107"/>
              <a:chOff x="772016" y="664809"/>
              <a:chExt cx="8740762" cy="954107"/>
            </a:xfrm>
          </p:grpSpPr>
          <p:sp>
            <p:nvSpPr>
              <p:cNvPr id="34" name="任意多边形 33"/>
              <p:cNvSpPr/>
              <p:nvPr/>
            </p:nvSpPr>
            <p:spPr>
              <a:xfrm>
                <a:off x="772016" y="748948"/>
                <a:ext cx="16192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00FF"/>
                  </a:solidFill>
                </a:endParaRPr>
              </a:p>
            </p:txBody>
          </p:sp>
          <mc:AlternateContent xmlns:mc="http://schemas.openxmlformats.org/markup-compatibility/2006">
            <mc:Choice xmlns:a14="http://schemas.microsoft.com/office/drawing/2010/main" Requires="a14">
              <p:sp>
                <p:nvSpPr>
                  <p:cNvPr id="64551" name="文本框 34"/>
                  <p:cNvSpPr txBox="1">
                    <a:spLocks noChangeArrowheads="1"/>
                  </p:cNvSpPr>
                  <p:nvPr/>
                </p:nvSpPr>
                <p:spPr bwMode="auto">
                  <a:xfrm>
                    <a:off x="852724" y="664809"/>
                    <a:ext cx="8660054" cy="954107"/>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0055</a:t>
                    </a:r>
                    <a:r>
                      <a:rPr lang="zh-CN" altLang="en-US" sz="2800" b="1" dirty="0">
                        <a:solidFill>
                          <a:srgbClr val="0000FF"/>
                        </a:solidFill>
                        <a:latin typeface="楷体" pitchFamily="49" charset="-122"/>
                        <a:ea typeface="楷体" pitchFamily="49" charset="-122"/>
                      </a:rPr>
                      <a:t>一定量的理想气体，由平衡态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en-US" altLang="zh-CN"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，则无论经过什么过程，系统必然</a:t>
                    </a:r>
                  </a:p>
                </p:txBody>
              </p:sp>
            </mc:Choice>
            <mc:Fallback>
              <p:sp>
                <p:nvSpPr>
                  <p:cNvPr id="64551" name="文本框 34"/>
                  <p:cNvSpPr txBox="1">
                    <a:spLocks noRot="1" noChangeAspect="1" noMove="1" noResize="1" noEditPoints="1" noAdjustHandles="1" noChangeArrowheads="1" noChangeShapeType="1" noTextEdit="1"/>
                  </p:cNvSpPr>
                  <p:nvPr/>
                </p:nvSpPr>
                <p:spPr bwMode="auto">
                  <a:xfrm>
                    <a:off x="852724" y="664809"/>
                    <a:ext cx="8660054" cy="954107"/>
                  </a:xfrm>
                  <a:prstGeom prst="rect">
                    <a:avLst/>
                  </a:prstGeom>
                  <a:blipFill>
                    <a:blip r:embed="rId2"/>
                    <a:stretch>
                      <a:fillRect l="-1407" t="-8333"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543866" y="1202982"/>
                <a:ext cx="138112" cy="35719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00FF"/>
                  </a:solidFill>
                </a:endParaRPr>
              </a:p>
            </p:txBody>
          </p:sp>
        </p:grpSp>
        <p:sp>
          <p:nvSpPr>
            <p:cNvPr id="64549" name="AutoShape 20"/>
            <p:cNvSpPr>
              <a:spLocks noChangeArrowheads="1"/>
            </p:cNvSpPr>
            <p:nvPr/>
          </p:nvSpPr>
          <p:spPr bwMode="auto">
            <a:xfrm>
              <a:off x="7604972" y="804863"/>
              <a:ext cx="457200" cy="152400"/>
            </a:xfrm>
            <a:prstGeom prst="rightArrow">
              <a:avLst>
                <a:gd name="adj1" fmla="val 50000"/>
                <a:gd name="adj2" fmla="val 75000"/>
              </a:avLst>
            </a:prstGeom>
            <a:solidFill>
              <a:srgbClr val="FF3300"/>
            </a:solidFill>
            <a:ln w="9525">
              <a:solidFill>
                <a:srgbClr val="000000"/>
              </a:solidFill>
              <a:miter lim="800000"/>
              <a:headEnd/>
              <a:tailEnd/>
            </a:ln>
          </p:spPr>
          <p:txBody>
            <a:bodyPr wrap="none" anchor="ctr"/>
            <a:lstStyle/>
            <a:p>
              <a:endParaRPr lang="zh-CN" altLang="en-US">
                <a:solidFill>
                  <a:srgbClr val="0000FF"/>
                </a:solidFill>
                <a:latin typeface="等线" pitchFamily="2" charset="-122"/>
                <a:ea typeface="等线" pitchFamily="2" charset="-122"/>
              </a:endParaRPr>
            </a:p>
          </p:txBody>
        </p:sp>
      </p:grpSp>
      <p:grpSp>
        <p:nvGrpSpPr>
          <p:cNvPr id="2" name="组合 1"/>
          <p:cNvGrpSpPr/>
          <p:nvPr/>
        </p:nvGrpSpPr>
        <p:grpSpPr>
          <a:xfrm>
            <a:off x="1257300" y="1952625"/>
            <a:ext cx="3648075" cy="2255838"/>
            <a:chOff x="1257300" y="1952625"/>
            <a:chExt cx="3648075" cy="2255838"/>
          </a:xfrm>
        </p:grpSpPr>
        <p:sp>
          <p:nvSpPr>
            <p:cNvPr id="52" name="Rectangle 2" descr="深色上对角线"/>
            <p:cNvSpPr>
              <a:spLocks noChangeArrowheads="1"/>
            </p:cNvSpPr>
            <p:nvPr/>
          </p:nvSpPr>
          <p:spPr bwMode="auto">
            <a:xfrm>
              <a:off x="2247900" y="3552825"/>
              <a:ext cx="1884363" cy="207963"/>
            </a:xfrm>
            <a:prstGeom prst="rect">
              <a:avLst/>
            </a:prstGeom>
            <a:pattFill prst="dkUpDiag">
              <a:fgClr>
                <a:srgbClr val="CC0066"/>
              </a:fgClr>
              <a:bgClr>
                <a:srgbClr val="FFFFFF"/>
              </a:bgClr>
            </a:pattFill>
            <a:ln w="9525">
              <a:noFill/>
              <a:miter lim="800000"/>
              <a:headEnd/>
              <a:tailEnd/>
            </a:ln>
          </p:spPr>
          <p:txBody>
            <a:bodyPr wrap="none" anchor="ctr"/>
            <a:lstStyle/>
            <a:p>
              <a:endParaRPr lang="zh-CN" altLang="en-US">
                <a:latin typeface="等线" pitchFamily="2" charset="-122"/>
                <a:ea typeface="等线" pitchFamily="2" charset="-122"/>
              </a:endParaRPr>
            </a:p>
          </p:txBody>
        </p:sp>
        <p:sp>
          <p:nvSpPr>
            <p:cNvPr id="53" name="Rectangle 3" descr="深色上对角线"/>
            <p:cNvSpPr>
              <a:spLocks noChangeArrowheads="1"/>
            </p:cNvSpPr>
            <p:nvPr/>
          </p:nvSpPr>
          <p:spPr bwMode="auto">
            <a:xfrm>
              <a:off x="3314700" y="2528888"/>
              <a:ext cx="869950" cy="1243012"/>
            </a:xfrm>
            <a:prstGeom prst="rect">
              <a:avLst/>
            </a:prstGeom>
            <a:pattFill prst="dkUpDiag">
              <a:fgClr>
                <a:srgbClr val="0000FF"/>
              </a:fgClr>
              <a:bgClr>
                <a:srgbClr val="BEE6F6"/>
              </a:bgClr>
            </a:pattFill>
            <a:ln w="9525">
              <a:noFill/>
              <a:miter lim="800000"/>
              <a:headEnd/>
              <a:tailEnd/>
            </a:ln>
          </p:spPr>
          <p:txBody>
            <a:bodyPr wrap="none" anchor="ctr"/>
            <a:lstStyle/>
            <a:p>
              <a:endParaRPr lang="zh-CN" altLang="en-US">
                <a:latin typeface="等线" pitchFamily="2" charset="-122"/>
                <a:ea typeface="等线" pitchFamily="2" charset="-122"/>
              </a:endParaRPr>
            </a:p>
          </p:txBody>
        </p:sp>
        <p:grpSp>
          <p:nvGrpSpPr>
            <p:cNvPr id="54" name="Group 4"/>
            <p:cNvGrpSpPr>
              <a:grpSpLocks/>
            </p:cNvGrpSpPr>
            <p:nvPr/>
          </p:nvGrpSpPr>
          <p:grpSpPr bwMode="auto">
            <a:xfrm>
              <a:off x="1257300" y="1952625"/>
              <a:ext cx="3648075" cy="2255838"/>
              <a:chOff x="720" y="2373"/>
              <a:chExt cx="2298" cy="1421"/>
            </a:xfrm>
          </p:grpSpPr>
          <p:sp>
            <p:nvSpPr>
              <p:cNvPr id="64538" name="Line 5"/>
              <p:cNvSpPr>
                <a:spLocks noChangeShapeType="1"/>
              </p:cNvSpPr>
              <p:nvPr/>
            </p:nvSpPr>
            <p:spPr bwMode="auto">
              <a:xfrm flipV="1">
                <a:off x="994" y="2416"/>
                <a:ext cx="0" cy="1088"/>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64539" name="Text Box 6"/>
                  <p:cNvSpPr txBox="1">
                    <a:spLocks noChangeArrowheads="1"/>
                  </p:cNvSpPr>
                  <p:nvPr/>
                </p:nvSpPr>
                <p:spPr bwMode="auto">
                  <a:xfrm>
                    <a:off x="2682" y="3464"/>
                    <a:ext cx="336"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dirty="0"/>
                  </a:p>
                </p:txBody>
              </p:sp>
            </mc:Choice>
            <mc:Fallback xmlns="">
              <p:sp>
                <p:nvSpPr>
                  <p:cNvPr id="64539" name="Text Box 6"/>
                  <p:cNvSpPr txBox="1">
                    <a:spLocks noRot="1" noChangeAspect="1" noMove="1" noResize="1" noEditPoints="1" noAdjustHandles="1" noChangeArrowheads="1" noChangeShapeType="1" noTextEdit="1"/>
                  </p:cNvSpPr>
                  <p:nvPr/>
                </p:nvSpPr>
                <p:spPr bwMode="auto">
                  <a:xfrm>
                    <a:off x="2682" y="3464"/>
                    <a:ext cx="336" cy="33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40" name="Text Box 7"/>
                  <p:cNvSpPr txBox="1">
                    <a:spLocks noChangeArrowheads="1"/>
                  </p:cNvSpPr>
                  <p:nvPr/>
                </p:nvSpPr>
                <p:spPr bwMode="auto">
                  <a:xfrm>
                    <a:off x="720" y="2373"/>
                    <a:ext cx="336" cy="33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4540" name="Text Box 7"/>
                  <p:cNvSpPr txBox="1">
                    <a:spLocks noRot="1" noChangeAspect="1" noMove="1" noResize="1" noEditPoints="1" noAdjustHandles="1" noChangeArrowheads="1" noChangeShapeType="1" noTextEdit="1"/>
                  </p:cNvSpPr>
                  <p:nvPr/>
                </p:nvSpPr>
                <p:spPr bwMode="auto">
                  <a:xfrm>
                    <a:off x="720" y="2373"/>
                    <a:ext cx="336" cy="33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41" name="Text Box 8"/>
                  <p:cNvSpPr txBox="1">
                    <a:spLocks noChangeArrowheads="1"/>
                  </p:cNvSpPr>
                  <p:nvPr/>
                </p:nvSpPr>
                <p:spPr bwMode="auto">
                  <a:xfrm>
                    <a:off x="1222" y="2460"/>
                    <a:ext cx="294"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64541" name="Text Box 8"/>
                  <p:cNvSpPr txBox="1">
                    <a:spLocks noRot="1" noChangeAspect="1" noMove="1" noResize="1" noEditPoints="1" noAdjustHandles="1" noChangeArrowheads="1" noChangeShapeType="1" noTextEdit="1"/>
                  </p:cNvSpPr>
                  <p:nvPr/>
                </p:nvSpPr>
                <p:spPr bwMode="auto">
                  <a:xfrm>
                    <a:off x="1222" y="2460"/>
                    <a:ext cx="294"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542" name="Text Box 9"/>
                  <p:cNvSpPr txBox="1">
                    <a:spLocks noChangeArrowheads="1"/>
                  </p:cNvSpPr>
                  <p:nvPr/>
                </p:nvSpPr>
                <p:spPr bwMode="auto">
                  <a:xfrm>
                    <a:off x="1862" y="2460"/>
                    <a:ext cx="253"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64542" name="Text Box 9"/>
                  <p:cNvSpPr txBox="1">
                    <a:spLocks noRot="1" noChangeAspect="1" noMove="1" noResize="1" noEditPoints="1" noAdjustHandles="1" noChangeArrowheads="1" noChangeShapeType="1" noTextEdit="1"/>
                  </p:cNvSpPr>
                  <p:nvPr/>
                </p:nvSpPr>
                <p:spPr bwMode="auto">
                  <a:xfrm>
                    <a:off x="1862" y="2460"/>
                    <a:ext cx="253" cy="33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p:sp>
            <p:nvSpPr>
              <p:cNvPr id="64543" name="Text Box 10"/>
              <p:cNvSpPr txBox="1">
                <a:spLocks noChangeArrowheads="1"/>
              </p:cNvSpPr>
              <p:nvPr/>
            </p:nvSpPr>
            <p:spPr bwMode="auto">
              <a:xfrm>
                <a:off x="1268" y="2634"/>
                <a:ext cx="274" cy="288"/>
              </a:xfrm>
              <a:prstGeom prst="rect">
                <a:avLst/>
              </a:prstGeom>
              <a:noFill/>
              <a:ln w="9525">
                <a:noFill/>
                <a:miter lim="800000"/>
                <a:headEnd/>
                <a:tailEnd/>
              </a:ln>
            </p:spPr>
            <p:txBody>
              <a:bodyPr>
                <a:spAutoFit/>
              </a:bodyPr>
              <a:lstStyle/>
              <a:p>
                <a:pPr>
                  <a:spcBef>
                    <a:spcPct val="50000"/>
                  </a:spcBef>
                </a:pPr>
                <a:r>
                  <a:rPr kumimoji="1" lang="en-US" altLang="zh-CN" sz="2400">
                    <a:solidFill>
                      <a:srgbClr val="FF0000"/>
                    </a:solidFill>
                    <a:latin typeface="等线" pitchFamily="2" charset="-122"/>
                    <a:ea typeface="等线" pitchFamily="2" charset="-122"/>
                  </a:rPr>
                  <a:t>*</a:t>
                </a:r>
              </a:p>
            </p:txBody>
          </p:sp>
          <p:sp>
            <p:nvSpPr>
              <p:cNvPr id="64544" name="Rectangle 11"/>
              <p:cNvSpPr>
                <a:spLocks noChangeArrowheads="1"/>
              </p:cNvSpPr>
              <p:nvPr/>
            </p:nvSpPr>
            <p:spPr bwMode="auto">
              <a:xfrm>
                <a:off x="1907" y="2634"/>
                <a:ext cx="212" cy="288"/>
              </a:xfrm>
              <a:prstGeom prst="rect">
                <a:avLst/>
              </a:prstGeom>
              <a:noFill/>
              <a:ln w="9525">
                <a:noFill/>
                <a:miter lim="800000"/>
                <a:headEnd/>
                <a:tailEnd/>
              </a:ln>
            </p:spPr>
            <p:txBody>
              <a:bodyPr wrap="none">
                <a:spAutoFit/>
              </a:bodyPr>
              <a:lstStyle/>
              <a:p>
                <a:pPr>
                  <a:spcBef>
                    <a:spcPct val="50000"/>
                  </a:spcBef>
                </a:pPr>
                <a:r>
                  <a:rPr kumimoji="1" lang="en-US" altLang="zh-CN" sz="2400">
                    <a:solidFill>
                      <a:srgbClr val="FF0000"/>
                    </a:solidFill>
                    <a:latin typeface="等线" pitchFamily="2" charset="-122"/>
                    <a:ea typeface="等线" pitchFamily="2" charset="-122"/>
                  </a:rPr>
                  <a:t>*</a:t>
                </a:r>
              </a:p>
            </p:txBody>
          </p:sp>
          <mc:AlternateContent xmlns:mc="http://schemas.openxmlformats.org/markup-compatibility/2006" xmlns:a14="http://schemas.microsoft.com/office/drawing/2010/main">
            <mc:Choice Requires="a14">
              <p:sp>
                <p:nvSpPr>
                  <p:cNvPr id="64545" name="Text Box 12"/>
                  <p:cNvSpPr txBox="1">
                    <a:spLocks noChangeArrowheads="1"/>
                  </p:cNvSpPr>
                  <p:nvPr/>
                </p:nvSpPr>
                <p:spPr bwMode="auto">
                  <a:xfrm>
                    <a:off x="825" y="3455"/>
                    <a:ext cx="274" cy="330"/>
                  </a:xfrm>
                  <a:prstGeom prst="rect">
                    <a:avLst/>
                  </a:prstGeom>
                  <a:noFill/>
                  <a:ln w="9525">
                    <a:noFill/>
                    <a:miter lim="800000"/>
                    <a:headEnd/>
                    <a:tailEnd/>
                  </a:ln>
                </p:spPr>
                <p:txBody>
                  <a:bodyPr>
                    <a:spAutoFit/>
                  </a:bodyPr>
                  <a:lstStyle>
                    <a:defPPr>
                      <a:defRPr lang="zh-CN"/>
                    </a:defPPr>
                    <a:lvl1pPr>
                      <a:spcBef>
                        <a:spcPct val="50000"/>
                      </a:spcBef>
                      <a:defRPr kumimoji="1" sz="2400" b="1" i="1">
                        <a:solidFill>
                          <a:srgbClr val="0000FF"/>
                        </a:solidFill>
                        <a:latin typeface="Times New Roman" pitchFamily="18" charset="0"/>
                        <a:ea typeface="等线" pitchFamily="2" charset="-122"/>
                        <a:cs typeface="Times New Roman" pitchFamily="18" charset="0"/>
                      </a:defRPr>
                    </a:lvl1pPr>
                  </a:lstStyle>
                  <a:p>
                    <a:pPr/>
                    <a14:m>
                      <m:oMathPara xmlns:m="http://schemas.openxmlformats.org/officeDocument/2006/math">
                        <m:oMathParaPr>
                          <m:jc m:val="centerGroup"/>
                        </m:oMathParaPr>
                        <m:oMath xmlns:m="http://schemas.openxmlformats.org/officeDocument/2006/math">
                          <m:r>
                            <a:rPr lang="en-US" altLang="zh-CN" sz="2800" b="0">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64545" name="Text Box 12"/>
                  <p:cNvSpPr txBox="1">
                    <a:spLocks noRot="1" noChangeAspect="1" noMove="1" noResize="1" noEditPoints="1" noAdjustHandles="1" noChangeArrowheads="1" noChangeShapeType="1" noTextEdit="1"/>
                  </p:cNvSpPr>
                  <p:nvPr/>
                </p:nvSpPr>
                <p:spPr bwMode="auto">
                  <a:xfrm>
                    <a:off x="825" y="3455"/>
                    <a:ext cx="274" cy="33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p:sp>
            <p:nvSpPr>
              <p:cNvPr id="64546" name="Line 13"/>
              <p:cNvSpPr>
                <a:spLocks noChangeShapeType="1"/>
              </p:cNvSpPr>
              <p:nvPr/>
            </p:nvSpPr>
            <p:spPr bwMode="auto">
              <a:xfrm>
                <a:off x="994" y="3504"/>
                <a:ext cx="1918"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64547" name="Line 14"/>
              <p:cNvSpPr>
                <a:spLocks noChangeShapeType="1"/>
              </p:cNvSpPr>
              <p:nvPr/>
            </p:nvSpPr>
            <p:spPr bwMode="auto">
              <a:xfrm>
                <a:off x="994" y="2743"/>
                <a:ext cx="1050" cy="0"/>
              </a:xfrm>
              <a:prstGeom prst="line">
                <a:avLst/>
              </a:prstGeom>
              <a:noFill/>
              <a:ln w="9525">
                <a:solidFill>
                  <a:srgbClr val="000000"/>
                </a:solidFill>
                <a:prstDash val="dash"/>
                <a:round/>
                <a:headEnd/>
                <a:tailEnd type="none" w="sm" len="lg"/>
              </a:ln>
            </p:spPr>
            <p:txBody>
              <a:bodyPr wrap="none" anchor="ctr"/>
              <a:lstStyle/>
              <a:p>
                <a:endParaRPr lang="zh-CN" altLang="en-US"/>
              </a:p>
            </p:txBody>
          </p:sp>
        </p:grpSp>
        <p:grpSp>
          <p:nvGrpSpPr>
            <p:cNvPr id="72" name="Group 21"/>
            <p:cNvGrpSpPr>
              <a:grpSpLocks/>
            </p:cNvGrpSpPr>
            <p:nvPr/>
          </p:nvGrpSpPr>
          <p:grpSpPr bwMode="auto">
            <a:xfrm>
              <a:off x="2268538" y="2562225"/>
              <a:ext cx="1884362" cy="960438"/>
              <a:chOff x="1392" y="2709"/>
              <a:chExt cx="1187" cy="653"/>
            </a:xfrm>
          </p:grpSpPr>
          <p:grpSp>
            <p:nvGrpSpPr>
              <p:cNvPr id="64529" name="Group 22"/>
              <p:cNvGrpSpPr>
                <a:grpSpLocks/>
              </p:cNvGrpSpPr>
              <p:nvPr/>
            </p:nvGrpSpPr>
            <p:grpSpPr bwMode="auto">
              <a:xfrm>
                <a:off x="1392" y="2709"/>
                <a:ext cx="1187" cy="653"/>
                <a:chOff x="1584" y="2976"/>
                <a:chExt cx="1248" cy="720"/>
              </a:xfrm>
            </p:grpSpPr>
            <p:sp>
              <p:nvSpPr>
                <p:cNvPr id="64533" name="Line 23"/>
                <p:cNvSpPr>
                  <a:spLocks noChangeShapeType="1"/>
                </p:cNvSpPr>
                <p:nvPr/>
              </p:nvSpPr>
              <p:spPr bwMode="auto">
                <a:xfrm>
                  <a:off x="1584" y="2976"/>
                  <a:ext cx="0" cy="720"/>
                </a:xfrm>
                <a:prstGeom prst="line">
                  <a:avLst/>
                </a:prstGeom>
                <a:noFill/>
                <a:ln w="38100">
                  <a:solidFill>
                    <a:srgbClr val="0000FF"/>
                  </a:solidFill>
                  <a:prstDash val="dash"/>
                  <a:round/>
                  <a:headEnd/>
                  <a:tailEnd type="none" w="sm" len="lg"/>
                </a:ln>
              </p:spPr>
              <p:txBody>
                <a:bodyPr wrap="none" anchor="ctr"/>
                <a:lstStyle/>
                <a:p>
                  <a:endParaRPr lang="zh-CN" altLang="en-US"/>
                </a:p>
              </p:txBody>
            </p:sp>
            <p:sp>
              <p:nvSpPr>
                <p:cNvPr id="64534" name="Line 24"/>
                <p:cNvSpPr>
                  <a:spLocks noChangeShapeType="1"/>
                </p:cNvSpPr>
                <p:nvPr/>
              </p:nvSpPr>
              <p:spPr bwMode="auto">
                <a:xfrm>
                  <a:off x="2832" y="2976"/>
                  <a:ext cx="0" cy="720"/>
                </a:xfrm>
                <a:prstGeom prst="line">
                  <a:avLst/>
                </a:prstGeom>
                <a:noFill/>
                <a:ln w="38100">
                  <a:solidFill>
                    <a:srgbClr val="0000FF"/>
                  </a:solidFill>
                  <a:prstDash val="dash"/>
                  <a:round/>
                  <a:headEnd/>
                  <a:tailEnd type="none" w="sm" len="lg"/>
                </a:ln>
              </p:spPr>
              <p:txBody>
                <a:bodyPr wrap="none" anchor="ctr"/>
                <a:lstStyle/>
                <a:p>
                  <a:endParaRPr lang="zh-CN" altLang="en-US"/>
                </a:p>
              </p:txBody>
            </p:sp>
            <p:grpSp>
              <p:nvGrpSpPr>
                <p:cNvPr id="64535" name="Group 25"/>
                <p:cNvGrpSpPr>
                  <a:grpSpLocks/>
                </p:cNvGrpSpPr>
                <p:nvPr/>
              </p:nvGrpSpPr>
              <p:grpSpPr bwMode="auto">
                <a:xfrm>
                  <a:off x="1584" y="2976"/>
                  <a:ext cx="1248" cy="720"/>
                  <a:chOff x="864" y="1104"/>
                  <a:chExt cx="1248" cy="720"/>
                </a:xfrm>
              </p:grpSpPr>
              <p:sp>
                <p:nvSpPr>
                  <p:cNvPr id="64536" name="Line 26"/>
                  <p:cNvSpPr>
                    <a:spLocks noChangeShapeType="1"/>
                  </p:cNvSpPr>
                  <p:nvPr/>
                </p:nvSpPr>
                <p:spPr bwMode="auto">
                  <a:xfrm flipH="1">
                    <a:off x="864" y="1824"/>
                    <a:ext cx="1248" cy="0"/>
                  </a:xfrm>
                  <a:prstGeom prst="line">
                    <a:avLst/>
                  </a:prstGeom>
                  <a:noFill/>
                  <a:ln w="38100">
                    <a:solidFill>
                      <a:srgbClr val="0000FF"/>
                    </a:solidFill>
                    <a:prstDash val="dash"/>
                    <a:round/>
                    <a:headEnd/>
                    <a:tailEnd type="none" w="sm" len="lg"/>
                  </a:ln>
                </p:spPr>
                <p:txBody>
                  <a:bodyPr wrap="none" anchor="ctr"/>
                  <a:lstStyle/>
                  <a:p>
                    <a:endParaRPr lang="zh-CN" altLang="en-US"/>
                  </a:p>
                </p:txBody>
              </p:sp>
              <p:sp>
                <p:nvSpPr>
                  <p:cNvPr id="64537" name="Line 27"/>
                  <p:cNvSpPr>
                    <a:spLocks noChangeShapeType="1"/>
                  </p:cNvSpPr>
                  <p:nvPr/>
                </p:nvSpPr>
                <p:spPr bwMode="auto">
                  <a:xfrm>
                    <a:off x="1536" y="1104"/>
                    <a:ext cx="576" cy="0"/>
                  </a:xfrm>
                  <a:prstGeom prst="line">
                    <a:avLst/>
                  </a:prstGeom>
                  <a:noFill/>
                  <a:ln w="38100">
                    <a:solidFill>
                      <a:srgbClr val="0000FF"/>
                    </a:solidFill>
                    <a:prstDash val="dash"/>
                    <a:round/>
                    <a:headEnd/>
                    <a:tailEnd type="none" w="sm" len="lg"/>
                  </a:ln>
                </p:spPr>
                <p:txBody>
                  <a:bodyPr wrap="none" anchor="ctr"/>
                  <a:lstStyle/>
                  <a:p>
                    <a:endParaRPr lang="zh-CN" altLang="en-US"/>
                  </a:p>
                </p:txBody>
              </p:sp>
            </p:grpSp>
          </p:grpSp>
          <p:sp>
            <p:nvSpPr>
              <p:cNvPr id="64530" name="Line 28"/>
              <p:cNvSpPr>
                <a:spLocks noChangeShapeType="1"/>
              </p:cNvSpPr>
              <p:nvPr/>
            </p:nvSpPr>
            <p:spPr bwMode="auto">
              <a:xfrm>
                <a:off x="1392" y="2997"/>
                <a:ext cx="0" cy="144"/>
              </a:xfrm>
              <a:prstGeom prst="line">
                <a:avLst/>
              </a:prstGeom>
              <a:noFill/>
              <a:ln w="28575">
                <a:solidFill>
                  <a:srgbClr val="FF0000"/>
                </a:solidFill>
                <a:round/>
                <a:headEnd/>
                <a:tailEnd type="triangle" w="sm" len="lg"/>
              </a:ln>
            </p:spPr>
            <p:txBody>
              <a:bodyPr wrap="none" anchor="ctr"/>
              <a:lstStyle/>
              <a:p>
                <a:endParaRPr lang="zh-CN" altLang="en-US"/>
              </a:p>
            </p:txBody>
          </p:sp>
          <p:sp>
            <p:nvSpPr>
              <p:cNvPr id="64531" name="Line 29"/>
              <p:cNvSpPr>
                <a:spLocks noChangeShapeType="1"/>
              </p:cNvSpPr>
              <p:nvPr/>
            </p:nvSpPr>
            <p:spPr bwMode="auto">
              <a:xfrm flipV="1">
                <a:off x="2568" y="2997"/>
                <a:ext cx="0" cy="144"/>
              </a:xfrm>
              <a:prstGeom prst="line">
                <a:avLst/>
              </a:prstGeom>
              <a:noFill/>
              <a:ln w="28575">
                <a:solidFill>
                  <a:srgbClr val="FF0000"/>
                </a:solidFill>
                <a:round/>
                <a:headEnd/>
                <a:tailEnd type="triangle" w="sm" len="lg"/>
              </a:ln>
            </p:spPr>
            <p:txBody>
              <a:bodyPr wrap="none" anchor="ctr"/>
              <a:lstStyle/>
              <a:p>
                <a:endParaRPr lang="zh-CN" altLang="en-US"/>
              </a:p>
            </p:txBody>
          </p:sp>
          <p:sp>
            <p:nvSpPr>
              <p:cNvPr id="64532" name="Line 30"/>
              <p:cNvSpPr>
                <a:spLocks noChangeShapeType="1"/>
              </p:cNvSpPr>
              <p:nvPr/>
            </p:nvSpPr>
            <p:spPr bwMode="auto">
              <a:xfrm>
                <a:off x="1776" y="3357"/>
                <a:ext cx="192" cy="0"/>
              </a:xfrm>
              <a:prstGeom prst="line">
                <a:avLst/>
              </a:prstGeom>
              <a:noFill/>
              <a:ln w="28575">
                <a:solidFill>
                  <a:srgbClr val="FF0000"/>
                </a:solidFill>
                <a:round/>
                <a:headEnd/>
                <a:tailEnd type="triangle" w="sm" len="lg"/>
              </a:ln>
            </p:spPr>
            <p:txBody>
              <a:bodyPr wrap="none" anchor="ctr"/>
              <a:lstStyle/>
              <a:p>
                <a:endParaRPr lang="zh-CN" altLang="en-US"/>
              </a:p>
            </p:txBody>
          </p:sp>
        </p:grpSp>
      </p:grpSp>
      <p:sp>
        <p:nvSpPr>
          <p:cNvPr id="82" name="Text Box 31"/>
          <p:cNvSpPr txBox="1">
            <a:spLocks noChangeArrowheads="1"/>
          </p:cNvSpPr>
          <p:nvPr/>
        </p:nvSpPr>
        <p:spPr bwMode="auto">
          <a:xfrm>
            <a:off x="1257300" y="4308475"/>
            <a:ext cx="4446588" cy="2462213"/>
          </a:xfrm>
          <a:prstGeom prst="rect">
            <a:avLst/>
          </a:prstGeom>
          <a:noFill/>
          <a:ln w="9525">
            <a:noFill/>
            <a:miter lim="800000"/>
            <a:headEnd/>
            <a:tailEnd/>
          </a:ln>
        </p:spPr>
        <p:txBody>
          <a:bodyPr>
            <a:spAutoFit/>
          </a:bodyPr>
          <a:lstStyle/>
          <a:p>
            <a:pPr>
              <a:lnSpc>
                <a:spcPct val="110000"/>
              </a:lnSpc>
              <a:spcBef>
                <a:spcPct val="50000"/>
              </a:spcBef>
            </a:pPr>
            <a:r>
              <a:rPr lang="zh-CN" altLang="en-US" sz="2800" b="1" dirty="0">
                <a:solidFill>
                  <a:srgbClr val="0000FF"/>
                </a:solidFill>
                <a:latin typeface="楷体" pitchFamily="49" charset="-122"/>
                <a:ea typeface="楷体" pitchFamily="49" charset="-122"/>
              </a:rPr>
              <a:t>功和热量都是过程量，始末状态确定后，不同过程，功和热量是不同的；而内能是状态量只决定于始末状态，与过程无关。</a:t>
            </a:r>
            <a:endParaRPr lang="en-US" altLang="zh-CN" sz="2800" b="1" dirty="0">
              <a:solidFill>
                <a:srgbClr val="0000FF"/>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67" name="矩形 66"/>
              <p:cNvSpPr/>
              <p:nvPr/>
            </p:nvSpPr>
            <p:spPr>
              <a:xfrm flipH="1">
                <a:off x="4003855" y="1801208"/>
                <a:ext cx="146648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67" name="矩形 66"/>
              <p:cNvSpPr>
                <a:spLocks noRot="1" noChangeAspect="1" noMove="1" noResize="1" noEditPoints="1" noAdjustHandles="1" noChangeArrowheads="1" noChangeShapeType="1" noTextEdit="1"/>
              </p:cNvSpPr>
              <p:nvPr/>
            </p:nvSpPr>
            <p:spPr>
              <a:xfrm flipH="1">
                <a:off x="4003855" y="1801208"/>
                <a:ext cx="1466489" cy="523220"/>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82"/>
                                        </p:tgtEl>
                                        <p:attrNameLst>
                                          <p:attrName>style.visibility</p:attrName>
                                        </p:attrNameLst>
                                      </p:cBhvr>
                                      <p:to>
                                        <p:strVal val="visible"/>
                                      </p:to>
                                    </p:set>
                                    <p:animEffect transition="in" filter="blinds(horizontal)">
                                      <p:cBhvr>
                                        <p:cTn id="26" dur="500"/>
                                        <p:tgtEl>
                                          <p:spTgt spid="8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500"/>
                                        <p:tgtEl>
                                          <p:spTgt spid="6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utoUpdateAnimBg="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296641" y="3650736"/>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64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mc:AlternateContent xmlns:mc="http://schemas.openxmlformats.org/markup-compatibility/2006">
        <mc:Choice xmlns:a14="http://schemas.microsoft.com/office/drawing/2010/main" Requires="a14">
          <p:sp>
            <p:nvSpPr>
              <p:cNvPr id="53" name="TextBox 19"/>
              <p:cNvSpPr txBox="1">
                <a:spLocks noChangeArrowheads="1"/>
              </p:cNvSpPr>
              <p:nvPr/>
            </p:nvSpPr>
            <p:spPr bwMode="auto">
              <a:xfrm>
                <a:off x="2231876" y="509166"/>
                <a:ext cx="8689409"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0014</a:t>
                </a:r>
                <a:r>
                  <a:rPr lang="zh-CN" altLang="zh-CN" dirty="0">
                    <a:ea typeface="微软雅黑" panose="020B0503020204020204" pitchFamily="34" charset="-122"/>
                    <a:cs typeface="Times New Roman" panose="02020603050405020304" pitchFamily="18" charset="0"/>
                  </a:rPr>
                  <a:t>用下列两种方法：</a:t>
                </a:r>
                <a:endParaRPr lang="en-US" altLang="zh-CN" dirty="0">
                  <a:ea typeface="微软雅黑" panose="020B0503020204020204" pitchFamily="34" charset="-122"/>
                  <a:cs typeface="Times New Roman" panose="02020603050405020304" pitchFamily="18" charset="0"/>
                </a:endParaRPr>
              </a:p>
              <a:p>
                <a:pPr eaLnBrk="1" hangingPunct="1"/>
                <a:r>
                  <a:rPr lang="en-US" altLang="zh-CN" dirty="0">
                    <a:ea typeface="微软雅黑" panose="020B0503020204020204" pitchFamily="34" charset="-122"/>
                    <a:cs typeface="Times New Roman" panose="02020603050405020304" pitchFamily="18" charset="0"/>
                  </a:rPr>
                  <a:t>(1)</a:t>
                </a:r>
                <a:r>
                  <a:rPr lang="zh-CN" altLang="zh-CN" dirty="0">
                    <a:ea typeface="微软雅黑" panose="020B0503020204020204" pitchFamily="34" charset="-122"/>
                    <a:cs typeface="Times New Roman" panose="02020603050405020304" pitchFamily="18" charset="0"/>
                  </a:rPr>
                  <a:t>使高温热源的温度</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𝑇</m:t>
                        </m:r>
                      </m:e>
                      <m:sub>
                        <m:r>
                          <a:rPr lang="en-US" altLang="zh-CN" i="1">
                            <a:latin typeface="Cambria Math" panose="02040503050406030204" pitchFamily="18" charset="0"/>
                            <a:ea typeface="Cambria Math" panose="02040503050406030204" pitchFamily="18" charset="0"/>
                          </a:rPr>
                          <m:t>1</m:t>
                        </m:r>
                      </m:sub>
                    </m:sSub>
                  </m:oMath>
                </a14:m>
                <a:r>
                  <a:rPr lang="zh-CN" altLang="zh-CN" dirty="0">
                    <a:ea typeface="微软雅黑" panose="020B0503020204020204" pitchFamily="34" charset="-122"/>
                    <a:cs typeface="Times New Roman" panose="02020603050405020304" pitchFamily="18" charset="0"/>
                  </a:rPr>
                  <a:t>升高</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oMath>
                </a14:m>
                <a:r>
                  <a:rPr lang="zh-CN" altLang="zh-CN"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 </a:t>
                </a:r>
              </a:p>
              <a:p>
                <a:pPr eaLnBrk="1" hangingPunct="1"/>
                <a:r>
                  <a:rPr lang="en-US" altLang="zh-CN" dirty="0">
                    <a:ea typeface="微软雅黑" panose="020B0503020204020204" pitchFamily="34" charset="-122"/>
                    <a:cs typeface="Times New Roman" panose="02020603050405020304" pitchFamily="18" charset="0"/>
                  </a:rPr>
                  <a:t>(2)</a:t>
                </a:r>
                <a:r>
                  <a:rPr lang="zh-CN" altLang="zh-CN" dirty="0">
                    <a:ea typeface="微软雅黑" panose="020B0503020204020204" pitchFamily="34" charset="-122"/>
                    <a:cs typeface="Times New Roman" panose="02020603050405020304" pitchFamily="18" charset="0"/>
                  </a:rPr>
                  <a:t>使低温热源的温度</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𝑇</m:t>
                        </m:r>
                      </m:e>
                      <m:sub>
                        <m:r>
                          <a:rPr lang="en-US" altLang="zh-CN" i="1">
                            <a:latin typeface="Cambria Math" panose="02040503050406030204" pitchFamily="18" charset="0"/>
                            <a:ea typeface="Cambria Math" panose="02040503050406030204" pitchFamily="18" charset="0"/>
                          </a:rPr>
                          <m:t>2</m:t>
                        </m:r>
                      </m:sub>
                    </m:sSub>
                  </m:oMath>
                </a14:m>
                <a:r>
                  <a:rPr lang="zh-CN" altLang="zh-CN" dirty="0">
                    <a:ea typeface="微软雅黑" panose="020B0503020204020204" pitchFamily="34" charset="-122"/>
                    <a:cs typeface="Times New Roman" panose="02020603050405020304" pitchFamily="18" charset="0"/>
                  </a:rPr>
                  <a:t>降低同样的值</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𝑇</m:t>
                    </m:r>
                  </m:oMath>
                </a14:m>
                <a:r>
                  <a:rPr lang="zh-CN" altLang="zh-CN" dirty="0">
                    <a:ea typeface="微软雅黑" panose="020B0503020204020204" pitchFamily="34" charset="-122"/>
                    <a:cs typeface="Times New Roman" panose="02020603050405020304" pitchFamily="18" charset="0"/>
                  </a:rPr>
                  <a:t>，</a:t>
                </a:r>
                <a:endParaRPr lang="en-US" altLang="zh-CN" dirty="0">
                  <a:ea typeface="微软雅黑" panose="020B0503020204020204" pitchFamily="34" charset="-122"/>
                  <a:cs typeface="Times New Roman" panose="02020603050405020304" pitchFamily="18" charset="0"/>
                </a:endParaRPr>
              </a:p>
              <a:p>
                <a:pPr eaLnBrk="1" hangingPunct="1"/>
                <a:r>
                  <a:rPr lang="zh-CN" altLang="zh-CN" dirty="0">
                    <a:ea typeface="微软雅黑" panose="020B0503020204020204" pitchFamily="34" charset="-122"/>
                    <a:cs typeface="Times New Roman" panose="02020603050405020304" pitchFamily="18" charset="0"/>
                  </a:rPr>
                  <a:t>分别可使卡诺循环的效率升高</a:t>
                </a:r>
                <a14:m>
                  <m:oMath xmlns:m="http://schemas.openxmlformats.org/officeDocument/2006/math">
                    <m:r>
                      <a:rPr lang="zh-CN" altLang="en-US"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𝜂</m:t>
                        </m:r>
                      </m:e>
                      <m:sub>
                        <m:r>
                          <a:rPr lang="en-US" altLang="zh-CN" i="1">
                            <a:latin typeface="Cambria Math" panose="02040503050406030204" pitchFamily="18" charset="0"/>
                            <a:ea typeface="Cambria Math" panose="02040503050406030204" pitchFamily="18" charset="0"/>
                          </a:rPr>
                          <m:t>1</m:t>
                        </m:r>
                      </m:sub>
                    </m:sSub>
                  </m:oMath>
                </a14:m>
                <a:r>
                  <a:rPr lang="zh-CN" altLang="zh-CN" dirty="0">
                    <a:ea typeface="微软雅黑" panose="020B0503020204020204" pitchFamily="34" charset="-122"/>
                    <a:cs typeface="Times New Roman" panose="02020603050405020304" pitchFamily="18" charset="0"/>
                  </a:rPr>
                  <a:t>和</a:t>
                </a:r>
                <a14:m>
                  <m:oMath xmlns:m="http://schemas.openxmlformats.org/officeDocument/2006/math">
                    <m:r>
                      <a:rPr lang="zh-CN" altLang="en-US"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zh-CN" altLang="en-US" i="1">
                            <a:latin typeface="Cambria Math" panose="02040503050406030204" pitchFamily="18" charset="0"/>
                            <a:ea typeface="Cambria Math" panose="02040503050406030204" pitchFamily="18" charset="0"/>
                          </a:rPr>
                          <m:t>𝜂</m:t>
                        </m:r>
                      </m:e>
                      <m:sub>
                        <m:r>
                          <a:rPr lang="en-US" altLang="zh-CN" i="1">
                            <a:latin typeface="Cambria Math" panose="02040503050406030204" pitchFamily="18" charset="0"/>
                            <a:ea typeface="Cambria Math" panose="02040503050406030204" pitchFamily="18" charset="0"/>
                          </a:rPr>
                          <m:t>2</m:t>
                        </m:r>
                      </m:sub>
                    </m:sSub>
                  </m:oMath>
                </a14:m>
                <a:r>
                  <a:rPr lang="zh-CN" altLang="zh-CN" dirty="0">
                    <a:ea typeface="微软雅黑" panose="020B0503020204020204" pitchFamily="34" charset="-122"/>
                    <a:cs typeface="Times New Roman" panose="02020603050405020304" pitchFamily="18" charset="0"/>
                  </a:rPr>
                  <a:t>，两者相比</a:t>
                </a:r>
              </a:p>
            </p:txBody>
          </p:sp>
        </mc:Choice>
        <mc:Fallback>
          <p:sp>
            <p:nvSpPr>
              <p:cNvPr id="53" name="TextBox 19"/>
              <p:cNvSpPr txBox="1">
                <a:spLocks noRot="1" noChangeAspect="1" noMove="1" noResize="1" noEditPoints="1" noAdjustHandles="1" noChangeArrowheads="1" noChangeShapeType="1" noTextEdit="1"/>
              </p:cNvSpPr>
              <p:nvPr/>
            </p:nvSpPr>
            <p:spPr bwMode="auto">
              <a:xfrm>
                <a:off x="2231876" y="509166"/>
                <a:ext cx="8689409" cy="1815882"/>
              </a:xfrm>
              <a:prstGeom prst="rect">
                <a:avLst/>
              </a:prstGeom>
              <a:blipFill>
                <a:blip r:embed="rId2"/>
                <a:stretch>
                  <a:fillRect l="-1403" t="-3704"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6" name="组合 5"/>
          <p:cNvGrpSpPr/>
          <p:nvPr/>
        </p:nvGrpSpPr>
        <p:grpSpPr>
          <a:xfrm>
            <a:off x="2231876" y="5300843"/>
            <a:ext cx="3719149" cy="860076"/>
            <a:chOff x="2231876" y="5300843"/>
            <a:chExt cx="3719149" cy="860076"/>
          </a:xfrm>
        </p:grpSpPr>
        <p:grpSp>
          <p:nvGrpSpPr>
            <p:cNvPr id="56391" name="组合 26"/>
            <p:cNvGrpSpPr>
              <a:grpSpLocks/>
            </p:cNvGrpSpPr>
            <p:nvPr/>
          </p:nvGrpSpPr>
          <p:grpSpPr bwMode="auto">
            <a:xfrm>
              <a:off x="2231876" y="5300843"/>
              <a:ext cx="744037" cy="860076"/>
              <a:chOff x="1616982" y="4998022"/>
              <a:chExt cx="743946" cy="859387"/>
            </a:xfrm>
          </p:grpSpPr>
          <p:grpSp>
            <p:nvGrpSpPr>
              <p:cNvPr id="56393" name="组合 27"/>
              <p:cNvGrpSpPr>
                <a:grpSpLocks/>
              </p:cNvGrpSpPr>
              <p:nvPr/>
            </p:nvGrpSpPr>
            <p:grpSpPr bwMode="auto">
              <a:xfrm>
                <a:off x="1616982" y="5431297"/>
                <a:ext cx="743946" cy="426112"/>
                <a:chOff x="1459367" y="2127931"/>
                <a:chExt cx="5060950" cy="2898775"/>
              </a:xfrm>
            </p:grpSpPr>
            <p:sp>
              <p:nvSpPr>
                <p:cNvPr id="563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3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394"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4" name="矩形 3"/>
            <p:cNvSpPr/>
            <p:nvPr/>
          </p:nvSpPr>
          <p:spPr>
            <a:xfrm>
              <a:off x="3252850" y="5498317"/>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无法确定哪个大</a:t>
              </a:r>
              <a:endPar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grpSp>
        <p:nvGrpSpPr>
          <p:cNvPr id="5" name="组合 4"/>
          <p:cNvGrpSpPr/>
          <p:nvPr/>
        </p:nvGrpSpPr>
        <p:grpSpPr>
          <a:xfrm>
            <a:off x="2231877" y="4446764"/>
            <a:ext cx="2715155" cy="859886"/>
            <a:chOff x="2231877" y="4446764"/>
            <a:chExt cx="2715155" cy="859886"/>
          </a:xfrm>
        </p:grpSpPr>
        <p:grpSp>
          <p:nvGrpSpPr>
            <p:cNvPr id="56405" name="组合 13"/>
            <p:cNvGrpSpPr>
              <a:grpSpLocks/>
            </p:cNvGrpSpPr>
            <p:nvPr/>
          </p:nvGrpSpPr>
          <p:grpSpPr bwMode="auto">
            <a:xfrm>
              <a:off x="2231877" y="4446764"/>
              <a:ext cx="744005" cy="859886"/>
              <a:chOff x="1616982" y="4998022"/>
              <a:chExt cx="743946" cy="859387"/>
            </a:xfrm>
          </p:grpSpPr>
          <p:grpSp>
            <p:nvGrpSpPr>
              <p:cNvPr id="56407" name="组合 14"/>
              <p:cNvGrpSpPr>
                <a:grpSpLocks/>
              </p:cNvGrpSpPr>
              <p:nvPr/>
            </p:nvGrpSpPr>
            <p:grpSpPr bwMode="auto">
              <a:xfrm>
                <a:off x="1616982" y="5431297"/>
                <a:ext cx="743946" cy="426112"/>
                <a:chOff x="1459367" y="2127931"/>
                <a:chExt cx="5060950" cy="2898775"/>
              </a:xfrm>
            </p:grpSpPr>
            <p:sp>
              <p:nvSpPr>
                <p:cNvPr id="5640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3" name="文本框 42"/>
                <p:cNvSpPr txBox="1"/>
                <p:nvPr/>
              </p:nvSpPr>
              <p:spPr>
                <a:xfrm>
                  <a:off x="3252850" y="4689731"/>
                  <a:ext cx="169418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3" name="文本框 42"/>
                <p:cNvSpPr txBox="1">
                  <a:spLocks noRot="1" noChangeAspect="1" noMove="1" noResize="1" noEditPoints="1" noAdjustHandles="1" noChangeArrowheads="1" noChangeShapeType="1" noTextEdit="1"/>
                </p:cNvSpPr>
                <p:nvPr/>
              </p:nvSpPr>
              <p:spPr>
                <a:xfrm>
                  <a:off x="3252850" y="4689731"/>
                  <a:ext cx="1694182" cy="430887"/>
                </a:xfrm>
                <a:prstGeom prst="rect">
                  <a:avLst/>
                </a:prstGeom>
                <a:blipFill>
                  <a:blip r:embed="rId3"/>
                  <a:stretch>
                    <a:fillRect/>
                  </a:stretch>
                </a:blipFill>
              </p:spPr>
              <p:txBody>
                <a:bodyPr/>
                <a:lstStyle/>
                <a:p>
                  <a:r>
                    <a:rPr lang="zh-CN" altLang="en-US">
                      <a:noFill/>
                    </a:rPr>
                    <a:t> </a:t>
                  </a:r>
                </a:p>
              </p:txBody>
            </p:sp>
          </mc:Fallback>
        </mc:AlternateContent>
      </p:grpSp>
      <p:grpSp>
        <p:nvGrpSpPr>
          <p:cNvPr id="2" name="组合 1"/>
          <p:cNvGrpSpPr/>
          <p:nvPr/>
        </p:nvGrpSpPr>
        <p:grpSpPr>
          <a:xfrm>
            <a:off x="2231877" y="2735123"/>
            <a:ext cx="2716758" cy="859521"/>
            <a:chOff x="2231877" y="2735123"/>
            <a:chExt cx="2716758" cy="859521"/>
          </a:xfrm>
        </p:grpSpPr>
        <p:grpSp>
          <p:nvGrpSpPr>
            <p:cNvPr id="56412" name="组合 3"/>
            <p:cNvGrpSpPr>
              <a:grpSpLocks/>
            </p:cNvGrpSpPr>
            <p:nvPr/>
          </p:nvGrpSpPr>
          <p:grpSpPr bwMode="auto">
            <a:xfrm>
              <a:off x="2231877" y="2735123"/>
              <a:ext cx="744005" cy="859521"/>
              <a:chOff x="1616982" y="1979050"/>
              <a:chExt cx="743946" cy="859387"/>
            </a:xfrm>
          </p:grpSpPr>
          <p:grpSp>
            <p:nvGrpSpPr>
              <p:cNvPr id="56414" name="组合 4"/>
              <p:cNvGrpSpPr>
                <a:grpSpLocks/>
              </p:cNvGrpSpPr>
              <p:nvPr/>
            </p:nvGrpSpPr>
            <p:grpSpPr bwMode="auto">
              <a:xfrm>
                <a:off x="1616982" y="2412325"/>
                <a:ext cx="743946" cy="426112"/>
                <a:chOff x="1459367" y="2127931"/>
                <a:chExt cx="5060950" cy="2898775"/>
              </a:xfrm>
            </p:grpSpPr>
            <p:sp>
              <p:nvSpPr>
                <p:cNvPr id="5641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1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1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4" name="文本框 43"/>
                <p:cNvSpPr txBox="1"/>
                <p:nvPr/>
              </p:nvSpPr>
              <p:spPr>
                <a:xfrm>
                  <a:off x="3252850" y="2884708"/>
                  <a:ext cx="16957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&gt;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4" name="文本框 43"/>
                <p:cNvSpPr txBox="1">
                  <a:spLocks noRot="1" noChangeAspect="1" noMove="1" noResize="1" noEditPoints="1" noAdjustHandles="1" noChangeArrowheads="1" noChangeShapeType="1" noTextEdit="1"/>
                </p:cNvSpPr>
                <p:nvPr/>
              </p:nvSpPr>
              <p:spPr>
                <a:xfrm>
                  <a:off x="3252850" y="2884708"/>
                  <a:ext cx="1695785" cy="430887"/>
                </a:xfrm>
                <a:prstGeom prst="rect">
                  <a:avLst/>
                </a:prstGeom>
                <a:blipFill>
                  <a:blip r:embed="rId4"/>
                  <a:stretch>
                    <a:fillRect/>
                  </a:stretch>
                </a:blipFill>
              </p:spPr>
              <p:txBody>
                <a:bodyPr/>
                <a:lstStyle/>
                <a:p>
                  <a:r>
                    <a:rPr lang="zh-CN" altLang="en-US">
                      <a:noFill/>
                    </a:rPr>
                    <a:t> </a:t>
                  </a:r>
                </a:p>
              </p:txBody>
            </p:sp>
          </mc:Fallback>
        </mc:AlternateContent>
      </p:grpSp>
      <p:grpSp>
        <p:nvGrpSpPr>
          <p:cNvPr id="3" name="组合 2"/>
          <p:cNvGrpSpPr/>
          <p:nvPr/>
        </p:nvGrpSpPr>
        <p:grpSpPr>
          <a:xfrm>
            <a:off x="2231876" y="3597451"/>
            <a:ext cx="2716759" cy="858946"/>
            <a:chOff x="2231876" y="3597451"/>
            <a:chExt cx="2716759" cy="858946"/>
          </a:xfrm>
        </p:grpSpPr>
        <p:grpSp>
          <p:nvGrpSpPr>
            <p:cNvPr id="56398" name="组合 8"/>
            <p:cNvGrpSpPr>
              <a:grpSpLocks/>
            </p:cNvGrpSpPr>
            <p:nvPr/>
          </p:nvGrpSpPr>
          <p:grpSpPr bwMode="auto">
            <a:xfrm>
              <a:off x="2231876" y="3597451"/>
              <a:ext cx="744037" cy="858946"/>
              <a:chOff x="1616982" y="3488536"/>
              <a:chExt cx="743946" cy="859387"/>
            </a:xfrm>
          </p:grpSpPr>
          <p:grpSp>
            <p:nvGrpSpPr>
              <p:cNvPr id="56400" name="组合 9"/>
              <p:cNvGrpSpPr>
                <a:grpSpLocks/>
              </p:cNvGrpSpPr>
              <p:nvPr/>
            </p:nvGrpSpPr>
            <p:grpSpPr bwMode="auto">
              <a:xfrm>
                <a:off x="1616982" y="3921811"/>
                <a:ext cx="743946" cy="426112"/>
                <a:chOff x="1459367" y="2127931"/>
                <a:chExt cx="5060950" cy="2898775"/>
              </a:xfrm>
            </p:grpSpPr>
            <p:sp>
              <p:nvSpPr>
                <p:cNvPr id="564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64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64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5" name="文本框 44"/>
                <p:cNvSpPr txBox="1"/>
                <p:nvPr/>
              </p:nvSpPr>
              <p:spPr>
                <a:xfrm>
                  <a:off x="3252850" y="3846456"/>
                  <a:ext cx="169578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r>
                          <a:rPr lang="zh-CN" altLang="en-US"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3252850" y="3846456"/>
                  <a:ext cx="1695785" cy="430887"/>
                </a:xfrm>
                <a:prstGeom prst="rect">
                  <a:avLst/>
                </a:prstGeom>
                <a:blipFill>
                  <a:blip r:embed="rId5"/>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305100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wipe(left)">
                                      <p:cBhvr>
                                        <p:cTn id="13" dur="500"/>
                                        <p:tgtEl>
                                          <p:spTgt spid="5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left)">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2063750" y="2498725"/>
            <a:ext cx="8331200" cy="3824288"/>
            <a:chOff x="2063319" y="2498838"/>
            <a:chExt cx="8331198" cy="3824048"/>
          </a:xfrm>
        </p:grpSpPr>
        <p:grpSp>
          <p:nvGrpSpPr>
            <p:cNvPr id="87052" name="组合 5"/>
            <p:cNvGrpSpPr>
              <a:grpSpLocks/>
            </p:cNvGrpSpPr>
            <p:nvPr/>
          </p:nvGrpSpPr>
          <p:grpSpPr bwMode="auto">
            <a:xfrm>
              <a:off x="2063319" y="2498838"/>
              <a:ext cx="8331198" cy="3824048"/>
              <a:chOff x="1930401" y="1699031"/>
              <a:chExt cx="8331198" cy="3824048"/>
            </a:xfrm>
          </p:grpSpPr>
          <p:sp>
            <p:nvSpPr>
              <p:cNvPr id="7" name="矩形 6"/>
              <p:cNvSpPr/>
              <p:nvPr/>
            </p:nvSpPr>
            <p:spPr>
              <a:xfrm rot="2700000">
                <a:off x="2543214" y="2287919"/>
                <a:ext cx="120801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8"/>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8"/>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1" y="3406281"/>
                <a:ext cx="1417548"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8"/>
                <a:ext cx="0" cy="27462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7"/>
                <a:ext cx="969962" cy="83497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7" y="2364907"/>
                <a:ext cx="120642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5" y="2397449"/>
                <a:ext cx="120801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40"/>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12"/>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0" y="2496700"/>
                <a:ext cx="141754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1"/>
                <a:ext cx="1955800" cy="194774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70"/>
                <a:ext cx="971550" cy="83656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8" y="2341891"/>
                <a:ext cx="120801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4"/>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1"/>
                <a:ext cx="1879600" cy="218426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17"/>
                <a:ext cx="949325" cy="8159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7074"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87075"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7076"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7077"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70694"/>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7053" name="文本框 3"/>
            <p:cNvSpPr txBox="1">
              <a:spLocks noChangeArrowheads="1"/>
            </p:cNvSpPr>
            <p:nvPr/>
          </p:nvSpPr>
          <p:spPr bwMode="auto">
            <a:xfrm>
              <a:off x="2737540" y="5224184"/>
              <a:ext cx="1402080" cy="523220"/>
            </a:xfrm>
            <a:prstGeom prst="rect">
              <a:avLst/>
            </a:prstGeom>
            <a:noFill/>
            <a:ln w="9525">
              <a:noFill/>
              <a:miter lim="800000"/>
              <a:headEnd/>
              <a:tailEnd/>
            </a:ln>
          </p:spPr>
          <p:txBody>
            <a:bodyPr>
              <a:spAutoFit/>
            </a:bodyPr>
            <a:lstStyle/>
            <a:p>
              <a:r>
                <a:rPr lang="en-US" altLang="zh-CN" sz="2800" b="1" dirty="0">
                  <a:solidFill>
                    <a:srgbClr val="0000FF"/>
                  </a:solidFill>
                  <a:latin typeface="楷体" pitchFamily="49" charset="-122"/>
                  <a:ea typeface="楷体" pitchFamily="49" charset="-122"/>
                </a:rPr>
                <a:t>2000</a:t>
              </a:r>
              <a:r>
                <a:rPr lang="en-US" altLang="zh-CN" sz="2800" b="1" i="1" dirty="0">
                  <a:solidFill>
                    <a:srgbClr val="0000FF"/>
                  </a:solidFill>
                  <a:latin typeface="Times New Roman" pitchFamily="18" charset="0"/>
                  <a:ea typeface="楷体" pitchFamily="49" charset="-122"/>
                  <a:cs typeface="Times New Roman" pitchFamily="18" charset="0"/>
                </a:rPr>
                <a:t>J</a:t>
              </a:r>
              <a:endParaRPr lang="zh-CN" altLang="en-US" sz="2800" b="1" i="1" dirty="0">
                <a:latin typeface="Times New Roman" pitchFamily="18" charset="0"/>
                <a:ea typeface="楷体" pitchFamily="49" charset="-122"/>
                <a:cs typeface="Times New Roman" pitchFamily="18" charset="0"/>
              </a:endParaRPr>
            </a:p>
          </p:txBody>
        </p:sp>
        <p:sp>
          <p:nvSpPr>
            <p:cNvPr id="87054" name="文本框 47"/>
            <p:cNvSpPr txBox="1">
              <a:spLocks noChangeArrowheads="1"/>
            </p:cNvSpPr>
            <p:nvPr/>
          </p:nvSpPr>
          <p:spPr bwMode="auto">
            <a:xfrm>
              <a:off x="4763867" y="5190938"/>
              <a:ext cx="1402080" cy="523220"/>
            </a:xfrm>
            <a:prstGeom prst="rect">
              <a:avLst/>
            </a:prstGeom>
            <a:noFill/>
            <a:ln w="9525">
              <a:noFill/>
              <a:miter lim="800000"/>
              <a:headEnd/>
              <a:tailEnd/>
            </a:ln>
          </p:spPr>
          <p:txBody>
            <a:bodyPr>
              <a:spAutoFit/>
            </a:bodyPr>
            <a:lstStyle/>
            <a:p>
              <a:r>
                <a:rPr lang="en-US" altLang="zh-CN" sz="2800" b="1" dirty="0">
                  <a:solidFill>
                    <a:srgbClr val="0000FF"/>
                  </a:solidFill>
                  <a:latin typeface="楷体" pitchFamily="49" charset="-122"/>
                  <a:ea typeface="楷体" pitchFamily="49" charset="-122"/>
                </a:rPr>
                <a:t>1000</a:t>
              </a:r>
              <a:r>
                <a:rPr lang="en-US" altLang="zh-CN" sz="2800" b="1" i="1" dirty="0">
                  <a:solidFill>
                    <a:srgbClr val="0000FF"/>
                  </a:solidFill>
                  <a:latin typeface="Times New Roman" pitchFamily="18" charset="0"/>
                  <a:ea typeface="楷体" pitchFamily="49" charset="-122"/>
                  <a:cs typeface="Times New Roman" pitchFamily="18" charset="0"/>
                </a:rPr>
                <a:t>J</a:t>
              </a:r>
              <a:endParaRPr lang="zh-CN" altLang="en-US" sz="2800" b="1" i="1" dirty="0">
                <a:latin typeface="Times New Roman" pitchFamily="18" charset="0"/>
                <a:ea typeface="楷体" pitchFamily="49" charset="-122"/>
                <a:cs typeface="Times New Roman" pitchFamily="18" charset="0"/>
              </a:endParaRPr>
            </a:p>
          </p:txBody>
        </p:sp>
        <p:sp>
          <p:nvSpPr>
            <p:cNvPr id="87055" name="文本框 48"/>
            <p:cNvSpPr txBox="1">
              <a:spLocks noChangeArrowheads="1"/>
            </p:cNvSpPr>
            <p:nvPr/>
          </p:nvSpPr>
          <p:spPr bwMode="auto">
            <a:xfrm>
              <a:off x="6748691" y="5183170"/>
              <a:ext cx="1402080" cy="523220"/>
            </a:xfrm>
            <a:prstGeom prst="rect">
              <a:avLst/>
            </a:prstGeom>
            <a:noFill/>
            <a:ln w="9525">
              <a:noFill/>
              <a:miter lim="800000"/>
              <a:headEnd/>
              <a:tailEnd/>
            </a:ln>
          </p:spPr>
          <p:txBody>
            <a:bodyPr>
              <a:spAutoFit/>
            </a:bodyPr>
            <a:lstStyle/>
            <a:p>
              <a:r>
                <a:rPr lang="en-US" altLang="zh-CN" sz="2800" b="1">
                  <a:solidFill>
                    <a:srgbClr val="0000FF"/>
                  </a:solidFill>
                  <a:latin typeface="楷体" pitchFamily="49" charset="-122"/>
                  <a:ea typeface="楷体" pitchFamily="49" charset="-122"/>
                </a:rPr>
                <a:t>4000</a:t>
              </a:r>
              <a:r>
                <a:rPr lang="en-US" altLang="zh-CN" sz="2800" b="1" i="1">
                  <a:solidFill>
                    <a:srgbClr val="0000FF"/>
                  </a:solidFill>
                  <a:latin typeface="Times New Roman" pitchFamily="18" charset="0"/>
                  <a:ea typeface="楷体" pitchFamily="49" charset="-122"/>
                  <a:cs typeface="Times New Roman" pitchFamily="18" charset="0"/>
                </a:rPr>
                <a:t>J</a:t>
              </a:r>
              <a:endParaRPr lang="zh-CN" altLang="en-US" sz="2800" b="1" i="1">
                <a:latin typeface="Times New Roman" pitchFamily="18" charset="0"/>
                <a:ea typeface="楷体" pitchFamily="49" charset="-122"/>
                <a:cs typeface="Times New Roman" pitchFamily="18" charset="0"/>
              </a:endParaRPr>
            </a:p>
          </p:txBody>
        </p:sp>
        <p:sp>
          <p:nvSpPr>
            <p:cNvPr id="87056" name="文本框 49"/>
            <p:cNvSpPr txBox="1">
              <a:spLocks noChangeArrowheads="1"/>
            </p:cNvSpPr>
            <p:nvPr/>
          </p:nvSpPr>
          <p:spPr bwMode="auto">
            <a:xfrm>
              <a:off x="8590938" y="5183170"/>
              <a:ext cx="1232739" cy="523220"/>
            </a:xfrm>
            <a:prstGeom prst="rect">
              <a:avLst/>
            </a:prstGeom>
            <a:noFill/>
            <a:ln w="9525">
              <a:noFill/>
              <a:miter lim="800000"/>
              <a:headEnd/>
              <a:tailEnd/>
            </a:ln>
          </p:spPr>
          <p:txBody>
            <a:bodyPr>
              <a:spAutoFit/>
            </a:bodyPr>
            <a:lstStyle/>
            <a:p>
              <a:r>
                <a:rPr lang="en-US" altLang="zh-CN" sz="2800" b="1">
                  <a:solidFill>
                    <a:srgbClr val="0000FF"/>
                  </a:solidFill>
                  <a:latin typeface="楷体" pitchFamily="49" charset="-122"/>
                  <a:ea typeface="楷体" pitchFamily="49" charset="-122"/>
                </a:rPr>
                <a:t>5000</a:t>
              </a:r>
              <a:r>
                <a:rPr lang="en-US" altLang="zh-CN" sz="2800" b="1" i="1">
                  <a:solidFill>
                    <a:srgbClr val="0000FF"/>
                  </a:solidFill>
                  <a:latin typeface="Times New Roman" pitchFamily="18" charset="0"/>
                  <a:ea typeface="楷体" pitchFamily="49" charset="-122"/>
                  <a:cs typeface="Times New Roman" pitchFamily="18" charset="0"/>
                </a:rPr>
                <a:t>J</a:t>
              </a:r>
              <a:endParaRPr lang="zh-CN" altLang="en-US" sz="2800" b="1" i="1">
                <a:latin typeface="Times New Roman" pitchFamily="18" charset="0"/>
                <a:ea typeface="楷体" pitchFamily="49" charset="-122"/>
                <a:cs typeface="Times New Roman" pitchFamily="18" charset="0"/>
              </a:endParaRPr>
            </a:p>
          </p:txBody>
        </p:sp>
      </p:grpSp>
      <p:grpSp>
        <p:nvGrpSpPr>
          <p:cNvPr id="37" name="组合 36"/>
          <p:cNvGrpSpPr>
            <a:grpSpLocks/>
          </p:cNvGrpSpPr>
          <p:nvPr/>
        </p:nvGrpSpPr>
        <p:grpSpPr bwMode="auto">
          <a:xfrm>
            <a:off x="4794250" y="2465388"/>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51"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33" name="组合 32"/>
          <p:cNvGrpSpPr>
            <a:grpSpLocks/>
          </p:cNvGrpSpPr>
          <p:nvPr/>
        </p:nvGrpSpPr>
        <p:grpSpPr bwMode="auto">
          <a:xfrm>
            <a:off x="1920001" y="793411"/>
            <a:ext cx="9157570" cy="1385505"/>
            <a:chOff x="761348" y="664809"/>
            <a:chExt cx="9156494" cy="1384995"/>
          </a:xfrm>
        </p:grpSpPr>
        <p:sp>
          <p:nvSpPr>
            <p:cNvPr id="34" name="任意多边形 33"/>
            <p:cNvSpPr/>
            <p:nvPr/>
          </p:nvSpPr>
          <p:spPr>
            <a:xfrm>
              <a:off x="761348" y="680146"/>
              <a:ext cx="166354" cy="466083"/>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7048" name="文本框 34"/>
            <p:cNvSpPr txBox="1">
              <a:spLocks noChangeArrowheads="1"/>
            </p:cNvSpPr>
            <p:nvPr/>
          </p:nvSpPr>
          <p:spPr bwMode="auto">
            <a:xfrm>
              <a:off x="852723" y="664809"/>
              <a:ext cx="9065119" cy="1384995"/>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0056</a:t>
              </a:r>
              <a:r>
                <a:rPr lang="zh-CN" altLang="en-US" sz="2800" b="1" dirty="0">
                  <a:solidFill>
                    <a:srgbClr val="0000FF"/>
                  </a:solidFill>
                  <a:latin typeface="楷体" pitchFamily="49" charset="-122"/>
                  <a:ea typeface="楷体" pitchFamily="49" charset="-122"/>
                </a:rPr>
                <a:t>一台工作于温度分别为</a:t>
              </a:r>
              <a:r>
                <a:rPr lang="en-US" altLang="zh-CN" sz="2800" b="1" dirty="0">
                  <a:solidFill>
                    <a:srgbClr val="0000FF"/>
                  </a:solidFill>
                  <a:latin typeface="楷体" pitchFamily="49" charset="-122"/>
                  <a:ea typeface="楷体" pitchFamily="49" charset="-122"/>
                </a:rPr>
                <a:t>327℃</a:t>
              </a:r>
              <a:r>
                <a:rPr lang="zh-CN" altLang="en-US" sz="2800" b="1" dirty="0">
                  <a:solidFill>
                    <a:srgbClr val="0000FF"/>
                  </a:solidFill>
                  <a:latin typeface="楷体" pitchFamily="49" charset="-122"/>
                  <a:ea typeface="楷体" pitchFamily="49" charset="-122"/>
                </a:rPr>
                <a:t>和</a:t>
              </a:r>
              <a:r>
                <a:rPr lang="en-US" altLang="zh-CN" sz="2800" b="1" dirty="0">
                  <a:solidFill>
                    <a:srgbClr val="0000FF"/>
                  </a:solidFill>
                  <a:latin typeface="楷体" pitchFamily="49" charset="-122"/>
                  <a:ea typeface="楷体" pitchFamily="49" charset="-122"/>
                </a:rPr>
                <a:t>27℃</a:t>
              </a:r>
              <a:r>
                <a:rPr lang="zh-CN" altLang="en-US" sz="2800" b="1" dirty="0">
                  <a:solidFill>
                    <a:srgbClr val="0000FF"/>
                  </a:solidFill>
                  <a:latin typeface="楷体" pitchFamily="49" charset="-122"/>
                  <a:ea typeface="楷体" pitchFamily="49" charset="-122"/>
                </a:rPr>
                <a:t>的高温热源与低温热源之间的卡诺热机，每经历一个循环吸热</a:t>
              </a:r>
              <a:r>
                <a:rPr lang="en-US" altLang="zh-CN" sz="2800" b="1" dirty="0">
                  <a:solidFill>
                    <a:srgbClr val="0000FF"/>
                  </a:solidFill>
                  <a:latin typeface="楷体" pitchFamily="49" charset="-122"/>
                  <a:ea typeface="楷体" pitchFamily="49" charset="-122"/>
                </a:rPr>
                <a:t>2000J</a:t>
              </a:r>
              <a:r>
                <a:rPr lang="zh-CN" altLang="en-US" sz="2800" b="1" dirty="0">
                  <a:solidFill>
                    <a:srgbClr val="0000FF"/>
                  </a:solidFill>
                  <a:latin typeface="楷体" pitchFamily="49" charset="-122"/>
                  <a:ea typeface="楷体" pitchFamily="49" charset="-122"/>
                </a:rPr>
                <a:t>，则对外作功</a:t>
              </a:r>
            </a:p>
          </p:txBody>
        </p:sp>
        <p:sp>
          <p:nvSpPr>
            <p:cNvPr id="36" name="任意多边形 35"/>
            <p:cNvSpPr/>
            <p:nvPr/>
          </p:nvSpPr>
          <p:spPr>
            <a:xfrm flipH="1">
              <a:off x="2439807" y="1576396"/>
              <a:ext cx="149074" cy="432401"/>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46"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a:grpSpLocks/>
          </p:cNvGrpSpPr>
          <p:nvPr/>
        </p:nvGrpSpPr>
        <p:grpSpPr bwMode="auto">
          <a:xfrm>
            <a:off x="920750" y="2597150"/>
            <a:ext cx="742950" cy="858838"/>
            <a:chOff x="1616982" y="1979050"/>
            <a:chExt cx="743946" cy="859387"/>
          </a:xfrm>
        </p:grpSpPr>
        <p:grpSp>
          <p:nvGrpSpPr>
            <p:cNvPr id="95302" name="组合 4"/>
            <p:cNvGrpSpPr>
              <a:grpSpLocks/>
            </p:cNvGrpSpPr>
            <p:nvPr/>
          </p:nvGrpSpPr>
          <p:grpSpPr bwMode="auto">
            <a:xfrm>
              <a:off x="1616982" y="2412325"/>
              <a:ext cx="743946" cy="426112"/>
              <a:chOff x="1459367" y="2127931"/>
              <a:chExt cx="5060950" cy="2898775"/>
            </a:xfrm>
          </p:grpSpPr>
          <p:sp>
            <p:nvSpPr>
              <p:cNvPr id="9530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30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30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grpSp>
        <p:nvGrpSpPr>
          <p:cNvPr id="9" name="组合 8"/>
          <p:cNvGrpSpPr>
            <a:grpSpLocks/>
          </p:cNvGrpSpPr>
          <p:nvPr/>
        </p:nvGrpSpPr>
        <p:grpSpPr bwMode="auto">
          <a:xfrm>
            <a:off x="5018088" y="2603500"/>
            <a:ext cx="744537" cy="860425"/>
            <a:chOff x="1616982" y="3488536"/>
            <a:chExt cx="743946" cy="859387"/>
          </a:xfrm>
        </p:grpSpPr>
        <p:grpSp>
          <p:nvGrpSpPr>
            <p:cNvPr id="95298" name="组合 9"/>
            <p:cNvGrpSpPr>
              <a:grpSpLocks/>
            </p:cNvGrpSpPr>
            <p:nvPr/>
          </p:nvGrpSpPr>
          <p:grpSpPr bwMode="auto">
            <a:xfrm>
              <a:off x="1616982" y="3921811"/>
              <a:ext cx="743946" cy="426112"/>
              <a:chOff x="1459367" y="2127931"/>
              <a:chExt cx="5060950" cy="2898775"/>
            </a:xfrm>
          </p:grpSpPr>
          <p:sp>
            <p:nvSpPr>
              <p:cNvPr id="9530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30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9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grpSp>
        <p:nvGrpSpPr>
          <p:cNvPr id="14" name="组合 13"/>
          <p:cNvGrpSpPr>
            <a:grpSpLocks/>
          </p:cNvGrpSpPr>
          <p:nvPr/>
        </p:nvGrpSpPr>
        <p:grpSpPr bwMode="auto">
          <a:xfrm>
            <a:off x="920750" y="4962525"/>
            <a:ext cx="742950" cy="858838"/>
            <a:chOff x="1616982" y="4998022"/>
            <a:chExt cx="743946" cy="859387"/>
          </a:xfrm>
        </p:grpSpPr>
        <p:grpSp>
          <p:nvGrpSpPr>
            <p:cNvPr id="95294" name="组合 14"/>
            <p:cNvGrpSpPr>
              <a:grpSpLocks/>
            </p:cNvGrpSpPr>
            <p:nvPr/>
          </p:nvGrpSpPr>
          <p:grpSpPr bwMode="auto">
            <a:xfrm>
              <a:off x="1616982" y="5431297"/>
              <a:ext cx="743946" cy="426112"/>
              <a:chOff x="1459367" y="2127931"/>
              <a:chExt cx="5060950" cy="2898775"/>
            </a:xfrm>
          </p:grpSpPr>
          <p:sp>
            <p:nvSpPr>
              <p:cNvPr id="9529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29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9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9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7" name="组合 26"/>
          <p:cNvGrpSpPr>
            <a:grpSpLocks/>
          </p:cNvGrpSpPr>
          <p:nvPr/>
        </p:nvGrpSpPr>
        <p:grpSpPr bwMode="auto">
          <a:xfrm>
            <a:off x="5018088" y="4962525"/>
            <a:ext cx="744537" cy="858838"/>
            <a:chOff x="1616982" y="4998022"/>
            <a:chExt cx="743946" cy="859387"/>
          </a:xfrm>
        </p:grpSpPr>
        <p:grpSp>
          <p:nvGrpSpPr>
            <p:cNvPr id="95288" name="组合 27"/>
            <p:cNvGrpSpPr>
              <a:grpSpLocks/>
            </p:cNvGrpSpPr>
            <p:nvPr/>
          </p:nvGrpSpPr>
          <p:grpSpPr bwMode="auto">
            <a:xfrm>
              <a:off x="1616982" y="5431297"/>
              <a:ext cx="743946" cy="426112"/>
              <a:chOff x="1459367" y="2127931"/>
              <a:chExt cx="5060950" cy="2898775"/>
            </a:xfrm>
          </p:grpSpPr>
          <p:sp>
            <p:nvSpPr>
              <p:cNvPr id="952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52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528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grpSp>
        <p:nvGrpSpPr>
          <p:cNvPr id="33" name="组合 32"/>
          <p:cNvGrpSpPr>
            <a:grpSpLocks/>
          </p:cNvGrpSpPr>
          <p:nvPr/>
        </p:nvGrpSpPr>
        <p:grpSpPr bwMode="auto">
          <a:xfrm>
            <a:off x="4921250" y="2674938"/>
            <a:ext cx="820738"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528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798638" y="731838"/>
            <a:ext cx="8251825" cy="738664"/>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0057</a:t>
            </a:r>
            <a:r>
              <a:rPr kumimoji="1" lang="zh-CN" altLang="en-US" sz="2800" b="1" dirty="0">
                <a:solidFill>
                  <a:srgbClr val="0000FF"/>
                </a:solidFill>
                <a:latin typeface="楷体" pitchFamily="49" charset="-122"/>
                <a:ea typeface="楷体" pitchFamily="49" charset="-122"/>
              </a:rPr>
              <a:t>下列四个假想的循环过程，哪个可行？</a:t>
            </a:r>
          </a:p>
        </p:txBody>
      </p:sp>
      <p:grpSp>
        <p:nvGrpSpPr>
          <p:cNvPr id="40" name="Group 70"/>
          <p:cNvGrpSpPr>
            <a:grpSpLocks/>
          </p:cNvGrpSpPr>
          <p:nvPr/>
        </p:nvGrpSpPr>
        <p:grpSpPr bwMode="auto">
          <a:xfrm>
            <a:off x="1336675" y="1708150"/>
            <a:ext cx="3579813" cy="2611438"/>
            <a:chOff x="796" y="754"/>
            <a:chExt cx="2255" cy="1645"/>
          </a:xfrm>
        </p:grpSpPr>
        <p:sp>
          <p:nvSpPr>
            <p:cNvPr id="95275" name="Line 4"/>
            <p:cNvSpPr>
              <a:spLocks noChangeShapeType="1"/>
            </p:cNvSpPr>
            <p:nvPr/>
          </p:nvSpPr>
          <p:spPr bwMode="auto">
            <a:xfrm>
              <a:off x="1105" y="2236"/>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76" name="Line 5"/>
            <p:cNvSpPr>
              <a:spLocks noChangeShapeType="1"/>
            </p:cNvSpPr>
            <p:nvPr/>
          </p:nvSpPr>
          <p:spPr bwMode="auto">
            <a:xfrm flipV="1">
              <a:off x="1105" y="935"/>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77" name="Text Box 6"/>
                <p:cNvSpPr txBox="1">
                  <a:spLocks noChangeArrowheads="1"/>
                </p:cNvSpPr>
                <p:nvPr/>
              </p:nvSpPr>
              <p:spPr bwMode="auto">
                <a:xfrm>
                  <a:off x="796" y="75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77" name="Text Box 6"/>
                <p:cNvSpPr txBox="1">
                  <a:spLocks noRot="1" noChangeAspect="1" noMove="1" noResize="1" noEditPoints="1" noAdjustHandles="1" noChangeArrowheads="1" noChangeShapeType="1" noTextEdit="1"/>
                </p:cNvSpPr>
                <p:nvPr/>
              </p:nvSpPr>
              <p:spPr bwMode="auto">
                <a:xfrm>
                  <a:off x="796" y="754"/>
                  <a:ext cx="480" cy="327"/>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78" name="Text Box 7"/>
                <p:cNvSpPr txBox="1">
                  <a:spLocks noChangeArrowheads="1"/>
                </p:cNvSpPr>
                <p:nvPr/>
              </p:nvSpPr>
              <p:spPr bwMode="auto">
                <a:xfrm>
                  <a:off x="2571" y="2072"/>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78" name="Text Box 7"/>
                <p:cNvSpPr txBox="1">
                  <a:spLocks noRot="1" noChangeAspect="1" noMove="1" noResize="1" noEditPoints="1" noAdjustHandles="1" noChangeArrowheads="1" noChangeShapeType="1" noTextEdit="1"/>
                </p:cNvSpPr>
                <p:nvPr/>
              </p:nvSpPr>
              <p:spPr bwMode="auto">
                <a:xfrm>
                  <a:off x="2571" y="2072"/>
                  <a:ext cx="480" cy="327"/>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grpSp>
          <p:nvGrpSpPr>
            <p:cNvPr id="95279" name="Group 69"/>
            <p:cNvGrpSpPr>
              <a:grpSpLocks/>
            </p:cNvGrpSpPr>
            <p:nvPr/>
          </p:nvGrpSpPr>
          <p:grpSpPr bwMode="auto">
            <a:xfrm>
              <a:off x="1393" y="1024"/>
              <a:ext cx="864" cy="987"/>
              <a:chOff x="1393" y="1024"/>
              <a:chExt cx="864" cy="987"/>
            </a:xfrm>
          </p:grpSpPr>
          <p:sp>
            <p:nvSpPr>
              <p:cNvPr id="95283" name="Freeform 9"/>
              <p:cNvSpPr>
                <a:spLocks/>
              </p:cNvSpPr>
              <p:nvPr/>
            </p:nvSpPr>
            <p:spPr bwMode="auto">
              <a:xfrm>
                <a:off x="1393" y="1024"/>
                <a:ext cx="864" cy="494"/>
              </a:xfrm>
              <a:custGeom>
                <a:avLst/>
                <a:gdLst>
                  <a:gd name="T0" fmla="*/ 0 w 864"/>
                  <a:gd name="T1" fmla="*/ 0 h 528"/>
                  <a:gd name="T2" fmla="*/ 384 w 864"/>
                  <a:gd name="T3" fmla="*/ 294 h 528"/>
                  <a:gd name="T4" fmla="*/ 864 w 864"/>
                  <a:gd name="T5" fmla="*/ 462 h 528"/>
                  <a:gd name="T6" fmla="*/ 0 60000 65536"/>
                  <a:gd name="T7" fmla="*/ 0 60000 65536"/>
                  <a:gd name="T8" fmla="*/ 0 60000 65536"/>
                  <a:gd name="T9" fmla="*/ 0 w 864"/>
                  <a:gd name="T10" fmla="*/ 0 h 528"/>
                  <a:gd name="T11" fmla="*/ 864 w 864"/>
                  <a:gd name="T12" fmla="*/ 528 h 528"/>
                </a:gdLst>
                <a:ahLst/>
                <a:cxnLst>
                  <a:cxn ang="T6">
                    <a:pos x="T0" y="T1"/>
                  </a:cxn>
                  <a:cxn ang="T7">
                    <a:pos x="T2" y="T3"/>
                  </a:cxn>
                  <a:cxn ang="T8">
                    <a:pos x="T4" y="T5"/>
                  </a:cxn>
                </a:cxnLst>
                <a:rect l="T9" t="T10" r="T11" b="T12"/>
                <a:pathLst>
                  <a:path w="864" h="528">
                    <a:moveTo>
                      <a:pt x="0" y="0"/>
                    </a:moveTo>
                    <a:cubicBezTo>
                      <a:pt x="120" y="124"/>
                      <a:pt x="240" y="248"/>
                      <a:pt x="384" y="336"/>
                    </a:cubicBezTo>
                    <a:cubicBezTo>
                      <a:pt x="528" y="424"/>
                      <a:pt x="696" y="476"/>
                      <a:pt x="864" y="528"/>
                    </a:cubicBezTo>
                  </a:path>
                </a:pathLst>
              </a:custGeom>
              <a:noFill/>
              <a:ln w="25400" cmpd="sng">
                <a:solidFill>
                  <a:srgbClr val="FF3300"/>
                </a:solidFill>
                <a:round/>
                <a:headEnd/>
                <a:tailEnd type="triangle" w="sm" len="lg"/>
              </a:ln>
            </p:spPr>
            <p:txBody>
              <a:bodyPr wrap="none" anchor="ctr"/>
              <a:lstStyle/>
              <a:p>
                <a:endParaRPr lang="zh-CN" altLang="en-US"/>
              </a:p>
            </p:txBody>
          </p:sp>
          <p:sp>
            <p:nvSpPr>
              <p:cNvPr id="95284" name="Line 10"/>
              <p:cNvSpPr>
                <a:spLocks noChangeShapeType="1"/>
              </p:cNvSpPr>
              <p:nvPr/>
            </p:nvSpPr>
            <p:spPr bwMode="auto">
              <a:xfrm>
                <a:off x="2257" y="1518"/>
                <a:ext cx="0" cy="493"/>
              </a:xfrm>
              <a:prstGeom prst="line">
                <a:avLst/>
              </a:prstGeom>
              <a:noFill/>
              <a:ln w="25400">
                <a:solidFill>
                  <a:srgbClr val="FF3300"/>
                </a:solidFill>
                <a:round/>
                <a:headEnd/>
                <a:tailEnd type="triangle" w="sm" len="lg"/>
              </a:ln>
            </p:spPr>
            <p:txBody>
              <a:bodyPr wrap="none" anchor="ctr"/>
              <a:lstStyle/>
              <a:p>
                <a:endParaRPr lang="zh-CN" altLang="en-US"/>
              </a:p>
            </p:txBody>
          </p:sp>
          <p:sp>
            <p:nvSpPr>
              <p:cNvPr id="95285" name="Freeform 11"/>
              <p:cNvSpPr>
                <a:spLocks/>
              </p:cNvSpPr>
              <p:nvPr/>
            </p:nvSpPr>
            <p:spPr bwMode="auto">
              <a:xfrm>
                <a:off x="1393" y="1024"/>
                <a:ext cx="864" cy="987"/>
              </a:xfrm>
              <a:custGeom>
                <a:avLst/>
                <a:gdLst>
                  <a:gd name="T0" fmla="*/ 0 w 864"/>
                  <a:gd name="T1" fmla="*/ 0 h 1056"/>
                  <a:gd name="T2" fmla="*/ 384 w 864"/>
                  <a:gd name="T3" fmla="*/ 629 h 1056"/>
                  <a:gd name="T4" fmla="*/ 864 w 864"/>
                  <a:gd name="T5" fmla="*/ 923 h 1056"/>
                  <a:gd name="T6" fmla="*/ 0 60000 65536"/>
                  <a:gd name="T7" fmla="*/ 0 60000 65536"/>
                  <a:gd name="T8" fmla="*/ 0 60000 65536"/>
                  <a:gd name="T9" fmla="*/ 0 w 864"/>
                  <a:gd name="T10" fmla="*/ 0 h 1056"/>
                  <a:gd name="T11" fmla="*/ 864 w 864"/>
                  <a:gd name="T12" fmla="*/ 1056 h 1056"/>
                </a:gdLst>
                <a:ahLst/>
                <a:cxnLst>
                  <a:cxn ang="T6">
                    <a:pos x="T0" y="T1"/>
                  </a:cxn>
                  <a:cxn ang="T7">
                    <a:pos x="T2" y="T3"/>
                  </a:cxn>
                  <a:cxn ang="T8">
                    <a:pos x="T4" y="T5"/>
                  </a:cxn>
                </a:cxnLst>
                <a:rect l="T9" t="T10" r="T11" b="T12"/>
                <a:pathLst>
                  <a:path w="864" h="1056">
                    <a:moveTo>
                      <a:pt x="0" y="0"/>
                    </a:moveTo>
                    <a:cubicBezTo>
                      <a:pt x="120" y="272"/>
                      <a:pt x="240" y="544"/>
                      <a:pt x="384" y="720"/>
                    </a:cubicBezTo>
                    <a:cubicBezTo>
                      <a:pt x="528" y="896"/>
                      <a:pt x="696" y="976"/>
                      <a:pt x="864" y="1056"/>
                    </a:cubicBezTo>
                  </a:path>
                </a:pathLst>
              </a:custGeom>
              <a:noFill/>
              <a:ln w="25400" cmpd="sng">
                <a:solidFill>
                  <a:srgbClr val="FF3300"/>
                </a:solidFill>
                <a:round/>
                <a:headEnd type="triangle" w="sm" len="lg"/>
                <a:tailEnd type="none" w="sm" len="lg"/>
              </a:ln>
            </p:spPr>
            <p:txBody>
              <a:bodyPr wrap="none" anchor="ctr"/>
              <a:lstStyle/>
              <a:p>
                <a:endParaRPr lang="zh-CN" altLang="en-US"/>
              </a:p>
            </p:txBody>
          </p:sp>
        </p:grpSp>
        <p:sp>
          <p:nvSpPr>
            <p:cNvPr id="95280" name="Text Box 15"/>
            <p:cNvSpPr txBox="1">
              <a:spLocks noChangeArrowheads="1"/>
            </p:cNvSpPr>
            <p:nvPr/>
          </p:nvSpPr>
          <p:spPr bwMode="auto">
            <a:xfrm>
              <a:off x="1681" y="980"/>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81" name="Text Box 16"/>
            <p:cNvSpPr txBox="1">
              <a:spLocks noChangeArrowheads="1"/>
            </p:cNvSpPr>
            <p:nvPr/>
          </p:nvSpPr>
          <p:spPr bwMode="auto">
            <a:xfrm>
              <a:off x="1200" y="1584"/>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mc:AlternateContent xmlns:mc="http://schemas.openxmlformats.org/markup-compatibility/2006" xmlns:a14="http://schemas.microsoft.com/office/drawing/2010/main">
          <mc:Choice Requires="a14">
            <p:sp>
              <p:nvSpPr>
                <p:cNvPr id="95282" name="Text Box 62"/>
                <p:cNvSpPr txBox="1">
                  <a:spLocks noChangeArrowheads="1"/>
                </p:cNvSpPr>
                <p:nvPr/>
              </p:nvSpPr>
              <p:spPr bwMode="auto">
                <a:xfrm>
                  <a:off x="844" y="2016"/>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82" name="Text Box 62"/>
                <p:cNvSpPr txBox="1">
                  <a:spLocks noRot="1" noChangeAspect="1" noMove="1" noResize="1" noEditPoints="1" noAdjustHandles="1" noChangeArrowheads="1" noChangeShapeType="1" noTextEdit="1"/>
                </p:cNvSpPr>
                <p:nvPr/>
              </p:nvSpPr>
              <p:spPr bwMode="auto">
                <a:xfrm>
                  <a:off x="844" y="2016"/>
                  <a:ext cx="317" cy="327"/>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grpSp>
      <p:grpSp>
        <p:nvGrpSpPr>
          <p:cNvPr id="53" name="Group 72"/>
          <p:cNvGrpSpPr>
            <a:grpSpLocks/>
          </p:cNvGrpSpPr>
          <p:nvPr/>
        </p:nvGrpSpPr>
        <p:grpSpPr bwMode="auto">
          <a:xfrm>
            <a:off x="5508626" y="1724025"/>
            <a:ext cx="3592514" cy="2587625"/>
            <a:chOff x="729" y="2301"/>
            <a:chExt cx="2263" cy="1630"/>
          </a:xfrm>
        </p:grpSpPr>
        <p:sp>
          <p:nvSpPr>
            <p:cNvPr id="95265" name="Line 31"/>
            <p:cNvSpPr>
              <a:spLocks noChangeShapeType="1"/>
            </p:cNvSpPr>
            <p:nvPr/>
          </p:nvSpPr>
          <p:spPr bwMode="auto">
            <a:xfrm>
              <a:off x="1057" y="3777"/>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66" name="Line 32"/>
            <p:cNvSpPr>
              <a:spLocks noChangeShapeType="1"/>
            </p:cNvSpPr>
            <p:nvPr/>
          </p:nvSpPr>
          <p:spPr bwMode="auto">
            <a:xfrm flipV="1">
              <a:off x="1057" y="2476"/>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67" name="Text Box 33"/>
                <p:cNvSpPr txBox="1">
                  <a:spLocks noChangeArrowheads="1"/>
                </p:cNvSpPr>
                <p:nvPr/>
              </p:nvSpPr>
              <p:spPr bwMode="auto">
                <a:xfrm>
                  <a:off x="729" y="2301"/>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67" name="Text Box 33"/>
                <p:cNvSpPr txBox="1">
                  <a:spLocks noRot="1" noChangeAspect="1" noMove="1" noResize="1" noEditPoints="1" noAdjustHandles="1" noChangeArrowheads="1" noChangeShapeType="1" noTextEdit="1"/>
                </p:cNvSpPr>
                <p:nvPr/>
              </p:nvSpPr>
              <p:spPr bwMode="auto">
                <a:xfrm>
                  <a:off x="729" y="2301"/>
                  <a:ext cx="480" cy="327"/>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68" name="Text Box 34"/>
                <p:cNvSpPr txBox="1">
                  <a:spLocks noChangeArrowheads="1"/>
                </p:cNvSpPr>
                <p:nvPr/>
              </p:nvSpPr>
              <p:spPr bwMode="auto">
                <a:xfrm>
                  <a:off x="2512" y="360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68" name="Text Box 34"/>
                <p:cNvSpPr txBox="1">
                  <a:spLocks noRot="1" noChangeAspect="1" noMove="1" noResize="1" noEditPoints="1" noAdjustHandles="1" noChangeArrowheads="1" noChangeShapeType="1" noTextEdit="1"/>
                </p:cNvSpPr>
                <p:nvPr/>
              </p:nvSpPr>
              <p:spPr bwMode="auto">
                <a:xfrm>
                  <a:off x="2512" y="3604"/>
                  <a:ext cx="480" cy="327"/>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p:sp>
          <p:nvSpPr>
            <p:cNvPr id="95269" name="Line 36"/>
            <p:cNvSpPr>
              <a:spLocks noChangeShapeType="1"/>
            </p:cNvSpPr>
            <p:nvPr/>
          </p:nvSpPr>
          <p:spPr bwMode="auto">
            <a:xfrm flipH="1">
              <a:off x="1393" y="2656"/>
              <a:ext cx="0" cy="538"/>
            </a:xfrm>
            <a:prstGeom prst="line">
              <a:avLst/>
            </a:prstGeom>
            <a:noFill/>
            <a:ln w="25400">
              <a:solidFill>
                <a:srgbClr val="FF0000"/>
              </a:solidFill>
              <a:round/>
              <a:headEnd/>
              <a:tailEnd type="triangle" w="sm" len="lg"/>
            </a:ln>
          </p:spPr>
          <p:txBody>
            <a:bodyPr wrap="none" anchor="ctr"/>
            <a:lstStyle/>
            <a:p>
              <a:endParaRPr lang="zh-CN" altLang="en-US"/>
            </a:p>
          </p:txBody>
        </p:sp>
        <p:sp>
          <p:nvSpPr>
            <p:cNvPr id="95270" name="Freeform 37"/>
            <p:cNvSpPr>
              <a:spLocks/>
            </p:cNvSpPr>
            <p:nvPr/>
          </p:nvSpPr>
          <p:spPr bwMode="auto">
            <a:xfrm rot="4541250" flipH="1">
              <a:off x="1317" y="2698"/>
              <a:ext cx="1175" cy="808"/>
            </a:xfrm>
            <a:custGeom>
              <a:avLst/>
              <a:gdLst>
                <a:gd name="T0" fmla="*/ 0 w 864"/>
                <a:gd name="T1" fmla="*/ 0 h 1056"/>
                <a:gd name="T2" fmla="*/ 710 w 864"/>
                <a:gd name="T3" fmla="*/ 422 h 1056"/>
                <a:gd name="T4" fmla="*/ 1598 w 864"/>
                <a:gd name="T5" fmla="*/ 618 h 1056"/>
                <a:gd name="T6" fmla="*/ 0 60000 65536"/>
                <a:gd name="T7" fmla="*/ 0 60000 65536"/>
                <a:gd name="T8" fmla="*/ 0 60000 65536"/>
                <a:gd name="T9" fmla="*/ 0 w 864"/>
                <a:gd name="T10" fmla="*/ 0 h 1056"/>
                <a:gd name="T11" fmla="*/ 864 w 864"/>
                <a:gd name="T12" fmla="*/ 1056 h 1056"/>
              </a:gdLst>
              <a:ahLst/>
              <a:cxnLst>
                <a:cxn ang="T6">
                  <a:pos x="T0" y="T1"/>
                </a:cxn>
                <a:cxn ang="T7">
                  <a:pos x="T2" y="T3"/>
                </a:cxn>
                <a:cxn ang="T8">
                  <a:pos x="T4" y="T5"/>
                </a:cxn>
              </a:cxnLst>
              <a:rect l="T9" t="T10" r="T11" b="T12"/>
              <a:pathLst>
                <a:path w="864" h="1056">
                  <a:moveTo>
                    <a:pt x="0" y="0"/>
                  </a:moveTo>
                  <a:cubicBezTo>
                    <a:pt x="120" y="272"/>
                    <a:pt x="240" y="544"/>
                    <a:pt x="384" y="720"/>
                  </a:cubicBezTo>
                  <a:cubicBezTo>
                    <a:pt x="528" y="896"/>
                    <a:pt x="696" y="976"/>
                    <a:pt x="864" y="1056"/>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71" name="Freeform 38"/>
            <p:cNvSpPr>
              <a:spLocks/>
            </p:cNvSpPr>
            <p:nvPr/>
          </p:nvSpPr>
          <p:spPr bwMode="auto">
            <a:xfrm>
              <a:off x="1393" y="3194"/>
              <a:ext cx="1055" cy="359"/>
            </a:xfrm>
            <a:custGeom>
              <a:avLst/>
              <a:gdLst>
                <a:gd name="T0" fmla="*/ 0 w 1200"/>
                <a:gd name="T1" fmla="*/ 0 h 384"/>
                <a:gd name="T2" fmla="*/ 408 w 1200"/>
                <a:gd name="T3" fmla="*/ 251 h 384"/>
                <a:gd name="T4" fmla="*/ 928 w 1200"/>
                <a:gd name="T5" fmla="*/ 336 h 384"/>
                <a:gd name="T6" fmla="*/ 0 60000 65536"/>
                <a:gd name="T7" fmla="*/ 0 60000 65536"/>
                <a:gd name="T8" fmla="*/ 0 60000 65536"/>
                <a:gd name="T9" fmla="*/ 0 w 1200"/>
                <a:gd name="T10" fmla="*/ 0 h 384"/>
                <a:gd name="T11" fmla="*/ 1200 w 1200"/>
                <a:gd name="T12" fmla="*/ 384 h 384"/>
              </a:gdLst>
              <a:ahLst/>
              <a:cxnLst>
                <a:cxn ang="T6">
                  <a:pos x="T0" y="T1"/>
                </a:cxn>
                <a:cxn ang="T7">
                  <a:pos x="T2" y="T3"/>
                </a:cxn>
                <a:cxn ang="T8">
                  <a:pos x="T4" y="T5"/>
                </a:cxn>
              </a:cxnLst>
              <a:rect l="T9" t="T10" r="T11" b="T12"/>
              <a:pathLst>
                <a:path w="1200" h="384">
                  <a:moveTo>
                    <a:pt x="0" y="0"/>
                  </a:moveTo>
                  <a:cubicBezTo>
                    <a:pt x="164" y="112"/>
                    <a:pt x="328" y="224"/>
                    <a:pt x="528" y="288"/>
                  </a:cubicBezTo>
                  <a:cubicBezTo>
                    <a:pt x="728" y="352"/>
                    <a:pt x="1088" y="368"/>
                    <a:pt x="1200" y="384"/>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72" name="Text Box 42"/>
            <p:cNvSpPr txBox="1">
              <a:spLocks noChangeArrowheads="1"/>
            </p:cNvSpPr>
            <p:nvPr/>
          </p:nvSpPr>
          <p:spPr bwMode="auto">
            <a:xfrm>
              <a:off x="1200" y="3321"/>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p:sp>
          <p:nvSpPr>
            <p:cNvPr id="95273" name="Text Box 43"/>
            <p:cNvSpPr txBox="1">
              <a:spLocks noChangeArrowheads="1"/>
            </p:cNvSpPr>
            <p:nvPr/>
          </p:nvSpPr>
          <p:spPr bwMode="auto">
            <a:xfrm>
              <a:off x="1729" y="2835"/>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mc:AlternateContent xmlns:mc="http://schemas.openxmlformats.org/markup-compatibility/2006" xmlns:a14="http://schemas.microsoft.com/office/drawing/2010/main">
          <mc:Choice Requires="a14">
            <p:sp>
              <p:nvSpPr>
                <p:cNvPr id="95274" name="Text Box 64"/>
                <p:cNvSpPr txBox="1">
                  <a:spLocks noChangeArrowheads="1"/>
                </p:cNvSpPr>
                <p:nvPr/>
              </p:nvSpPr>
              <p:spPr bwMode="auto">
                <a:xfrm>
                  <a:off x="786" y="3552"/>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74" name="Text Box 64"/>
                <p:cNvSpPr txBox="1">
                  <a:spLocks noRot="1" noChangeAspect="1" noMove="1" noResize="1" noEditPoints="1" noAdjustHandles="1" noChangeArrowheads="1" noChangeShapeType="1" noTextEdit="1"/>
                </p:cNvSpPr>
                <p:nvPr/>
              </p:nvSpPr>
              <p:spPr bwMode="auto">
                <a:xfrm>
                  <a:off x="786" y="3552"/>
                  <a:ext cx="317" cy="327"/>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p:grpSp>
      <p:grpSp>
        <p:nvGrpSpPr>
          <p:cNvPr id="65" name="Group 73"/>
          <p:cNvGrpSpPr>
            <a:grpSpLocks/>
          </p:cNvGrpSpPr>
          <p:nvPr/>
        </p:nvGrpSpPr>
        <p:grpSpPr bwMode="auto">
          <a:xfrm>
            <a:off x="1312864" y="4159250"/>
            <a:ext cx="3624263" cy="2592388"/>
            <a:chOff x="3326" y="754"/>
            <a:chExt cx="2283" cy="1633"/>
          </a:xfrm>
        </p:grpSpPr>
        <p:sp>
          <p:nvSpPr>
            <p:cNvPr id="95255" name="Line 18"/>
            <p:cNvSpPr>
              <a:spLocks noChangeShapeType="1"/>
            </p:cNvSpPr>
            <p:nvPr/>
          </p:nvSpPr>
          <p:spPr bwMode="auto">
            <a:xfrm>
              <a:off x="3665" y="2236"/>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56" name="Line 19"/>
            <p:cNvSpPr>
              <a:spLocks noChangeShapeType="1"/>
            </p:cNvSpPr>
            <p:nvPr/>
          </p:nvSpPr>
          <p:spPr bwMode="auto">
            <a:xfrm flipV="1">
              <a:off x="3665" y="935"/>
              <a:ext cx="0" cy="1301"/>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57" name="Text Box 20"/>
                <p:cNvSpPr txBox="1">
                  <a:spLocks noChangeArrowheads="1"/>
                </p:cNvSpPr>
                <p:nvPr/>
              </p:nvSpPr>
              <p:spPr bwMode="auto">
                <a:xfrm>
                  <a:off x="3326" y="754"/>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57" name="Text Box 20"/>
                <p:cNvSpPr txBox="1">
                  <a:spLocks noRot="1" noChangeAspect="1" noMove="1" noResize="1" noEditPoints="1" noAdjustHandles="1" noChangeArrowheads="1" noChangeShapeType="1" noTextEdit="1"/>
                </p:cNvSpPr>
                <p:nvPr/>
              </p:nvSpPr>
              <p:spPr bwMode="auto">
                <a:xfrm>
                  <a:off x="3326" y="754"/>
                  <a:ext cx="480" cy="327"/>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p:sp>
          <p:nvSpPr>
            <p:cNvPr id="95258" name="Line 22"/>
            <p:cNvSpPr>
              <a:spLocks noChangeShapeType="1"/>
            </p:cNvSpPr>
            <p:nvPr/>
          </p:nvSpPr>
          <p:spPr bwMode="auto">
            <a:xfrm>
              <a:off x="4015" y="1152"/>
              <a:ext cx="528" cy="0"/>
            </a:xfrm>
            <a:prstGeom prst="line">
              <a:avLst/>
            </a:prstGeom>
            <a:noFill/>
            <a:ln w="25400">
              <a:solidFill>
                <a:srgbClr val="FF0000"/>
              </a:solidFill>
              <a:round/>
              <a:headEnd/>
              <a:tailEnd type="triangle" w="sm" len="lg"/>
            </a:ln>
          </p:spPr>
          <p:txBody>
            <a:bodyPr wrap="none" anchor="ctr"/>
            <a:lstStyle/>
            <a:p>
              <a:endParaRPr lang="zh-CN" altLang="en-US"/>
            </a:p>
          </p:txBody>
        </p:sp>
        <p:sp>
          <p:nvSpPr>
            <p:cNvPr id="95259" name="Freeform 23"/>
            <p:cNvSpPr>
              <a:spLocks/>
            </p:cNvSpPr>
            <p:nvPr/>
          </p:nvSpPr>
          <p:spPr bwMode="auto">
            <a:xfrm>
              <a:off x="4543" y="1152"/>
              <a:ext cx="528" cy="808"/>
            </a:xfrm>
            <a:custGeom>
              <a:avLst/>
              <a:gdLst>
                <a:gd name="T0" fmla="*/ 0 w 384"/>
                <a:gd name="T1" fmla="*/ 0 h 768"/>
                <a:gd name="T2" fmla="*/ 272 w 384"/>
                <a:gd name="T3" fmla="*/ 585 h 768"/>
                <a:gd name="T4" fmla="*/ 726 w 384"/>
                <a:gd name="T5" fmla="*/ 850 h 768"/>
                <a:gd name="T6" fmla="*/ 0 60000 65536"/>
                <a:gd name="T7" fmla="*/ 0 60000 65536"/>
                <a:gd name="T8" fmla="*/ 0 60000 65536"/>
                <a:gd name="T9" fmla="*/ 0 w 384"/>
                <a:gd name="T10" fmla="*/ 0 h 768"/>
                <a:gd name="T11" fmla="*/ 384 w 384"/>
                <a:gd name="T12" fmla="*/ 768 h 768"/>
              </a:gdLst>
              <a:ahLst/>
              <a:cxnLst>
                <a:cxn ang="T6">
                  <a:pos x="T0" y="T1"/>
                </a:cxn>
                <a:cxn ang="T7">
                  <a:pos x="T2" y="T3"/>
                </a:cxn>
                <a:cxn ang="T8">
                  <a:pos x="T4" y="T5"/>
                </a:cxn>
              </a:cxnLst>
              <a:rect l="T9" t="T10" r="T11" b="T12"/>
              <a:pathLst>
                <a:path w="384" h="768">
                  <a:moveTo>
                    <a:pt x="0" y="0"/>
                  </a:moveTo>
                  <a:cubicBezTo>
                    <a:pt x="40" y="200"/>
                    <a:pt x="80" y="400"/>
                    <a:pt x="144" y="528"/>
                  </a:cubicBezTo>
                  <a:cubicBezTo>
                    <a:pt x="208" y="656"/>
                    <a:pt x="296" y="712"/>
                    <a:pt x="384" y="768"/>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60" name="Freeform 24"/>
            <p:cNvSpPr>
              <a:spLocks/>
            </p:cNvSpPr>
            <p:nvPr/>
          </p:nvSpPr>
          <p:spPr bwMode="auto">
            <a:xfrm>
              <a:off x="4015" y="1152"/>
              <a:ext cx="1056" cy="808"/>
            </a:xfrm>
            <a:custGeom>
              <a:avLst/>
              <a:gdLst>
                <a:gd name="T0" fmla="*/ 0 w 1056"/>
                <a:gd name="T1" fmla="*/ 0 h 864"/>
                <a:gd name="T2" fmla="*/ 48 w 1056"/>
                <a:gd name="T3" fmla="*/ 168 h 864"/>
                <a:gd name="T4" fmla="*/ 192 w 1056"/>
                <a:gd name="T5" fmla="*/ 420 h 864"/>
                <a:gd name="T6" fmla="*/ 624 w 1056"/>
                <a:gd name="T7" fmla="*/ 671 h 864"/>
                <a:gd name="T8" fmla="*/ 1056 w 1056"/>
                <a:gd name="T9" fmla="*/ 756 h 864"/>
                <a:gd name="T10" fmla="*/ 0 60000 65536"/>
                <a:gd name="T11" fmla="*/ 0 60000 65536"/>
                <a:gd name="T12" fmla="*/ 0 60000 65536"/>
                <a:gd name="T13" fmla="*/ 0 60000 65536"/>
                <a:gd name="T14" fmla="*/ 0 60000 65536"/>
                <a:gd name="T15" fmla="*/ 0 w 1056"/>
                <a:gd name="T16" fmla="*/ 0 h 864"/>
                <a:gd name="T17" fmla="*/ 1056 w 1056"/>
                <a:gd name="T18" fmla="*/ 864 h 864"/>
              </a:gdLst>
              <a:ahLst/>
              <a:cxnLst>
                <a:cxn ang="T10">
                  <a:pos x="T0" y="T1"/>
                </a:cxn>
                <a:cxn ang="T11">
                  <a:pos x="T2" y="T3"/>
                </a:cxn>
                <a:cxn ang="T12">
                  <a:pos x="T4" y="T5"/>
                </a:cxn>
                <a:cxn ang="T13">
                  <a:pos x="T6" y="T7"/>
                </a:cxn>
                <a:cxn ang="T14">
                  <a:pos x="T8" y="T9"/>
                </a:cxn>
              </a:cxnLst>
              <a:rect l="T15" t="T16" r="T17" b="T18"/>
              <a:pathLst>
                <a:path w="1056" h="864">
                  <a:moveTo>
                    <a:pt x="0" y="0"/>
                  </a:moveTo>
                  <a:cubicBezTo>
                    <a:pt x="8" y="56"/>
                    <a:pt x="16" y="112"/>
                    <a:pt x="48" y="192"/>
                  </a:cubicBezTo>
                  <a:cubicBezTo>
                    <a:pt x="80" y="272"/>
                    <a:pt x="96" y="384"/>
                    <a:pt x="192" y="480"/>
                  </a:cubicBezTo>
                  <a:cubicBezTo>
                    <a:pt x="288" y="576"/>
                    <a:pt x="480" y="704"/>
                    <a:pt x="624" y="768"/>
                  </a:cubicBezTo>
                  <a:cubicBezTo>
                    <a:pt x="768" y="832"/>
                    <a:pt x="912" y="848"/>
                    <a:pt x="1056" y="864"/>
                  </a:cubicBezTo>
                </a:path>
              </a:pathLst>
            </a:custGeom>
            <a:noFill/>
            <a:ln w="25400" cmpd="sng">
              <a:solidFill>
                <a:srgbClr val="FF0000"/>
              </a:solidFill>
              <a:round/>
              <a:headEnd type="triangle" w="sm" len="lg"/>
              <a:tailEnd type="none" w="sm" len="lg"/>
            </a:ln>
          </p:spPr>
          <p:txBody>
            <a:bodyPr wrap="none" anchor="ctr"/>
            <a:lstStyle/>
            <a:p>
              <a:endParaRPr lang="zh-CN" altLang="en-US"/>
            </a:p>
          </p:txBody>
        </p:sp>
        <p:sp>
          <p:nvSpPr>
            <p:cNvPr id="95261" name="Text Box 28"/>
            <p:cNvSpPr txBox="1">
              <a:spLocks noChangeArrowheads="1"/>
            </p:cNvSpPr>
            <p:nvPr/>
          </p:nvSpPr>
          <p:spPr bwMode="auto">
            <a:xfrm>
              <a:off x="4752" y="1339"/>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62" name="Text Box 29"/>
            <p:cNvSpPr txBox="1">
              <a:spLocks noChangeArrowheads="1"/>
            </p:cNvSpPr>
            <p:nvPr/>
          </p:nvSpPr>
          <p:spPr bwMode="auto">
            <a:xfrm>
              <a:off x="3744" y="1632"/>
              <a:ext cx="720" cy="330"/>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mc:AlternateContent xmlns:mc="http://schemas.openxmlformats.org/markup-compatibility/2006" xmlns:a14="http://schemas.microsoft.com/office/drawing/2010/main">
          <mc:Choice Requires="a14">
            <p:sp>
              <p:nvSpPr>
                <p:cNvPr id="95263" name="Text Box 48"/>
                <p:cNvSpPr txBox="1">
                  <a:spLocks noChangeArrowheads="1"/>
                </p:cNvSpPr>
                <p:nvPr/>
              </p:nvSpPr>
              <p:spPr bwMode="auto">
                <a:xfrm>
                  <a:off x="5129" y="2060"/>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63" name="Text Box 48"/>
                <p:cNvSpPr txBox="1">
                  <a:spLocks noRot="1" noChangeAspect="1" noMove="1" noResize="1" noEditPoints="1" noAdjustHandles="1" noChangeArrowheads="1" noChangeShapeType="1" noTextEdit="1"/>
                </p:cNvSpPr>
                <p:nvPr/>
              </p:nvSpPr>
              <p:spPr bwMode="auto">
                <a:xfrm>
                  <a:off x="5129" y="2060"/>
                  <a:ext cx="480" cy="327"/>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64" name="Text Box 63"/>
                <p:cNvSpPr txBox="1">
                  <a:spLocks noChangeArrowheads="1"/>
                </p:cNvSpPr>
                <p:nvPr/>
              </p:nvSpPr>
              <p:spPr bwMode="auto">
                <a:xfrm>
                  <a:off x="3388" y="2006"/>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64" name="Text Box 63"/>
                <p:cNvSpPr txBox="1">
                  <a:spLocks noRot="1" noChangeAspect="1" noMove="1" noResize="1" noEditPoints="1" noAdjustHandles="1" noChangeArrowheads="1" noChangeShapeType="1" noTextEdit="1"/>
                </p:cNvSpPr>
                <p:nvPr/>
              </p:nvSpPr>
              <p:spPr bwMode="auto">
                <a:xfrm>
                  <a:off x="3388" y="2006"/>
                  <a:ext cx="317" cy="327"/>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p:grpSp>
      <p:grpSp>
        <p:nvGrpSpPr>
          <p:cNvPr id="77" name="Group 75"/>
          <p:cNvGrpSpPr>
            <a:grpSpLocks/>
          </p:cNvGrpSpPr>
          <p:nvPr/>
        </p:nvGrpSpPr>
        <p:grpSpPr bwMode="auto">
          <a:xfrm>
            <a:off x="5503863" y="4148137"/>
            <a:ext cx="3622675" cy="2546349"/>
            <a:chOff x="3302" y="2419"/>
            <a:chExt cx="2282" cy="1604"/>
          </a:xfrm>
        </p:grpSpPr>
        <p:sp>
          <p:nvSpPr>
            <p:cNvPr id="95244" name="Line 45"/>
            <p:cNvSpPr>
              <a:spLocks noChangeShapeType="1"/>
            </p:cNvSpPr>
            <p:nvPr/>
          </p:nvSpPr>
          <p:spPr bwMode="auto">
            <a:xfrm>
              <a:off x="3640" y="3894"/>
              <a:ext cx="1584"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95245" name="Line 46"/>
            <p:cNvSpPr>
              <a:spLocks noChangeShapeType="1"/>
            </p:cNvSpPr>
            <p:nvPr/>
          </p:nvSpPr>
          <p:spPr bwMode="auto">
            <a:xfrm flipV="1">
              <a:off x="3640" y="2594"/>
              <a:ext cx="0" cy="1300"/>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95246" name="Text Box 47"/>
                <p:cNvSpPr txBox="1">
                  <a:spLocks noChangeArrowheads="1"/>
                </p:cNvSpPr>
                <p:nvPr/>
              </p:nvSpPr>
              <p:spPr bwMode="auto">
                <a:xfrm>
                  <a:off x="3302" y="2419"/>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5246" name="Text Box 47"/>
                <p:cNvSpPr txBox="1">
                  <a:spLocks noRot="1" noChangeAspect="1" noMove="1" noResize="1" noEditPoints="1" noAdjustHandles="1" noChangeArrowheads="1" noChangeShapeType="1" noTextEdit="1"/>
                </p:cNvSpPr>
                <p:nvPr/>
              </p:nvSpPr>
              <p:spPr bwMode="auto">
                <a:xfrm>
                  <a:off x="3302" y="2419"/>
                  <a:ext cx="480" cy="327"/>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5247" name="Text Box 49"/>
                <p:cNvSpPr txBox="1">
                  <a:spLocks noChangeArrowheads="1"/>
                </p:cNvSpPr>
                <p:nvPr/>
              </p:nvSpPr>
              <p:spPr bwMode="auto">
                <a:xfrm>
                  <a:off x="5104" y="3696"/>
                  <a:ext cx="480"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95247" name="Text Box 49"/>
                <p:cNvSpPr txBox="1">
                  <a:spLocks noRot="1" noChangeAspect="1" noMove="1" noResize="1" noEditPoints="1" noAdjustHandles="1" noChangeArrowheads="1" noChangeShapeType="1" noTextEdit="1"/>
                </p:cNvSpPr>
                <p:nvPr/>
              </p:nvSpPr>
              <p:spPr bwMode="auto">
                <a:xfrm>
                  <a:off x="5104" y="3696"/>
                  <a:ext cx="480" cy="327"/>
                </a:xfrm>
                <a:prstGeom prst="rect">
                  <a:avLst/>
                </a:prstGeom>
                <a:blipFill>
                  <a:blip r:embed="rId12"/>
                  <a:stretch>
                    <a:fillRect/>
                  </a:stretch>
                </a:blipFill>
                <a:ln w="9525">
                  <a:noFill/>
                  <a:miter lim="800000"/>
                  <a:headEnd/>
                  <a:tailEnd/>
                </a:ln>
              </p:spPr>
              <p:txBody>
                <a:bodyPr/>
                <a:lstStyle/>
                <a:p>
                  <a:r>
                    <a:rPr lang="zh-CN" altLang="en-US">
                      <a:noFill/>
                    </a:rPr>
                    <a:t> </a:t>
                  </a:r>
                </a:p>
              </p:txBody>
            </p:sp>
          </mc:Fallback>
        </mc:AlternateContent>
        <p:sp>
          <p:nvSpPr>
            <p:cNvPr id="95248" name="Freeform 51"/>
            <p:cNvSpPr>
              <a:spLocks/>
            </p:cNvSpPr>
            <p:nvPr/>
          </p:nvSpPr>
          <p:spPr bwMode="auto">
            <a:xfrm>
              <a:off x="3880" y="2818"/>
              <a:ext cx="733" cy="237"/>
            </a:xfrm>
            <a:custGeom>
              <a:avLst/>
              <a:gdLst>
                <a:gd name="T0" fmla="*/ 0 w 528"/>
                <a:gd name="T1" fmla="*/ 0 h 240"/>
                <a:gd name="T2" fmla="*/ 462 w 528"/>
                <a:gd name="T3" fmla="*/ 188 h 240"/>
                <a:gd name="T4" fmla="*/ 1018 w 528"/>
                <a:gd name="T5" fmla="*/ 234 h 240"/>
                <a:gd name="T6" fmla="*/ 0 60000 65536"/>
                <a:gd name="T7" fmla="*/ 0 60000 65536"/>
                <a:gd name="T8" fmla="*/ 0 60000 65536"/>
                <a:gd name="T9" fmla="*/ 0 w 528"/>
                <a:gd name="T10" fmla="*/ 0 h 240"/>
                <a:gd name="T11" fmla="*/ 528 w 528"/>
                <a:gd name="T12" fmla="*/ 240 h 240"/>
              </a:gdLst>
              <a:ahLst/>
              <a:cxnLst>
                <a:cxn ang="T6">
                  <a:pos x="T0" y="T1"/>
                </a:cxn>
                <a:cxn ang="T7">
                  <a:pos x="T2" y="T3"/>
                </a:cxn>
                <a:cxn ang="T8">
                  <a:pos x="T4" y="T5"/>
                </a:cxn>
              </a:cxnLst>
              <a:rect l="T9" t="T10" r="T11" b="T12"/>
              <a:pathLst>
                <a:path w="528" h="240">
                  <a:moveTo>
                    <a:pt x="0" y="0"/>
                  </a:moveTo>
                  <a:cubicBezTo>
                    <a:pt x="76" y="76"/>
                    <a:pt x="152" y="152"/>
                    <a:pt x="240" y="192"/>
                  </a:cubicBezTo>
                  <a:cubicBezTo>
                    <a:pt x="328" y="232"/>
                    <a:pt x="428" y="236"/>
                    <a:pt x="528" y="240"/>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49" name="Freeform 52"/>
            <p:cNvSpPr>
              <a:spLocks/>
            </p:cNvSpPr>
            <p:nvPr/>
          </p:nvSpPr>
          <p:spPr bwMode="auto">
            <a:xfrm>
              <a:off x="4613" y="3055"/>
              <a:ext cx="467" cy="570"/>
            </a:xfrm>
            <a:custGeom>
              <a:avLst/>
              <a:gdLst>
                <a:gd name="T0" fmla="*/ 0 w 336"/>
                <a:gd name="T1" fmla="*/ 0 h 576"/>
                <a:gd name="T2" fmla="*/ 185 w 336"/>
                <a:gd name="T3" fmla="*/ 329 h 576"/>
                <a:gd name="T4" fmla="*/ 649 w 336"/>
                <a:gd name="T5" fmla="*/ 564 h 576"/>
                <a:gd name="T6" fmla="*/ 0 60000 65536"/>
                <a:gd name="T7" fmla="*/ 0 60000 65536"/>
                <a:gd name="T8" fmla="*/ 0 60000 65536"/>
                <a:gd name="T9" fmla="*/ 0 w 336"/>
                <a:gd name="T10" fmla="*/ 0 h 576"/>
                <a:gd name="T11" fmla="*/ 336 w 336"/>
                <a:gd name="T12" fmla="*/ 576 h 576"/>
              </a:gdLst>
              <a:ahLst/>
              <a:cxnLst>
                <a:cxn ang="T6">
                  <a:pos x="T0" y="T1"/>
                </a:cxn>
                <a:cxn ang="T7">
                  <a:pos x="T2" y="T3"/>
                </a:cxn>
                <a:cxn ang="T8">
                  <a:pos x="T4" y="T5"/>
                </a:cxn>
              </a:cxnLst>
              <a:rect l="T9" t="T10" r="T11" b="T12"/>
              <a:pathLst>
                <a:path w="336" h="576">
                  <a:moveTo>
                    <a:pt x="0" y="0"/>
                  </a:moveTo>
                  <a:cubicBezTo>
                    <a:pt x="20" y="120"/>
                    <a:pt x="40" y="240"/>
                    <a:pt x="96" y="336"/>
                  </a:cubicBezTo>
                  <a:cubicBezTo>
                    <a:pt x="152" y="432"/>
                    <a:pt x="244" y="504"/>
                    <a:pt x="336" y="576"/>
                  </a:cubicBezTo>
                </a:path>
              </a:pathLst>
            </a:custGeom>
            <a:noFill/>
            <a:ln w="25400" cmpd="sng">
              <a:solidFill>
                <a:srgbClr val="FF0000"/>
              </a:solidFill>
              <a:round/>
              <a:headEnd/>
              <a:tailEnd type="triangle" w="sm" len="lg"/>
            </a:ln>
          </p:spPr>
          <p:txBody>
            <a:bodyPr wrap="none" anchor="ctr"/>
            <a:lstStyle/>
            <a:p>
              <a:endParaRPr lang="zh-CN" altLang="en-US"/>
            </a:p>
          </p:txBody>
        </p:sp>
        <p:sp>
          <p:nvSpPr>
            <p:cNvPr id="95250" name="Freeform 53"/>
            <p:cNvSpPr>
              <a:spLocks/>
            </p:cNvSpPr>
            <p:nvPr/>
          </p:nvSpPr>
          <p:spPr bwMode="auto">
            <a:xfrm>
              <a:off x="3880" y="2818"/>
              <a:ext cx="1200" cy="807"/>
            </a:xfrm>
            <a:custGeom>
              <a:avLst/>
              <a:gdLst>
                <a:gd name="T0" fmla="*/ 0 w 864"/>
                <a:gd name="T1" fmla="*/ 0 h 816"/>
                <a:gd name="T2" fmla="*/ 740 w 864"/>
                <a:gd name="T3" fmla="*/ 610 h 816"/>
                <a:gd name="T4" fmla="*/ 1667 w 864"/>
                <a:gd name="T5" fmla="*/ 798 h 816"/>
                <a:gd name="T6" fmla="*/ 0 60000 65536"/>
                <a:gd name="T7" fmla="*/ 0 60000 65536"/>
                <a:gd name="T8" fmla="*/ 0 60000 65536"/>
                <a:gd name="T9" fmla="*/ 0 w 864"/>
                <a:gd name="T10" fmla="*/ 0 h 816"/>
                <a:gd name="T11" fmla="*/ 864 w 864"/>
                <a:gd name="T12" fmla="*/ 816 h 816"/>
              </a:gdLst>
              <a:ahLst/>
              <a:cxnLst>
                <a:cxn ang="T6">
                  <a:pos x="T0" y="T1"/>
                </a:cxn>
                <a:cxn ang="T7">
                  <a:pos x="T2" y="T3"/>
                </a:cxn>
                <a:cxn ang="T8">
                  <a:pos x="T4" y="T5"/>
                </a:cxn>
              </a:cxnLst>
              <a:rect l="T9" t="T10" r="T11" b="T12"/>
              <a:pathLst>
                <a:path w="864" h="816">
                  <a:moveTo>
                    <a:pt x="0" y="0"/>
                  </a:moveTo>
                  <a:cubicBezTo>
                    <a:pt x="120" y="244"/>
                    <a:pt x="240" y="488"/>
                    <a:pt x="384" y="624"/>
                  </a:cubicBezTo>
                  <a:cubicBezTo>
                    <a:pt x="528" y="760"/>
                    <a:pt x="696" y="788"/>
                    <a:pt x="864" y="816"/>
                  </a:cubicBezTo>
                </a:path>
              </a:pathLst>
            </a:custGeom>
            <a:noFill/>
            <a:ln w="25400" cmpd="sng">
              <a:solidFill>
                <a:srgbClr val="FF0000"/>
              </a:solidFill>
              <a:round/>
              <a:headEnd type="triangle" w="sm" len="lg"/>
              <a:tailEnd type="none" w="sm" len="lg"/>
            </a:ln>
          </p:spPr>
          <p:txBody>
            <a:bodyPr wrap="none" anchor="ctr"/>
            <a:lstStyle/>
            <a:p>
              <a:endParaRPr lang="zh-CN" altLang="en-US"/>
            </a:p>
          </p:txBody>
        </p:sp>
        <p:sp>
          <p:nvSpPr>
            <p:cNvPr id="95251" name="Text Box 57"/>
            <p:cNvSpPr txBox="1">
              <a:spLocks noChangeArrowheads="1"/>
            </p:cNvSpPr>
            <p:nvPr/>
          </p:nvSpPr>
          <p:spPr bwMode="auto">
            <a:xfrm>
              <a:off x="3784" y="3311"/>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52" name="Text Box 58"/>
            <p:cNvSpPr txBox="1">
              <a:spLocks noChangeArrowheads="1"/>
            </p:cNvSpPr>
            <p:nvPr/>
          </p:nvSpPr>
          <p:spPr bwMode="auto">
            <a:xfrm>
              <a:off x="4704" y="3091"/>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绝热</a:t>
              </a:r>
            </a:p>
          </p:txBody>
        </p:sp>
        <p:sp>
          <p:nvSpPr>
            <p:cNvPr id="95253" name="Text Box 59"/>
            <p:cNvSpPr txBox="1">
              <a:spLocks noChangeArrowheads="1"/>
            </p:cNvSpPr>
            <p:nvPr/>
          </p:nvSpPr>
          <p:spPr bwMode="auto">
            <a:xfrm>
              <a:off x="4032" y="2659"/>
              <a:ext cx="720" cy="32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等温</a:t>
              </a:r>
            </a:p>
          </p:txBody>
        </p:sp>
        <mc:AlternateContent xmlns:mc="http://schemas.openxmlformats.org/markup-compatibility/2006" xmlns:a14="http://schemas.microsoft.com/office/drawing/2010/main">
          <mc:Choice Requires="a14">
            <p:sp>
              <p:nvSpPr>
                <p:cNvPr id="95254" name="Text Box 65"/>
                <p:cNvSpPr txBox="1">
                  <a:spLocks noChangeArrowheads="1"/>
                </p:cNvSpPr>
                <p:nvPr/>
              </p:nvSpPr>
              <p:spPr bwMode="auto">
                <a:xfrm>
                  <a:off x="3368" y="3687"/>
                  <a:ext cx="317"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95254" name="Text Box 65"/>
                <p:cNvSpPr txBox="1">
                  <a:spLocks noRot="1" noChangeAspect="1" noMove="1" noResize="1" noEditPoints="1" noAdjustHandles="1" noChangeArrowheads="1" noChangeShapeType="1" noTextEdit="1"/>
                </p:cNvSpPr>
                <p:nvPr/>
              </p:nvSpPr>
              <p:spPr bwMode="auto">
                <a:xfrm>
                  <a:off x="3368" y="3687"/>
                  <a:ext cx="317" cy="327"/>
                </a:xfrm>
                <a:prstGeom prst="rect">
                  <a:avLst/>
                </a:prstGeom>
                <a:blipFill>
                  <a:blip r:embed="rId13"/>
                  <a:stretch>
                    <a:fillRect/>
                  </a:stretch>
                </a:blipFill>
                <a:ln w="9525">
                  <a:noFill/>
                  <a:miter lim="800000"/>
                  <a:headEnd/>
                  <a:tailEnd/>
                </a:ln>
              </p:spPr>
              <p:txBody>
                <a:bodyPr/>
                <a:lstStyle/>
                <a:p>
                  <a:r>
                    <a:rPr lang="zh-CN" altLang="en-US">
                      <a:noFill/>
                    </a:rPr>
                    <a:t> </a:t>
                  </a:r>
                </a:p>
              </p:txBody>
            </p:sp>
          </mc:Fallback>
        </mc:AlternateContent>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500"/>
                                        <p:tgtEl>
                                          <p:spTgt spid="40"/>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ipe(left)">
                                      <p:cBhvr>
                                        <p:cTn id="29" dur="500"/>
                                        <p:tgtEl>
                                          <p:spTgt spid="53"/>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childTnLst>
                          </p:cTn>
                        </p:par>
                        <p:par>
                          <p:cTn id="38" fill="hold">
                            <p:stCondLst>
                              <p:cond delay="4250"/>
                            </p:stCondLst>
                            <p:childTnLst>
                              <p:par>
                                <p:cTn id="39" presetID="22" presetClass="entr" presetSubtype="8" fill="hold"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left)">
                                      <p:cBhvr>
                                        <p:cTn id="41" dur="500"/>
                                        <p:tgtEl>
                                          <p:spTgt spid="27"/>
                                        </p:tgtEl>
                                      </p:cBhvr>
                                    </p:animEffect>
                                  </p:childTnLst>
                                </p:cTn>
                              </p:par>
                            </p:childTnLst>
                          </p:cTn>
                        </p:par>
                        <p:par>
                          <p:cTn id="42" fill="hold">
                            <p:stCondLst>
                              <p:cond delay="4750"/>
                            </p:stCondLst>
                            <p:childTnLst>
                              <p:par>
                                <p:cTn id="43" presetID="22" presetClass="entr" presetSubtype="8" fill="hold" nodeType="after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500"/>
                                        <p:tgtEl>
                                          <p:spTgt spid="7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fade">
                                      <p:cBhvr>
                                        <p:cTn id="50"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3"/>
              <p:cNvSpPr txBox="1">
                <a:spLocks noChangeArrowheads="1"/>
              </p:cNvSpPr>
              <p:nvPr/>
            </p:nvSpPr>
            <p:spPr bwMode="auto">
              <a:xfrm>
                <a:off x="2632076" y="228600"/>
                <a:ext cx="7749053" cy="954107"/>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在低温下，</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分子可看作刚性双原子分子，其自由度为</a:t>
                </a:r>
                <a:r>
                  <a:rPr kumimoji="1" lang="zh-CN" altLang="en-US" sz="2800" u="sng"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                   </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 name="Text Box 3"/>
              <p:cNvSpPr txBox="1">
                <a:spLocks noRot="1" noChangeAspect="1" noMove="1" noResize="1" noEditPoints="1" noAdjustHandles="1" noChangeArrowheads="1" noChangeShapeType="1" noTextEdit="1"/>
              </p:cNvSpPr>
              <p:nvPr/>
            </p:nvSpPr>
            <p:spPr bwMode="auto">
              <a:xfrm>
                <a:off x="2632076" y="228600"/>
                <a:ext cx="7749053" cy="954107"/>
              </a:xfrm>
              <a:prstGeom prst="rect">
                <a:avLst/>
              </a:prstGeom>
              <a:blipFill>
                <a:blip r:embed="rId2"/>
                <a:stretch>
                  <a:fillRect l="-1652" t="-7051" r="-1574" b="-16667"/>
                </a:stretch>
              </a:blipFill>
              <a:ln w="9525">
                <a:noFill/>
                <a:miter lim="800000"/>
                <a:headEnd/>
                <a:tailEnd/>
              </a:ln>
            </p:spPr>
            <p:txBody>
              <a:bodyPr/>
              <a:lstStyle/>
              <a:p>
                <a:r>
                  <a:rPr lang="zh-CN" altLang="en-US">
                    <a:noFill/>
                  </a:rPr>
                  <a:t> </a:t>
                </a:r>
              </a:p>
            </p:txBody>
          </p:sp>
        </mc:Fallback>
      </mc:AlternateContent>
      <p:sp>
        <p:nvSpPr>
          <p:cNvPr id="22" name="TextBox 9"/>
          <p:cNvSpPr txBox="1">
            <a:spLocks noChangeArrowheads="1"/>
          </p:cNvSpPr>
          <p:nvPr/>
        </p:nvSpPr>
        <p:spPr bwMode="auto">
          <a:xfrm>
            <a:off x="5024439" y="1782538"/>
            <a:ext cx="2000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t>5</a:t>
            </a:r>
            <a:endParaRPr lang="zh-CN" altLang="en-US" dirty="0"/>
          </a:p>
        </p:txBody>
      </p:sp>
      <mc:AlternateContent xmlns:mc="http://schemas.openxmlformats.org/markup-compatibility/2006" xmlns:a14="http://schemas.microsoft.com/office/drawing/2010/main">
        <mc:Choice Requires="a14">
          <p:sp>
            <p:nvSpPr>
              <p:cNvPr id="25" name="TextBox 19"/>
              <p:cNvSpPr txBox="1">
                <a:spLocks noChangeArrowheads="1"/>
              </p:cNvSpPr>
              <p:nvPr/>
            </p:nvSpPr>
            <p:spPr bwMode="auto">
              <a:xfrm>
                <a:off x="2632076" y="3605492"/>
                <a:ext cx="7749053"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温度为</a:t>
                </a:r>
                <a14:m>
                  <m:oMath xmlns:m="http://schemas.openxmlformats.org/officeDocument/2006/math">
                    <m:r>
                      <a:rPr lang="en-US" altLang="zh-CN" i="1">
                        <a:latin typeface="Cambria Math" panose="02040503050406030204" pitchFamily="18" charset="0"/>
                      </a:rPr>
                      <m:t>𝑇</m:t>
                    </m:r>
                  </m:oMath>
                </a14:m>
                <a:r>
                  <a:rPr lang="zh-CN" altLang="zh-CN" dirty="0">
                    <a:ea typeface="微软雅黑" panose="020B0503020204020204" pitchFamily="34" charset="-122"/>
                    <a:cs typeface="Times New Roman" panose="02020603050405020304" pitchFamily="18" charset="0"/>
                  </a:rPr>
                  <a:t>，物质的量为</a:t>
                </a:r>
                <a14:m>
                  <m:oMath xmlns:m="http://schemas.openxmlformats.org/officeDocument/2006/math">
                    <m:r>
                      <a:rPr lang="en-US" altLang="zh-CN" i="1">
                        <a:latin typeface="Cambria Math" panose="02040503050406030204" pitchFamily="18" charset="0"/>
                      </a:rPr>
                      <m:t>𝑛</m:t>
                    </m:r>
                  </m:oMath>
                </a14:m>
                <a:r>
                  <a:rPr lang="zh-CN" altLang="zh-CN" dirty="0">
                    <a:ea typeface="微软雅黑" panose="020B0503020204020204" pitchFamily="34" charset="-122"/>
                    <a:cs typeface="Times New Roman" panose="02020603050405020304" pitchFamily="18" charset="0"/>
                  </a:rPr>
                  <a:t>的刚性双原子分子理想气体的内能为</a:t>
                </a:r>
                <a:r>
                  <a:rPr lang="en-US" altLang="zh-CN" dirty="0">
                    <a:ea typeface="微软雅黑" panose="020B0503020204020204" pitchFamily="34" charset="-122"/>
                    <a:cs typeface="Times New Roman" panose="02020603050405020304" pitchFamily="18" charset="0"/>
                  </a:rPr>
                  <a:t>__________</a:t>
                </a:r>
                <a:r>
                  <a:rPr lang="zh-CN" altLang="zh-CN" dirty="0">
                    <a:ea typeface="微软雅黑" panose="020B0503020204020204" pitchFamily="34" charset="-122"/>
                    <a:cs typeface="Times New Roman" panose="02020603050405020304" pitchFamily="18" charset="0"/>
                  </a:rPr>
                  <a:t>。</a:t>
                </a:r>
              </a:p>
            </p:txBody>
          </p:sp>
        </mc:Choice>
        <mc:Fallback xmlns="">
          <p:sp>
            <p:nvSpPr>
              <p:cNvPr id="25" name="TextBox 19"/>
              <p:cNvSpPr txBox="1">
                <a:spLocks noRot="1" noChangeAspect="1" noMove="1" noResize="1" noEditPoints="1" noAdjustHandles="1" noChangeArrowheads="1" noChangeShapeType="1" noTextEdit="1"/>
              </p:cNvSpPr>
              <p:nvPr/>
            </p:nvSpPr>
            <p:spPr bwMode="auto">
              <a:xfrm>
                <a:off x="2632076" y="3605492"/>
                <a:ext cx="7749053" cy="954088"/>
              </a:xfrm>
              <a:prstGeom prst="rect">
                <a:avLst/>
              </a:prstGeom>
              <a:blipFill>
                <a:blip r:embed="rId3"/>
                <a:stretch>
                  <a:fillRect l="-1652" t="-6369" r="-1574"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0" name="文本框 39"/>
              <p:cNvSpPr txBox="1"/>
              <p:nvPr/>
            </p:nvSpPr>
            <p:spPr>
              <a:xfrm>
                <a:off x="4911962" y="4847476"/>
                <a:ext cx="1720792"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5</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𝑛𝑅𝑇</m:t>
                      </m:r>
                    </m:oMath>
                  </m:oMathPara>
                </a14:m>
                <a:endParaRPr lang="zh-CN" altLang="en-US" sz="280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4911962" y="4847476"/>
                <a:ext cx="1720792" cy="81541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805226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par>
                                <p:cTn id="26" presetID="47" presetClass="entr" presetSubtype="0" fill="hold"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ppt_x</p:attrName>
                                        </p:attrNameLst>
                                      </p:cBhvr>
                                      <p:tavLst>
                                        <p:tav tm="0">
                                          <p:val>
                                            <p:strVal val="#ppt_x"/>
                                          </p:val>
                                        </p:tav>
                                        <p:tav tm="100000">
                                          <p:val>
                                            <p:strVal val="#ppt_x"/>
                                          </p:val>
                                        </p:tav>
                                      </p:tavLst>
                                    </p:anim>
                                    <p:anim calcmode="lin" valueType="num">
                                      <p:cBhvr>
                                        <p:cTn id="30" dur="75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750"/>
                                        <p:tgtEl>
                                          <p:spTgt spid="37"/>
                                        </p:tgtEl>
                                      </p:cBhvr>
                                    </p:animEffect>
                                    <p:anim calcmode="lin" valueType="num">
                                      <p:cBhvr>
                                        <p:cTn id="41" dur="750" fill="hold"/>
                                        <p:tgtEl>
                                          <p:spTgt spid="37"/>
                                        </p:tgtEl>
                                        <p:attrNameLst>
                                          <p:attrName>ppt_x</p:attrName>
                                        </p:attrNameLst>
                                      </p:cBhvr>
                                      <p:tavLst>
                                        <p:tav tm="0">
                                          <p:val>
                                            <p:strVal val="#ppt_x"/>
                                          </p:val>
                                        </p:tav>
                                        <p:tav tm="100000">
                                          <p:val>
                                            <p:strVal val="#ppt_x"/>
                                          </p:val>
                                        </p:tav>
                                      </p:tavLst>
                                    </p:anim>
                                    <p:anim calcmode="lin" valueType="num">
                                      <p:cBhvr>
                                        <p:cTn id="42"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wipe(left)">
                                      <p:cBhvr>
                                        <p:cTn id="4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25" grpId="0"/>
      <p:bldP spid="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496621"/>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0" name="TextBox 5"/>
              <p:cNvSpPr txBox="1">
                <a:spLocks noChangeArrowheads="1"/>
              </p:cNvSpPr>
              <p:nvPr/>
            </p:nvSpPr>
            <p:spPr bwMode="auto">
              <a:xfrm>
                <a:off x="2632076" y="364446"/>
                <a:ext cx="7749053"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效率为</a:t>
                </a:r>
                <a14:m>
                  <m:oMath xmlns:m="http://schemas.openxmlformats.org/officeDocument/2006/math">
                    <m:r>
                      <a:rPr lang="en-US" altLang="zh-CN" b="0" i="1" smtClean="0">
                        <a:latin typeface="Cambria Math" panose="02040503050406030204" pitchFamily="18" charset="0"/>
                      </a:rPr>
                      <m:t>40%</m:t>
                    </m:r>
                  </m:oMath>
                </a14:m>
                <a:r>
                  <a:rPr lang="zh-CN" altLang="zh-CN" dirty="0">
                    <a:ea typeface="微软雅黑" panose="020B0503020204020204" pitchFamily="34" charset="-122"/>
                    <a:cs typeface="Times New Roman" panose="02020603050405020304" pitchFamily="18" charset="0"/>
                  </a:rPr>
                  <a:t>的理想气体卡诺热机工作于两个恒温热源中，已知低温热源的温度为</a:t>
                </a:r>
                <a14:m>
                  <m:oMath xmlns:m="http://schemas.openxmlformats.org/officeDocument/2006/math">
                    <m:r>
                      <a:rPr lang="en-US" altLang="zh-CN" b="0" i="1" smtClean="0">
                        <a:latin typeface="Cambria Math" panose="02040503050406030204" pitchFamily="18" charset="0"/>
                      </a:rPr>
                      <m:t>27</m:t>
                    </m:r>
                    <m:r>
                      <a:rPr lang="en-US" altLang="zh-CN" b="0" i="1" smtClean="0">
                        <a:latin typeface="Cambria Math" panose="02040503050406030204" pitchFamily="18" charset="0"/>
                        <a:ea typeface="Cambria Math" panose="02040503050406030204" pitchFamily="18" charset="0"/>
                      </a:rPr>
                      <m:t>℃</m:t>
                    </m:r>
                  </m:oMath>
                </a14:m>
                <a:r>
                  <a:rPr lang="zh-CN" altLang="zh-CN" dirty="0">
                    <a:ea typeface="微软雅黑" panose="020B0503020204020204" pitchFamily="34" charset="-122"/>
                    <a:cs typeface="Times New Roman" panose="02020603050405020304" pitchFamily="18" charset="0"/>
                  </a:rPr>
                  <a:t>，则其高温热源温度为</a:t>
                </a:r>
                <a:r>
                  <a:rPr lang="en-US" altLang="zh-CN" dirty="0">
                    <a:ea typeface="微软雅黑" panose="020B0503020204020204" pitchFamily="34" charset="-122"/>
                    <a:cs typeface="Times New Roman" panose="02020603050405020304" pitchFamily="18" charset="0"/>
                  </a:rPr>
                  <a:t>____</a:t>
                </a:r>
                <a14:m>
                  <m:oMath xmlns:m="http://schemas.openxmlformats.org/officeDocument/2006/math">
                    <m:r>
                      <a:rPr lang="en-US" altLang="zh-CN" b="0" i="1" smtClean="0">
                        <a:latin typeface="Cambria Math" panose="02040503050406030204" pitchFamily="18" charset="0"/>
                      </a:rPr>
                      <m:t>𝐾</m:t>
                    </m:r>
                  </m:oMath>
                </a14:m>
                <a:r>
                  <a:rPr lang="zh-CN" altLang="zh-CN" dirty="0">
                    <a:ea typeface="微软雅黑" panose="020B0503020204020204" pitchFamily="34" charset="-122"/>
                    <a:cs typeface="Times New Roman" panose="02020603050405020304" pitchFamily="18" charset="0"/>
                  </a:rPr>
                  <a:t>。若在相同的高低温热源下进行卡诺逆循环，则该卡诺机的致冷系数为</a:t>
                </a:r>
                <a:r>
                  <a:rPr lang="en-US" altLang="zh-CN" dirty="0">
                    <a:ea typeface="微软雅黑" panose="020B0503020204020204" pitchFamily="34" charset="-122"/>
                    <a:cs typeface="Times New Roman" panose="02020603050405020304" pitchFamily="18" charset="0"/>
                  </a:rPr>
                  <a:t>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40" name="TextBox 5"/>
              <p:cNvSpPr txBox="1">
                <a:spLocks noRot="1" noChangeAspect="1" noMove="1" noResize="1" noEditPoints="1" noAdjustHandles="1" noChangeArrowheads="1" noChangeShapeType="1" noTextEdit="1"/>
              </p:cNvSpPr>
              <p:nvPr/>
            </p:nvSpPr>
            <p:spPr bwMode="auto">
              <a:xfrm>
                <a:off x="2632076" y="364446"/>
                <a:ext cx="7749053" cy="1815882"/>
              </a:xfrm>
              <a:prstGeom prst="rect">
                <a:avLst/>
              </a:prstGeom>
              <a:blipFill>
                <a:blip r:embed="rId2"/>
                <a:stretch>
                  <a:fillRect l="-1652" t="-3691" r="-1574"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1" name="TextBox 6"/>
          <p:cNvSpPr txBox="1">
            <a:spLocks noChangeArrowheads="1"/>
          </p:cNvSpPr>
          <p:nvPr/>
        </p:nvSpPr>
        <p:spPr bwMode="auto">
          <a:xfrm>
            <a:off x="4934977" y="2854382"/>
            <a:ext cx="1193309"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b="1" dirty="0"/>
              <a:t>500</a:t>
            </a:r>
            <a:endParaRPr lang="zh-CN" altLang="en-US" dirty="0"/>
          </a:p>
        </p:txBody>
      </p:sp>
      <p:sp>
        <p:nvSpPr>
          <p:cNvPr id="11" name="TextBox 6"/>
          <p:cNvSpPr txBox="1">
            <a:spLocks noChangeArrowheads="1"/>
          </p:cNvSpPr>
          <p:nvPr/>
        </p:nvSpPr>
        <p:spPr bwMode="auto">
          <a:xfrm>
            <a:off x="6309752" y="2854382"/>
            <a:ext cx="1714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b="1" dirty="0"/>
              <a:t>1.5</a:t>
            </a:r>
            <a:endParaRPr lang="zh-CN" altLang="en-US" dirty="0"/>
          </a:p>
        </p:txBody>
      </p:sp>
    </p:spTree>
    <p:extLst>
      <p:ext uri="{BB962C8B-B14F-4D97-AF65-F5344CB8AC3E}">
        <p14:creationId xmlns:p14="http://schemas.microsoft.com/office/powerpoint/2010/main" val="4333828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wipe(left)">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750"/>
                                        <p:tgtEl>
                                          <p:spTgt spid="31"/>
                                        </p:tgtEl>
                                      </p:cBhvr>
                                    </p:animEffect>
                                    <p:anim calcmode="lin" valueType="num">
                                      <p:cBhvr>
                                        <p:cTn id="20" dur="750" fill="hold"/>
                                        <p:tgtEl>
                                          <p:spTgt spid="31"/>
                                        </p:tgtEl>
                                        <p:attrNameLst>
                                          <p:attrName>ppt_x</p:attrName>
                                        </p:attrNameLst>
                                      </p:cBhvr>
                                      <p:tavLst>
                                        <p:tav tm="0">
                                          <p:val>
                                            <p:strVal val="#ppt_x"/>
                                          </p:val>
                                        </p:tav>
                                        <p:tav tm="100000">
                                          <p:val>
                                            <p:strVal val="#ppt_x"/>
                                          </p:val>
                                        </p:tav>
                                      </p:tavLst>
                                    </p:anim>
                                    <p:anim calcmode="lin" valueType="num">
                                      <p:cBhvr>
                                        <p:cTn id="21"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2" y="639246"/>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496621"/>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2" name="TextBox 19"/>
              <p:cNvSpPr txBox="1">
                <a:spLocks noChangeArrowheads="1"/>
              </p:cNvSpPr>
              <p:nvPr/>
            </p:nvSpPr>
            <p:spPr bwMode="auto">
              <a:xfrm>
                <a:off x="2098675" y="588838"/>
                <a:ext cx="8242113"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图中为室温下理想气体分子速率分布曲线，</a:t>
                </a:r>
                <a14:m>
                  <m:oMath xmlns:m="http://schemas.openxmlformats.org/officeDocument/2006/math">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𝑃</m:t>
                            </m:r>
                          </m:sub>
                        </m:sSub>
                      </m:e>
                    </m:d>
                  </m:oMath>
                </a14:m>
                <a:r>
                  <a:rPr lang="zh-CN" altLang="zh-CN" dirty="0">
                    <a:ea typeface="微软雅黑" panose="020B0503020204020204" pitchFamily="34" charset="-122"/>
                    <a:cs typeface="Times New Roman" panose="02020603050405020304" pitchFamily="18" charset="0"/>
                  </a:rPr>
                  <a:t>表示速率在最概然速率</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𝑃</m:t>
                        </m:r>
                      </m:sub>
                    </m:sSub>
                  </m:oMath>
                </a14:m>
                <a:r>
                  <a:rPr lang="zh-CN" altLang="zh-CN" dirty="0">
                    <a:ea typeface="微软雅黑" panose="020B0503020204020204" pitchFamily="34" charset="-122"/>
                    <a:cs typeface="Times New Roman" panose="02020603050405020304" pitchFamily="18" charset="0"/>
                  </a:rPr>
                  <a:t>附近单位速率区间内的分子数占总分子数的百分比，当气体的温度降低时</a:t>
                </a:r>
                <a:r>
                  <a:rPr lang="zh-CN" altLang="en-US" dirty="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𝑃</m:t>
                        </m:r>
                      </m:sub>
                    </m:sSub>
                  </m:oMath>
                </a14:m>
                <a:r>
                  <a:rPr lang="en-US" altLang="zh-CN" dirty="0">
                    <a:ea typeface="微软雅黑" panose="020B0503020204020204" pitchFamily="34" charset="-122"/>
                    <a:cs typeface="Times New Roman" panose="02020603050405020304" pitchFamily="18" charset="0"/>
                  </a:rPr>
                  <a:t>_________</a:t>
                </a:r>
                <a:r>
                  <a:rPr lang="zh-CN" altLang="zh-CN" dirty="0">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𝑃</m:t>
                            </m:r>
                          </m:sub>
                        </m:sSub>
                      </m:e>
                    </m:d>
                  </m:oMath>
                </a14:m>
                <a:r>
                  <a:rPr lang="en-US" altLang="zh-CN" dirty="0">
                    <a:ea typeface="微软雅黑" panose="020B0503020204020204" pitchFamily="34" charset="-122"/>
                    <a:cs typeface="Times New Roman" panose="02020603050405020304" pitchFamily="18" charset="0"/>
                  </a:rPr>
                  <a:t>_________</a:t>
                </a:r>
                <a:r>
                  <a:rPr lang="zh-CN" altLang="zh-CN" dirty="0">
                    <a:ea typeface="微软雅黑" panose="020B0503020204020204" pitchFamily="34" charset="-122"/>
                    <a:cs typeface="Times New Roman" panose="02020603050405020304" pitchFamily="18" charset="0"/>
                  </a:rPr>
                  <a:t>。（填变小、变大）</a:t>
                </a:r>
              </a:p>
            </p:txBody>
          </p:sp>
        </mc:Choice>
        <mc:Fallback xmlns="">
          <p:sp>
            <p:nvSpPr>
              <p:cNvPr id="12" name="TextBox 19"/>
              <p:cNvSpPr txBox="1">
                <a:spLocks noRot="1" noChangeAspect="1" noMove="1" noResize="1" noEditPoints="1" noAdjustHandles="1" noChangeArrowheads="1" noChangeShapeType="1" noTextEdit="1"/>
              </p:cNvSpPr>
              <p:nvPr/>
            </p:nvSpPr>
            <p:spPr bwMode="auto">
              <a:xfrm>
                <a:off x="2098675" y="588838"/>
                <a:ext cx="8242113" cy="1815882"/>
              </a:xfrm>
              <a:prstGeom prst="rect">
                <a:avLst/>
              </a:prstGeom>
              <a:blipFill>
                <a:blip r:embed="rId2"/>
                <a:stretch>
                  <a:fillRect l="-1479" t="-3704" r="-1553"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7" name="矩形 9"/>
          <p:cNvSpPr>
            <a:spLocks noChangeArrowheads="1"/>
          </p:cNvSpPr>
          <p:nvPr/>
        </p:nvSpPr>
        <p:spPr bwMode="auto">
          <a:xfrm>
            <a:off x="7316134" y="3985696"/>
            <a:ext cx="19875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dirty="0">
                <a:latin typeface="微软雅黑" panose="020B0503020204020204" pitchFamily="34" charset="-122"/>
                <a:ea typeface="微软雅黑" panose="020B0503020204020204" pitchFamily="34" charset="-122"/>
              </a:rPr>
              <a:t>变小，变大</a:t>
            </a:r>
            <a:endParaRPr lang="zh-CN" altLang="en-US" dirty="0">
              <a:latin typeface="微软雅黑" panose="020B0503020204020204" pitchFamily="34" charset="-122"/>
              <a:ea typeface="微软雅黑" panose="020B0503020204020204" pitchFamily="34" charset="-122"/>
            </a:endParaRPr>
          </a:p>
        </p:txBody>
      </p:sp>
      <p:pic>
        <p:nvPicPr>
          <p:cNvPr id="1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917" y="2812534"/>
            <a:ext cx="3857625" cy="287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8897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anim calcmode="lin" valueType="num">
                                      <p:cBhvr>
                                        <p:cTn id="23" dur="750" fill="hold"/>
                                        <p:tgtEl>
                                          <p:spTgt spid="31"/>
                                        </p:tgtEl>
                                        <p:attrNameLst>
                                          <p:attrName>ppt_x</p:attrName>
                                        </p:attrNameLst>
                                      </p:cBhvr>
                                      <p:tavLst>
                                        <p:tav tm="0">
                                          <p:val>
                                            <p:strVal val="#ppt_x"/>
                                          </p:val>
                                        </p:tav>
                                        <p:tav tm="100000">
                                          <p:val>
                                            <p:strVal val="#ppt_x"/>
                                          </p:val>
                                        </p:tav>
                                      </p:tavLst>
                                    </p:anim>
                                    <p:anim calcmode="lin" valueType="num">
                                      <p:cBhvr>
                                        <p:cTn id="24"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40" name="TextBox 19"/>
          <p:cNvSpPr txBox="1">
            <a:spLocks noChangeArrowheads="1"/>
          </p:cNvSpPr>
          <p:nvPr/>
        </p:nvSpPr>
        <p:spPr bwMode="auto">
          <a:xfrm>
            <a:off x="2371234" y="518091"/>
            <a:ext cx="8215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热力学第二定律的克劳修斯表述是</a:t>
            </a:r>
            <a:r>
              <a:rPr lang="en-US" altLang="zh-CN" u="sng" dirty="0">
                <a:ea typeface="微软雅黑" panose="020B0503020204020204" pitchFamily="34" charset="-122"/>
                <a:cs typeface="Times New Roman" panose="02020603050405020304" pitchFamily="18" charset="0"/>
              </a:rPr>
              <a:t>                </a:t>
            </a:r>
            <a:r>
              <a:rPr lang="zh-CN" altLang="zh-CN" dirty="0">
                <a:ea typeface="微软雅黑" panose="020B0503020204020204" pitchFamily="34" charset="-122"/>
                <a:cs typeface="Times New Roman" panose="02020603050405020304" pitchFamily="18" charset="0"/>
              </a:rPr>
              <a:t>。</a:t>
            </a:r>
          </a:p>
        </p:txBody>
      </p:sp>
      <p:sp>
        <p:nvSpPr>
          <p:cNvPr id="41" name="TextBox 20"/>
          <p:cNvSpPr txBox="1">
            <a:spLocks noChangeArrowheads="1"/>
          </p:cNvSpPr>
          <p:nvPr/>
        </p:nvSpPr>
        <p:spPr bwMode="auto">
          <a:xfrm>
            <a:off x="2371232" y="1793640"/>
            <a:ext cx="7643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热量不可能自动地从低温物体传向高温物体</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3" name="TextBox 21"/>
              <p:cNvSpPr txBox="1">
                <a:spLocks noChangeArrowheads="1"/>
              </p:cNvSpPr>
              <p:nvPr/>
            </p:nvSpPr>
            <p:spPr bwMode="auto">
              <a:xfrm>
                <a:off x="2371232" y="3276599"/>
                <a:ext cx="7858125"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在平衡态下，分子热运动能量平均地分配在分子每一个自由度上的能量均为</a:t>
                </a:r>
                <a:r>
                  <a:rPr lang="en-US" altLang="zh-CN" dirty="0">
                    <a:ea typeface="微软雅黑" panose="020B0503020204020204" pitchFamily="34" charset="-122"/>
                    <a:cs typeface="Times New Roman" panose="02020603050405020304" pitchFamily="18" charset="0"/>
                  </a:rPr>
                  <a:t>_______</a:t>
                </a:r>
                <a:r>
                  <a:rPr lang="zh-CN" altLang="zh-CN"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1</a:t>
                </a:r>
                <a:r>
                  <a:rPr lang="zh-CN" altLang="zh-CN" dirty="0">
                    <a:ea typeface="微软雅黑" panose="020B0503020204020204" pitchFamily="34" charset="-122"/>
                    <a:cs typeface="Times New Roman" panose="02020603050405020304" pitchFamily="18" charset="0"/>
                  </a:rPr>
                  <a:t>摩尔自由度为</a:t>
                </a:r>
                <a14:m>
                  <m:oMath xmlns:m="http://schemas.openxmlformats.org/officeDocument/2006/math">
                    <m:r>
                      <a:rPr lang="en-US" altLang="zh-CN" i="1">
                        <a:latin typeface="Cambria Math" panose="02040503050406030204" pitchFamily="18" charset="0"/>
                      </a:rPr>
                      <m:t>𝑖</m:t>
                    </m:r>
                  </m:oMath>
                </a14:m>
                <a:r>
                  <a:rPr lang="zh-CN" altLang="zh-CN" dirty="0">
                    <a:ea typeface="微软雅黑" panose="020B0503020204020204" pitchFamily="34" charset="-122"/>
                    <a:cs typeface="Times New Roman" panose="02020603050405020304" pitchFamily="18" charset="0"/>
                  </a:rPr>
                  <a:t>的分子组成的系统内能为</a:t>
                </a:r>
                <a:r>
                  <a:rPr lang="en-US" altLang="zh-CN" dirty="0">
                    <a:ea typeface="微软雅黑" panose="020B0503020204020204" pitchFamily="34" charset="-122"/>
                    <a:cs typeface="Times New Roman" panose="02020603050405020304" pitchFamily="18" charset="0"/>
                  </a:rPr>
                  <a:t>___________</a:t>
                </a:r>
                <a:r>
                  <a:rPr lang="zh-CN" altLang="en-US" dirty="0">
                    <a:ea typeface="微软雅黑" panose="020B0503020204020204" pitchFamily="34" charset="-122"/>
                    <a:cs typeface="Times New Roman" panose="02020603050405020304" pitchFamily="18" charset="0"/>
                  </a:rPr>
                  <a:t>。</a:t>
                </a:r>
              </a:p>
            </p:txBody>
          </p:sp>
        </mc:Choice>
        <mc:Fallback xmlns="">
          <p:sp>
            <p:nvSpPr>
              <p:cNvPr id="43" name="TextBox 21"/>
              <p:cNvSpPr txBox="1">
                <a:spLocks noRot="1" noChangeAspect="1" noMove="1" noResize="1" noEditPoints="1" noAdjustHandles="1" noChangeArrowheads="1" noChangeShapeType="1" noTextEdit="1"/>
              </p:cNvSpPr>
              <p:nvPr/>
            </p:nvSpPr>
            <p:spPr bwMode="auto">
              <a:xfrm>
                <a:off x="2371232" y="3276599"/>
                <a:ext cx="7858125" cy="1384300"/>
              </a:xfrm>
              <a:prstGeom prst="rect">
                <a:avLst/>
              </a:prstGeom>
              <a:blipFill>
                <a:blip r:embed="rId2"/>
                <a:stretch>
                  <a:fillRect l="-1629" t="-4386" r="-1552"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217724" y="4860445"/>
                <a:ext cx="808298" cy="8008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7217724" y="4860445"/>
                <a:ext cx="808298" cy="8008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884222" y="4860445"/>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4884222" y="4860445"/>
                <a:ext cx="962508" cy="89896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71195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500"/>
                                        <p:tgtEl>
                                          <p:spTgt spid="4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grpId="0" nodeType="after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wipe(left)">
                                      <p:cBhvr>
                                        <p:cTn id="36" dur="500"/>
                                        <p:tgtEl>
                                          <p:spTgt spid="43"/>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wipe(left)">
                                      <p:cBhvr>
                                        <p:cTn id="5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3" grpId="0"/>
      <p:bldP spid="21" grpId="0"/>
      <p:bldP spid="2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18" name="TextBox 1"/>
          <p:cNvSpPr txBox="1">
            <a:spLocks noChangeArrowheads="1"/>
          </p:cNvSpPr>
          <p:nvPr/>
        </p:nvSpPr>
        <p:spPr bwMode="auto">
          <a:xfrm>
            <a:off x="2480982" y="580633"/>
            <a:ext cx="792956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在平衡态下，分子热运动能量平均地分配在分子每一个自由度上的能量均为</a:t>
            </a:r>
            <a:r>
              <a:rPr lang="en-US" altLang="zh-CN" dirty="0">
                <a:ea typeface="微软雅黑" panose="020B0503020204020204" pitchFamily="34" charset="-122"/>
                <a:cs typeface="Times New Roman" panose="02020603050405020304" pitchFamily="18" charset="0"/>
              </a:rPr>
              <a:t>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TextBox 3"/>
              <p:cNvSpPr txBox="1">
                <a:spLocks noChangeArrowheads="1"/>
              </p:cNvSpPr>
              <p:nvPr/>
            </p:nvSpPr>
            <p:spPr bwMode="auto">
              <a:xfrm>
                <a:off x="2480982" y="3333055"/>
                <a:ext cx="7858125"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由质量为</a:t>
                </a:r>
                <a14:m>
                  <m:oMath xmlns:m="http://schemas.openxmlformats.org/officeDocument/2006/math">
                    <m:r>
                      <a:rPr lang="en-US" altLang="zh-CN" i="1">
                        <a:latin typeface="Cambria Math" panose="02040503050406030204" pitchFamily="18" charset="0"/>
                      </a:rPr>
                      <m:t>𝑀</m:t>
                    </m:r>
                  </m:oMath>
                </a14:m>
                <a:r>
                  <a:rPr lang="zh-CN" altLang="zh-CN" dirty="0">
                    <a:ea typeface="微软雅黑" panose="020B0503020204020204" pitchFamily="34" charset="-122"/>
                    <a:cs typeface="Times New Roman" panose="02020603050405020304" pitchFamily="18" charset="0"/>
                  </a:rPr>
                  <a:t>，摩尔质量为</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𝑀</m:t>
                        </m:r>
                      </m:e>
                      <m:sub>
                        <m:r>
                          <a:rPr lang="en-US" altLang="zh-CN" i="1">
                            <a:latin typeface="Cambria Math" panose="02040503050406030204" pitchFamily="18" charset="0"/>
                            <a:ea typeface="Cambria Math" panose="02040503050406030204" pitchFamily="18" charset="0"/>
                          </a:rPr>
                          <m:t>𝑚</m:t>
                        </m:r>
                      </m:sub>
                    </m:sSub>
                  </m:oMath>
                </a14:m>
                <a:r>
                  <a:rPr lang="zh-CN" altLang="zh-CN" dirty="0">
                    <a:ea typeface="微软雅黑" panose="020B0503020204020204" pitchFamily="34" charset="-122"/>
                    <a:cs typeface="Times New Roman" panose="02020603050405020304" pitchFamily="18" charset="0"/>
                  </a:rPr>
                  <a:t>，自由度为</a:t>
                </a:r>
                <a14:m>
                  <m:oMath xmlns:m="http://schemas.openxmlformats.org/officeDocument/2006/math">
                    <m:r>
                      <a:rPr lang="en-US" altLang="zh-CN" i="1">
                        <a:latin typeface="Cambria Math" panose="02040503050406030204" pitchFamily="18" charset="0"/>
                      </a:rPr>
                      <m:t>𝑖</m:t>
                    </m:r>
                  </m:oMath>
                </a14:m>
                <a:r>
                  <a:rPr lang="zh-CN" altLang="zh-CN" dirty="0">
                    <a:ea typeface="微软雅黑" panose="020B0503020204020204" pitchFamily="34" charset="-122"/>
                    <a:cs typeface="Times New Roman" panose="02020603050405020304" pitchFamily="18" charset="0"/>
                  </a:rPr>
                  <a:t>的分子组成的系统的内能为</a:t>
                </a:r>
                <a:endParaRPr lang="zh-CN" altLang="en-US" dirty="0">
                  <a:ea typeface="微软雅黑" panose="020B0503020204020204" pitchFamily="34" charset="-122"/>
                  <a:cs typeface="Times New Roman" panose="02020603050405020304" pitchFamily="18" charset="0"/>
                </a:endParaRPr>
              </a:p>
            </p:txBody>
          </p:sp>
        </mc:Choice>
        <mc:Fallback xmlns="">
          <p:sp>
            <p:nvSpPr>
              <p:cNvPr id="25" name="TextBox 3"/>
              <p:cNvSpPr txBox="1">
                <a:spLocks noRot="1" noChangeAspect="1" noMove="1" noResize="1" noEditPoints="1" noAdjustHandles="1" noChangeArrowheads="1" noChangeShapeType="1" noTextEdit="1"/>
              </p:cNvSpPr>
              <p:nvPr/>
            </p:nvSpPr>
            <p:spPr bwMode="auto">
              <a:xfrm>
                <a:off x="2480982" y="3333055"/>
                <a:ext cx="7858125" cy="954088"/>
              </a:xfrm>
              <a:prstGeom prst="rect">
                <a:avLst/>
              </a:prstGeom>
              <a:blipFill>
                <a:blip r:embed="rId2"/>
                <a:stretch>
                  <a:fillRect l="-1629" t="-7051" r="-155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857227" y="1790060"/>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4857227" y="1790060"/>
                <a:ext cx="962508"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4857227" y="4724008"/>
                <a:ext cx="1417889"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4857227" y="4724008"/>
                <a:ext cx="1417889" cy="87940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2353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right)">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22" grpId="0"/>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1" y="1756124"/>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2" y="4868487"/>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2" name="TextBox 1"/>
          <p:cNvSpPr txBox="1">
            <a:spLocks noChangeArrowheads="1"/>
          </p:cNvSpPr>
          <p:nvPr/>
        </p:nvSpPr>
        <p:spPr bwMode="auto">
          <a:xfrm>
            <a:off x="2228359" y="238318"/>
            <a:ext cx="8358187"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一卡诺热机在1000</a:t>
            </a:r>
            <a:r>
              <a:rPr lang="zh-CN" altLang="zh-CN" i="1" dirty="0">
                <a:ea typeface="微软雅黑" panose="020B0503020204020204" pitchFamily="34" charset="-122"/>
                <a:cs typeface="Times New Roman" panose="02020603050405020304" pitchFamily="18" charset="0"/>
              </a:rPr>
              <a:t>K</a:t>
            </a:r>
            <a:r>
              <a:rPr lang="zh-CN" altLang="zh-CN" dirty="0">
                <a:ea typeface="微软雅黑" panose="020B0503020204020204" pitchFamily="34" charset="-122"/>
                <a:cs typeface="Times New Roman" panose="02020603050405020304" pitchFamily="18" charset="0"/>
              </a:rPr>
              <a:t>和300</a:t>
            </a:r>
            <a:r>
              <a:rPr lang="zh-CN" altLang="zh-CN" i="1" dirty="0">
                <a:ea typeface="微软雅黑" panose="020B0503020204020204" pitchFamily="34" charset="-122"/>
                <a:cs typeface="Times New Roman" panose="02020603050405020304" pitchFamily="18" charset="0"/>
              </a:rPr>
              <a:t>K</a:t>
            </a:r>
            <a:r>
              <a:rPr lang="zh-CN" altLang="zh-CN" dirty="0">
                <a:ea typeface="微软雅黑" panose="020B0503020204020204" pitchFamily="34" charset="-122"/>
                <a:cs typeface="Times New Roman" panose="02020603050405020304" pitchFamily="18" charset="0"/>
              </a:rPr>
              <a:t>的两热源之间工作，则热机的效率为</a:t>
            </a:r>
            <a:r>
              <a:rPr lang="en-US" altLang="zh-CN" dirty="0">
                <a:ea typeface="微软雅黑" panose="020B0503020204020204" pitchFamily="34" charset="-122"/>
                <a:cs typeface="Times New Roman" panose="02020603050405020304" pitchFamily="18" charset="0"/>
              </a:rPr>
              <a:t>______</a:t>
            </a:r>
            <a:r>
              <a:rPr lang="zh-CN" altLang="zh-CN" dirty="0">
                <a:ea typeface="微软雅黑" panose="020B0503020204020204" pitchFamily="34" charset="-122"/>
                <a:cs typeface="Times New Roman" panose="02020603050405020304" pitchFamily="18" charset="0"/>
              </a:rPr>
              <a:t>，若低温热源不变，要使热机效率提高到80%，则高温热源温度需提高</a:t>
            </a:r>
            <a:r>
              <a:rPr lang="en-US" altLang="zh-CN" dirty="0">
                <a:ea typeface="微软雅黑" panose="020B0503020204020204" pitchFamily="34" charset="-122"/>
                <a:cs typeface="Times New Roman" panose="02020603050405020304" pitchFamily="18" charset="0"/>
              </a:rPr>
              <a:t>____</a:t>
            </a:r>
            <a:r>
              <a:rPr lang="zh-CN" altLang="zh-CN" i="1" dirty="0">
                <a:ea typeface="微软雅黑" panose="020B0503020204020204" pitchFamily="34" charset="-122"/>
                <a:cs typeface="Times New Roman" panose="02020603050405020304" pitchFamily="18" charset="0"/>
              </a:rPr>
              <a:t>K</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42" name="TextBox 1"/>
          <p:cNvSpPr txBox="1">
            <a:spLocks noChangeArrowheads="1"/>
          </p:cNvSpPr>
          <p:nvPr/>
        </p:nvSpPr>
        <p:spPr bwMode="auto">
          <a:xfrm>
            <a:off x="2228359" y="3333629"/>
            <a:ext cx="8358186"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1mol</a:t>
            </a:r>
            <a:r>
              <a:rPr lang="zh-CN" altLang="zh-CN" dirty="0">
                <a:ea typeface="微软雅黑" panose="020B0503020204020204" pitchFamily="34" charset="-122"/>
                <a:cs typeface="Times New Roman" panose="02020603050405020304" pitchFamily="18" charset="0"/>
              </a:rPr>
              <a:t>氧气（视为理想刚性气体）储于一氧气瓶中，温度为</a:t>
            </a:r>
            <a:r>
              <a:rPr lang="en-US" altLang="zh-CN" dirty="0">
                <a:ea typeface="微软雅黑" panose="020B0503020204020204" pitchFamily="34" charset="-122"/>
                <a:cs typeface="Times New Roman" panose="02020603050405020304" pitchFamily="18" charset="0"/>
              </a:rPr>
              <a:t>27</a:t>
            </a:r>
            <a:r>
              <a:rPr lang="en-US" altLang="zh-CN" baseline="30000" dirty="0">
                <a:ea typeface="微软雅黑" panose="020B0503020204020204" pitchFamily="34" charset="-122"/>
                <a:cs typeface="Times New Roman" panose="02020603050405020304" pitchFamily="18" charset="0"/>
              </a:rPr>
              <a:t>o</a:t>
            </a:r>
            <a:r>
              <a:rPr lang="en-US" altLang="zh-CN" dirty="0">
                <a:ea typeface="微软雅黑" panose="020B0503020204020204" pitchFamily="34" charset="-122"/>
                <a:cs typeface="Times New Roman" panose="02020603050405020304" pitchFamily="18" charset="0"/>
              </a:rPr>
              <a:t>C</a:t>
            </a:r>
            <a:r>
              <a:rPr lang="zh-CN" altLang="zh-CN" dirty="0">
                <a:ea typeface="微软雅黑" panose="020B0503020204020204" pitchFamily="34" charset="-122"/>
                <a:cs typeface="Times New Roman" panose="02020603050405020304" pitchFamily="18" charset="0"/>
              </a:rPr>
              <a:t>，则该瓶氧气的内能为</a:t>
            </a:r>
            <a:r>
              <a:rPr lang="en-US" altLang="zh-CN" u="sng" dirty="0">
                <a:ea typeface="微软雅黑" panose="020B0503020204020204" pitchFamily="34" charset="-122"/>
                <a:cs typeface="Times New Roman" panose="02020603050405020304" pitchFamily="18" charset="0"/>
              </a:rPr>
              <a:t>        </a:t>
            </a:r>
            <a:r>
              <a:rPr lang="en-US" altLang="zh-CN" i="1" dirty="0">
                <a:ea typeface="微软雅黑" panose="020B0503020204020204" pitchFamily="34" charset="-122"/>
                <a:cs typeface="Times New Roman" panose="02020603050405020304" pitchFamily="18" charset="0"/>
              </a:rPr>
              <a:t>J</a:t>
            </a:r>
            <a:r>
              <a:rPr lang="zh-CN" altLang="zh-CN" dirty="0">
                <a:ea typeface="微软雅黑" panose="020B0503020204020204" pitchFamily="34" charset="-122"/>
                <a:cs typeface="Times New Roman" panose="02020603050405020304" pitchFamily="18" charset="0"/>
              </a:rPr>
              <a:t>；一个氧分子的平均平动动能为</a:t>
            </a:r>
            <a:r>
              <a:rPr lang="en-US" altLang="zh-CN" u="sng" dirty="0">
                <a:ea typeface="微软雅黑" panose="020B0503020204020204" pitchFamily="34" charset="-122"/>
                <a:cs typeface="Times New Roman" panose="02020603050405020304" pitchFamily="18" charset="0"/>
              </a:rPr>
              <a:t>        </a:t>
            </a:r>
            <a:r>
              <a:rPr lang="en-US" altLang="zh-CN" i="1" dirty="0">
                <a:ea typeface="微软雅黑" panose="020B0503020204020204" pitchFamily="34" charset="-122"/>
                <a:cs typeface="Times New Roman" panose="02020603050405020304" pitchFamily="18" charset="0"/>
              </a:rPr>
              <a:t>J</a:t>
            </a:r>
            <a:r>
              <a:rPr lang="zh-CN" altLang="zh-CN" dirty="0">
                <a:ea typeface="微软雅黑" panose="020B0503020204020204" pitchFamily="34" charset="-122"/>
                <a:cs typeface="Times New Roman" panose="02020603050405020304" pitchFamily="18" charset="0"/>
              </a:rPr>
              <a:t>；一个氧分子的平均动能为</a:t>
            </a:r>
            <a:r>
              <a:rPr lang="en-US" altLang="zh-CN" u="sng" dirty="0">
                <a:ea typeface="微软雅黑" panose="020B0503020204020204" pitchFamily="34" charset="-122"/>
                <a:cs typeface="Times New Roman" panose="02020603050405020304" pitchFamily="18" charset="0"/>
              </a:rPr>
              <a:t>        </a:t>
            </a:r>
            <a:r>
              <a:rPr lang="en-US" altLang="zh-CN" i="1" dirty="0">
                <a:ea typeface="微软雅黑" panose="020B0503020204020204" pitchFamily="34" charset="-122"/>
                <a:cs typeface="Times New Roman" panose="02020603050405020304" pitchFamily="18" charset="0"/>
              </a:rPr>
              <a:t>J</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p:cNvSpPr/>
              <p:nvPr/>
            </p:nvSpPr>
            <p:spPr>
              <a:xfrm>
                <a:off x="5672067" y="2046170"/>
                <a:ext cx="11413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5672067" y="2046170"/>
                <a:ext cx="1141338" cy="5232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851498" y="5321764"/>
                <a:ext cx="11201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750</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3851498" y="5321764"/>
                <a:ext cx="112011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5216143" y="5298143"/>
                <a:ext cx="108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450</m:t>
                      </m:r>
                      <m:r>
                        <a:rPr lang="en-US" altLang="zh-CN" sz="2800" b="0" i="1" smtClean="0">
                          <a:solidFill>
                            <a:srgbClr val="0000FF"/>
                          </a:solidFill>
                          <a:latin typeface="Cambria Math" panose="02040503050406030204" pitchFamily="18" charset="0"/>
                          <a:ea typeface="Cambria Math" panose="02040503050406030204" pitchFamily="18" charset="0"/>
                        </a:rPr>
                        <m:t>𝑘</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5216143" y="5298143"/>
                <a:ext cx="108965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6550330" y="5309954"/>
                <a:ext cx="1089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750</m:t>
                      </m:r>
                      <m:r>
                        <a:rPr lang="en-US" altLang="zh-CN" sz="2800" b="0" i="1" smtClean="0">
                          <a:solidFill>
                            <a:srgbClr val="0000FF"/>
                          </a:solidFill>
                          <a:latin typeface="Cambria Math" panose="02040503050406030204" pitchFamily="18" charset="0"/>
                          <a:ea typeface="Cambria Math" panose="02040503050406030204" pitchFamily="18" charset="0"/>
                        </a:rPr>
                        <m:t>𝑘</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6550330" y="5309954"/>
                <a:ext cx="108965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851498" y="2004500"/>
                <a:ext cx="1000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70%</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3851498" y="2004500"/>
                <a:ext cx="1000595" cy="52322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328056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righ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left)">
                                      <p:cBhvr>
                                        <p:cTn id="25" dur="500"/>
                                        <p:tgtEl>
                                          <p:spTgt spid="4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750"/>
                                        <p:tgtEl>
                                          <p:spTgt spid="34"/>
                                        </p:tgtEl>
                                      </p:cBhvr>
                                    </p:animEffect>
                                    <p:anim calcmode="lin" valueType="num">
                                      <p:cBhvr>
                                        <p:cTn id="36" dur="750" fill="hold"/>
                                        <p:tgtEl>
                                          <p:spTgt spid="34"/>
                                        </p:tgtEl>
                                        <p:attrNameLst>
                                          <p:attrName>ppt_x</p:attrName>
                                        </p:attrNameLst>
                                      </p:cBhvr>
                                      <p:tavLst>
                                        <p:tav tm="0">
                                          <p:val>
                                            <p:strVal val="#ppt_x"/>
                                          </p:val>
                                        </p:tav>
                                        <p:tav tm="100000">
                                          <p:val>
                                            <p:strVal val="#ppt_x"/>
                                          </p:val>
                                        </p:tav>
                                      </p:tavLst>
                                    </p:anim>
                                    <p:anim calcmode="lin" valueType="num">
                                      <p:cBhvr>
                                        <p:cTn id="37" dur="75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750"/>
                            </p:stCondLst>
                            <p:childTnLst>
                              <p:par>
                                <p:cTn id="39" presetID="22" presetClass="entr" presetSubtype="8"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wipe(left)">
                                      <p:cBhvr>
                                        <p:cTn id="41" dur="500"/>
                                        <p:tgtEl>
                                          <p:spTgt spid="42"/>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anim calcmode="lin" valueType="num">
                                      <p:cBhvr>
                                        <p:cTn id="47" dur="750" fill="hold"/>
                                        <p:tgtEl>
                                          <p:spTgt spid="37"/>
                                        </p:tgtEl>
                                        <p:attrNameLst>
                                          <p:attrName>ppt_x</p:attrName>
                                        </p:attrNameLst>
                                      </p:cBhvr>
                                      <p:tavLst>
                                        <p:tav tm="0">
                                          <p:val>
                                            <p:strVal val="#ppt_x"/>
                                          </p:val>
                                        </p:tav>
                                        <p:tav tm="100000">
                                          <p:val>
                                            <p:strVal val="#ppt_x"/>
                                          </p:val>
                                        </p:tav>
                                      </p:tavLst>
                                    </p:anim>
                                    <p:anim calcmode="lin" valueType="num">
                                      <p:cBhvr>
                                        <p:cTn id="48"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wipe(left)">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left)">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42" grpId="0"/>
      <p:bldP spid="21" grpId="0"/>
      <p:bldP spid="25" grpId="0"/>
      <p:bldP spid="26" grpId="0"/>
      <p:bldP spid="40" grpId="0"/>
      <p:bldP spid="4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574130"/>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47" name="TextBox 1"/>
          <p:cNvSpPr txBox="1">
            <a:spLocks noChangeArrowheads="1"/>
          </p:cNvSpPr>
          <p:nvPr/>
        </p:nvSpPr>
        <p:spPr bwMode="auto">
          <a:xfrm>
            <a:off x="2164698" y="477252"/>
            <a:ext cx="807916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如图所示，一定量的理想气体从状态</a:t>
            </a:r>
            <a:r>
              <a:rPr lang="en-US" altLang="zh-CN" dirty="0">
                <a:ea typeface="微软雅黑" panose="020B0503020204020204" pitchFamily="34" charset="-122"/>
                <a:cs typeface="Times New Roman" panose="02020603050405020304" pitchFamily="18" charset="0"/>
              </a:rPr>
              <a:t>1</a:t>
            </a:r>
            <a:r>
              <a:rPr lang="zh-CN" altLang="zh-CN" dirty="0">
                <a:ea typeface="微软雅黑" panose="020B0503020204020204" pitchFamily="34" charset="-122"/>
                <a:cs typeface="Times New Roman" panose="02020603050405020304" pitchFamily="18" charset="0"/>
              </a:rPr>
              <a:t>变化到状态</a:t>
            </a:r>
            <a:r>
              <a:rPr lang="en-US" altLang="zh-CN" dirty="0">
                <a:ea typeface="微软雅黑" panose="020B0503020204020204" pitchFamily="34" charset="-122"/>
                <a:cs typeface="Times New Roman" panose="02020603050405020304" pitchFamily="18" charset="0"/>
              </a:rPr>
              <a:t>2</a:t>
            </a:r>
            <a:r>
              <a:rPr lang="zh-CN" altLang="zh-CN" dirty="0">
                <a:ea typeface="微软雅黑" panose="020B0503020204020204" pitchFamily="34" charset="-122"/>
                <a:cs typeface="Times New Roman" panose="02020603050405020304" pitchFamily="18" charset="0"/>
              </a:rPr>
              <a:t>，一次经由过程</a:t>
            </a:r>
            <a:r>
              <a:rPr lang="en-US" altLang="zh-CN" i="1" dirty="0">
                <a:ea typeface="微软雅黑" panose="020B0503020204020204" pitchFamily="34" charset="-122"/>
                <a:cs typeface="Times New Roman" panose="02020603050405020304" pitchFamily="18" charset="0"/>
              </a:rPr>
              <a:t>A</a:t>
            </a:r>
            <a:r>
              <a:rPr lang="zh-CN" altLang="zh-CN" dirty="0">
                <a:ea typeface="微软雅黑" panose="020B0503020204020204" pitchFamily="34" charset="-122"/>
                <a:cs typeface="Times New Roman" panose="02020603050405020304" pitchFamily="18" charset="0"/>
              </a:rPr>
              <a:t>，另一次经由过程</a:t>
            </a:r>
            <a:r>
              <a:rPr lang="en-US" altLang="zh-CN" i="1" dirty="0">
                <a:ea typeface="微软雅黑" panose="020B0503020204020204" pitchFamily="34" charset="-122"/>
                <a:cs typeface="Times New Roman" panose="02020603050405020304" pitchFamily="18" charset="0"/>
              </a:rPr>
              <a:t>B</a:t>
            </a:r>
            <a:r>
              <a:rPr lang="zh-CN" altLang="zh-CN" dirty="0">
                <a:ea typeface="微软雅黑" panose="020B0503020204020204" pitchFamily="34" charset="-122"/>
                <a:cs typeface="Times New Roman" panose="02020603050405020304" pitchFamily="18" charset="0"/>
              </a:rPr>
              <a:t>。在过程</a:t>
            </a:r>
            <a:r>
              <a:rPr lang="en-US" altLang="zh-CN" i="1" dirty="0">
                <a:ea typeface="微软雅黑" panose="020B0503020204020204" pitchFamily="34" charset="-122"/>
                <a:cs typeface="Times New Roman" panose="02020603050405020304" pitchFamily="18" charset="0"/>
              </a:rPr>
              <a:t>A</a:t>
            </a:r>
            <a:r>
              <a:rPr lang="zh-CN" altLang="zh-CN" dirty="0">
                <a:ea typeface="微软雅黑" panose="020B0503020204020204" pitchFamily="34" charset="-122"/>
                <a:cs typeface="Times New Roman" panose="02020603050405020304" pitchFamily="18" charset="0"/>
              </a:rPr>
              <a:t>和过程</a:t>
            </a:r>
            <a:r>
              <a:rPr lang="en-US" altLang="zh-CN" i="1" dirty="0">
                <a:ea typeface="微软雅黑" panose="020B0503020204020204" pitchFamily="34" charset="-122"/>
                <a:cs typeface="Times New Roman" panose="02020603050405020304" pitchFamily="18" charset="0"/>
              </a:rPr>
              <a:t>B</a:t>
            </a:r>
            <a:r>
              <a:rPr lang="zh-CN" altLang="zh-CN" dirty="0">
                <a:ea typeface="微软雅黑" panose="020B0503020204020204" pitchFamily="34" charset="-122"/>
                <a:cs typeface="Times New Roman" panose="02020603050405020304" pitchFamily="18" charset="0"/>
              </a:rPr>
              <a:t>中吸收的热量分别为</a:t>
            </a:r>
            <a:r>
              <a:rPr lang="en-US" altLang="zh-CN" i="1" dirty="0">
                <a:ea typeface="微软雅黑" panose="020B0503020204020204" pitchFamily="34" charset="-122"/>
                <a:cs typeface="Times New Roman" panose="02020603050405020304" pitchFamily="18" charset="0"/>
              </a:rPr>
              <a:t>Q</a:t>
            </a:r>
            <a:r>
              <a:rPr lang="en-US" altLang="zh-CN" baseline="-25000" dirty="0">
                <a:ea typeface="微软雅黑" panose="020B0503020204020204" pitchFamily="34" charset="-122"/>
                <a:cs typeface="Times New Roman" panose="02020603050405020304" pitchFamily="18" charset="0"/>
              </a:rPr>
              <a:t>A</a:t>
            </a:r>
            <a:r>
              <a:rPr lang="zh-CN" altLang="zh-CN" dirty="0">
                <a:ea typeface="微软雅黑" panose="020B0503020204020204" pitchFamily="34" charset="-122"/>
                <a:cs typeface="Times New Roman" panose="02020603050405020304" pitchFamily="18" charset="0"/>
              </a:rPr>
              <a:t>与</a:t>
            </a:r>
            <a:r>
              <a:rPr lang="en-US" altLang="zh-CN" i="1" dirty="0">
                <a:ea typeface="微软雅黑" panose="020B0503020204020204" pitchFamily="34" charset="-122"/>
                <a:cs typeface="Times New Roman" panose="02020603050405020304" pitchFamily="18" charset="0"/>
              </a:rPr>
              <a:t>Q</a:t>
            </a:r>
            <a:r>
              <a:rPr lang="en-US" altLang="zh-CN" baseline="-25000" dirty="0">
                <a:ea typeface="微软雅黑" panose="020B0503020204020204" pitchFamily="34" charset="-122"/>
                <a:cs typeface="Times New Roman" panose="02020603050405020304" pitchFamily="18" charset="0"/>
              </a:rPr>
              <a:t>B</a:t>
            </a:r>
            <a:r>
              <a:rPr lang="zh-CN" altLang="zh-CN" dirty="0">
                <a:ea typeface="微软雅黑" panose="020B0503020204020204" pitchFamily="34" charset="-122"/>
                <a:cs typeface="Times New Roman" panose="02020603050405020304" pitchFamily="18" charset="0"/>
              </a:rPr>
              <a:t>，则</a:t>
            </a:r>
            <a:r>
              <a:rPr lang="en-US" altLang="zh-CN" i="1" dirty="0">
                <a:ea typeface="微软雅黑" panose="020B0503020204020204" pitchFamily="34" charset="-122"/>
                <a:cs typeface="Times New Roman" panose="02020603050405020304" pitchFamily="18" charset="0"/>
              </a:rPr>
              <a:t>Q</a:t>
            </a:r>
            <a:r>
              <a:rPr lang="en-US" altLang="zh-CN" baseline="-25000" dirty="0">
                <a:ea typeface="微软雅黑" panose="020B0503020204020204" pitchFamily="34" charset="-122"/>
                <a:cs typeface="Times New Roman" panose="02020603050405020304" pitchFamily="18" charset="0"/>
              </a:rPr>
              <a:t>A</a:t>
            </a:r>
            <a:r>
              <a:rPr lang="en-US" altLang="zh-CN" u="sng" dirty="0">
                <a:ea typeface="微软雅黑" panose="020B0503020204020204" pitchFamily="34" charset="-122"/>
                <a:cs typeface="Times New Roman" panose="02020603050405020304" pitchFamily="18" charset="0"/>
              </a:rPr>
              <a:t>            </a:t>
            </a:r>
            <a:r>
              <a:rPr lang="en-US" altLang="zh-CN" i="1" dirty="0">
                <a:ea typeface="微软雅黑" panose="020B0503020204020204" pitchFamily="34" charset="-122"/>
                <a:cs typeface="Times New Roman" panose="02020603050405020304" pitchFamily="18" charset="0"/>
              </a:rPr>
              <a:t>Q</a:t>
            </a:r>
            <a:r>
              <a:rPr lang="en-US" altLang="zh-CN" baseline="-25000" dirty="0">
                <a:ea typeface="微软雅黑" panose="020B0503020204020204" pitchFamily="34" charset="-122"/>
                <a:cs typeface="Times New Roman" panose="02020603050405020304" pitchFamily="18" charset="0"/>
              </a:rPr>
              <a:t>B</a:t>
            </a:r>
            <a:r>
              <a:rPr lang="zh-CN" altLang="zh-CN" dirty="0">
                <a:ea typeface="微软雅黑" panose="020B0503020204020204" pitchFamily="34" charset="-122"/>
                <a:cs typeface="Times New Roman" panose="02020603050405020304" pitchFamily="18" charset="0"/>
              </a:rPr>
              <a:t>（填大于、小于或等于）。</a:t>
            </a:r>
            <a:endParaRPr lang="zh-CN" altLang="en-US" dirty="0">
              <a:ea typeface="微软雅黑" panose="020B0503020204020204" pitchFamily="34" charset="-122"/>
              <a:cs typeface="Times New Roman" panose="02020603050405020304" pitchFamily="18" charset="0"/>
            </a:endParaRPr>
          </a:p>
        </p:txBody>
      </p:sp>
      <p:sp>
        <p:nvSpPr>
          <p:cNvPr id="65" name="矩形 20"/>
          <p:cNvSpPr>
            <a:spLocks noChangeArrowheads="1"/>
          </p:cNvSpPr>
          <p:nvPr/>
        </p:nvSpPr>
        <p:spPr bwMode="auto">
          <a:xfrm>
            <a:off x="3047440" y="3145630"/>
            <a:ext cx="1357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a:ea typeface="微软雅黑" panose="020B0503020204020204" pitchFamily="34" charset="-122"/>
                <a:cs typeface="Times New Roman" panose="02020603050405020304" pitchFamily="18" charset="0"/>
              </a:rPr>
              <a:t>大于</a:t>
            </a:r>
            <a:endParaRPr lang="zh-CN" altLang="en-US">
              <a:ea typeface="微软雅黑" panose="020B0503020204020204" pitchFamily="34" charset="-122"/>
              <a:cs typeface="Times New Roman" panose="02020603050405020304" pitchFamily="18" charset="0"/>
            </a:endParaRPr>
          </a:p>
        </p:txBody>
      </p:sp>
      <p:grpSp>
        <p:nvGrpSpPr>
          <p:cNvPr id="2" name="组合 1"/>
          <p:cNvGrpSpPr/>
          <p:nvPr/>
        </p:nvGrpSpPr>
        <p:grpSpPr>
          <a:xfrm>
            <a:off x="5936971" y="2574130"/>
            <a:ext cx="3782732" cy="2928937"/>
            <a:chOff x="5936971" y="2574130"/>
            <a:chExt cx="3782732" cy="2928937"/>
          </a:xfrm>
        </p:grpSpPr>
        <p:grpSp>
          <p:nvGrpSpPr>
            <p:cNvPr id="48" name="Group 1"/>
            <p:cNvGrpSpPr>
              <a:grpSpLocks noChangeAspect="1"/>
            </p:cNvGrpSpPr>
            <p:nvPr/>
          </p:nvGrpSpPr>
          <p:grpSpPr bwMode="auto">
            <a:xfrm>
              <a:off x="5990318" y="2574130"/>
              <a:ext cx="3729385" cy="2928937"/>
              <a:chOff x="2355" y="8725"/>
              <a:chExt cx="4548" cy="3578"/>
            </a:xfrm>
          </p:grpSpPr>
          <p:sp>
            <p:nvSpPr>
              <p:cNvPr id="49" name="AutoShape 17"/>
              <p:cNvSpPr>
                <a:spLocks noChangeAspect="1" noChangeArrowheads="1" noTextEdit="1"/>
              </p:cNvSpPr>
              <p:nvPr/>
            </p:nvSpPr>
            <p:spPr bwMode="auto">
              <a:xfrm>
                <a:off x="2355" y="8725"/>
                <a:ext cx="4548" cy="3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0" name="Line 16"/>
              <p:cNvSpPr>
                <a:spLocks noChangeShapeType="1"/>
              </p:cNvSpPr>
              <p:nvPr/>
            </p:nvSpPr>
            <p:spPr bwMode="auto">
              <a:xfrm>
                <a:off x="2949" y="11985"/>
                <a:ext cx="3648"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1" name="Line 15"/>
              <p:cNvSpPr>
                <a:spLocks noChangeShapeType="1"/>
              </p:cNvSpPr>
              <p:nvPr/>
            </p:nvSpPr>
            <p:spPr bwMode="auto">
              <a:xfrm flipV="1">
                <a:off x="2949" y="9120"/>
                <a:ext cx="0" cy="286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Line 14"/>
              <p:cNvSpPr>
                <a:spLocks noChangeShapeType="1"/>
              </p:cNvSpPr>
              <p:nvPr/>
            </p:nvSpPr>
            <p:spPr bwMode="auto">
              <a:xfrm>
                <a:off x="2949" y="10206"/>
                <a:ext cx="3352" cy="0"/>
              </a:xfrm>
              <a:prstGeom prst="line">
                <a:avLst/>
              </a:prstGeom>
              <a:noFill/>
              <a:ln w="19050">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3" name="Freeform 13"/>
              <p:cNvSpPr>
                <a:spLocks/>
              </p:cNvSpPr>
              <p:nvPr/>
            </p:nvSpPr>
            <p:spPr bwMode="auto">
              <a:xfrm>
                <a:off x="3440" y="9613"/>
                <a:ext cx="2270" cy="593"/>
              </a:xfrm>
              <a:custGeom>
                <a:avLst/>
                <a:gdLst>
                  <a:gd name="T0" fmla="*/ 0 w 1044"/>
                  <a:gd name="T1" fmla="*/ 138845 h 272"/>
                  <a:gd name="T2" fmla="*/ 249259 w 1044"/>
                  <a:gd name="T3" fmla="*/ 0 h 272"/>
                  <a:gd name="T4" fmla="*/ 521565 w 1044"/>
                  <a:gd name="T5" fmla="*/ 138845 h 272"/>
                  <a:gd name="T6" fmla="*/ 0 60000 65536"/>
                  <a:gd name="T7" fmla="*/ 0 60000 65536"/>
                  <a:gd name="T8" fmla="*/ 0 60000 65536"/>
                  <a:gd name="T9" fmla="*/ 0 w 1044"/>
                  <a:gd name="T10" fmla="*/ 0 h 272"/>
                  <a:gd name="T11" fmla="*/ 1044 w 1044"/>
                  <a:gd name="T12" fmla="*/ 272 h 272"/>
                </a:gdLst>
                <a:ahLst/>
                <a:cxnLst>
                  <a:cxn ang="T6">
                    <a:pos x="T0" y="T1"/>
                  </a:cxn>
                  <a:cxn ang="T7">
                    <a:pos x="T2" y="T3"/>
                  </a:cxn>
                  <a:cxn ang="T8">
                    <a:pos x="T4" y="T5"/>
                  </a:cxn>
                </a:cxnLst>
                <a:rect l="T9" t="T10" r="T11" b="T12"/>
                <a:pathLst>
                  <a:path w="1044" h="272">
                    <a:moveTo>
                      <a:pt x="0" y="272"/>
                    </a:moveTo>
                    <a:cubicBezTo>
                      <a:pt x="162" y="136"/>
                      <a:pt x="325" y="0"/>
                      <a:pt x="499" y="0"/>
                    </a:cubicBezTo>
                    <a:cubicBezTo>
                      <a:pt x="673" y="0"/>
                      <a:pt x="858" y="136"/>
                      <a:pt x="1044" y="272"/>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4" name="Freeform 12"/>
              <p:cNvSpPr>
                <a:spLocks/>
              </p:cNvSpPr>
              <p:nvPr/>
            </p:nvSpPr>
            <p:spPr bwMode="auto">
              <a:xfrm>
                <a:off x="3440" y="10206"/>
                <a:ext cx="2270" cy="692"/>
              </a:xfrm>
              <a:custGeom>
                <a:avLst/>
                <a:gdLst>
                  <a:gd name="T0" fmla="*/ 0 w 1044"/>
                  <a:gd name="T1" fmla="*/ 0 h 318"/>
                  <a:gd name="T2" fmla="*/ 249259 w 1044"/>
                  <a:gd name="T3" fmla="*/ 159911 h 318"/>
                  <a:gd name="T4" fmla="*/ 521565 w 1044"/>
                  <a:gd name="T5" fmla="*/ 0 h 318"/>
                  <a:gd name="T6" fmla="*/ 0 60000 65536"/>
                  <a:gd name="T7" fmla="*/ 0 60000 65536"/>
                  <a:gd name="T8" fmla="*/ 0 60000 65536"/>
                  <a:gd name="T9" fmla="*/ 0 w 1044"/>
                  <a:gd name="T10" fmla="*/ 0 h 318"/>
                  <a:gd name="T11" fmla="*/ 1044 w 1044"/>
                  <a:gd name="T12" fmla="*/ 318 h 318"/>
                </a:gdLst>
                <a:ahLst/>
                <a:cxnLst>
                  <a:cxn ang="T6">
                    <a:pos x="T0" y="T1"/>
                  </a:cxn>
                  <a:cxn ang="T7">
                    <a:pos x="T2" y="T3"/>
                  </a:cxn>
                  <a:cxn ang="T8">
                    <a:pos x="T4" y="T5"/>
                  </a:cxn>
                </a:cxnLst>
                <a:rect l="T9" t="T10" r="T11" b="T12"/>
                <a:pathLst>
                  <a:path w="1044" h="318">
                    <a:moveTo>
                      <a:pt x="0" y="0"/>
                    </a:moveTo>
                    <a:cubicBezTo>
                      <a:pt x="162" y="159"/>
                      <a:pt x="325" y="318"/>
                      <a:pt x="499" y="318"/>
                    </a:cubicBezTo>
                    <a:cubicBezTo>
                      <a:pt x="673" y="318"/>
                      <a:pt x="858" y="159"/>
                      <a:pt x="1044" y="0"/>
                    </a:cubicBez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Line 11"/>
              <p:cNvSpPr>
                <a:spLocks noChangeShapeType="1"/>
              </p:cNvSpPr>
              <p:nvPr/>
            </p:nvSpPr>
            <p:spPr bwMode="auto">
              <a:xfrm>
                <a:off x="4427" y="9613"/>
                <a:ext cx="296"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6" name="Line 10"/>
              <p:cNvSpPr>
                <a:spLocks noChangeShapeType="1"/>
              </p:cNvSpPr>
              <p:nvPr/>
            </p:nvSpPr>
            <p:spPr bwMode="auto">
              <a:xfrm>
                <a:off x="4329" y="10898"/>
                <a:ext cx="296"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7" name="文本框 26"/>
                <p:cNvSpPr txBox="1"/>
                <p:nvPr/>
              </p:nvSpPr>
              <p:spPr>
                <a:xfrm>
                  <a:off x="6513219" y="2741313"/>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6513219" y="2741313"/>
                  <a:ext cx="330988"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p:cNvSpPr txBox="1"/>
                <p:nvPr/>
              </p:nvSpPr>
              <p:spPr>
                <a:xfrm>
                  <a:off x="9226059" y="477503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4" name="文本框 33"/>
                <p:cNvSpPr txBox="1">
                  <a:spLocks noRot="1" noChangeAspect="1" noMove="1" noResize="1" noEditPoints="1" noAdjustHandles="1" noChangeArrowheads="1" noChangeShapeType="1" noTextEdit="1"/>
                </p:cNvSpPr>
                <p:nvPr/>
              </p:nvSpPr>
              <p:spPr>
                <a:xfrm>
                  <a:off x="9226059" y="4775033"/>
                  <a:ext cx="335220"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123094" y="507218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6123094" y="5072180"/>
                  <a:ext cx="350224"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7509147" y="2811022"/>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7509147" y="2811022"/>
                  <a:ext cx="51520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495040" y="4317534"/>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7495040" y="4317534"/>
                  <a:ext cx="529312" cy="523220"/>
                </a:xfrm>
                <a:prstGeom prst="rect">
                  <a:avLst/>
                </a:prstGeom>
                <a:blipFill>
                  <a:blip r:embed="rId6"/>
                  <a:stretch>
                    <a:fillRect/>
                  </a:stretch>
                </a:blipFill>
              </p:spPr>
              <p:txBody>
                <a:bodyPr/>
                <a:lstStyle/>
                <a:p>
                  <a:r>
                    <a:rPr lang="zh-CN" altLang="en-US">
                      <a:noFill/>
                    </a:rPr>
                    <a:t> </a:t>
                  </a:r>
                </a:p>
              </p:txBody>
            </p:sp>
          </mc:Fallback>
        </mc:AlternateContent>
        <p:sp>
          <p:nvSpPr>
            <p:cNvPr id="38" name="Text Box 55"/>
            <p:cNvSpPr txBox="1">
              <a:spLocks noChangeArrowheads="1"/>
            </p:cNvSpPr>
            <p:nvPr/>
          </p:nvSpPr>
          <p:spPr bwMode="auto">
            <a:xfrm>
              <a:off x="6674942" y="3262596"/>
              <a:ext cx="5127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CC0000"/>
                  </a:solidFill>
                  <a:ea typeface="微软雅黑" panose="020B0503020204020204" pitchFamily="34" charset="-122"/>
                  <a:cs typeface="Times New Roman" panose="02020603050405020304" pitchFamily="18" charset="0"/>
                </a:rPr>
                <a:t>1</a:t>
              </a:r>
              <a:endParaRPr lang="en-US" altLang="zh-CN" sz="2800" dirty="0">
                <a:solidFill>
                  <a:srgbClr val="A50021"/>
                </a:solidFill>
                <a:ea typeface="微软雅黑" panose="020B0503020204020204" pitchFamily="34" charset="-122"/>
                <a:cs typeface="Times New Roman" panose="02020603050405020304" pitchFamily="18" charset="0"/>
              </a:endParaRPr>
            </a:p>
          </p:txBody>
        </p:sp>
        <p:sp>
          <p:nvSpPr>
            <p:cNvPr id="39" name="Text Box 56"/>
            <p:cNvSpPr txBox="1">
              <a:spLocks noChangeArrowheads="1"/>
            </p:cNvSpPr>
            <p:nvPr/>
          </p:nvSpPr>
          <p:spPr bwMode="auto">
            <a:xfrm>
              <a:off x="8581393" y="3244566"/>
              <a:ext cx="365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solidFill>
                    <a:srgbClr val="CC0000"/>
                  </a:solidFill>
                  <a:ea typeface="微软雅黑" panose="020B0503020204020204" pitchFamily="34" charset="-122"/>
                  <a:cs typeface="Times New Roman" panose="02020603050405020304" pitchFamily="18" charset="0"/>
                </a:rPr>
                <a:t>2</a:t>
              </a:r>
              <a:endParaRPr lang="en-US" altLang="zh-CN" sz="2800" dirty="0">
                <a:solidFill>
                  <a:srgbClr val="463634"/>
                </a:solidFill>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0" name="矩形 39"/>
                <p:cNvSpPr/>
                <p:nvPr/>
              </p:nvSpPr>
              <p:spPr>
                <a:xfrm>
                  <a:off x="5936971" y="3506831"/>
                  <a:ext cx="6354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5936971" y="3506831"/>
                  <a:ext cx="635430" cy="523220"/>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7880157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right)">
                                      <p:cBhvr>
                                        <p:cTn id="13" dur="500"/>
                                        <p:tgtEl>
                                          <p:spTgt spid="47"/>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750"/>
                                        <p:tgtEl>
                                          <p:spTgt spid="31"/>
                                        </p:tgtEl>
                                      </p:cBhvr>
                                    </p:animEffect>
                                    <p:anim calcmode="lin" valueType="num">
                                      <p:cBhvr>
                                        <p:cTn id="23" dur="750" fill="hold"/>
                                        <p:tgtEl>
                                          <p:spTgt spid="31"/>
                                        </p:tgtEl>
                                        <p:attrNameLst>
                                          <p:attrName>ppt_x</p:attrName>
                                        </p:attrNameLst>
                                      </p:cBhvr>
                                      <p:tavLst>
                                        <p:tav tm="0">
                                          <p:val>
                                            <p:strVal val="#ppt_x"/>
                                          </p:val>
                                        </p:tav>
                                        <p:tav tm="100000">
                                          <p:val>
                                            <p:strVal val="#ppt_x"/>
                                          </p:val>
                                        </p:tav>
                                      </p:tavLst>
                                    </p:anim>
                                    <p:anim calcmode="lin" valueType="num">
                                      <p:cBhvr>
                                        <p:cTn id="24"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wipe(left)">
                                      <p:cBhvr>
                                        <p:cTn id="29"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5" name="TextBox 7"/>
              <p:cNvSpPr txBox="1">
                <a:spLocks noChangeArrowheads="1"/>
              </p:cNvSpPr>
              <p:nvPr/>
            </p:nvSpPr>
            <p:spPr bwMode="auto">
              <a:xfrm>
                <a:off x="2109507" y="364446"/>
                <a:ext cx="8358188"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某理想气体在等温膨胀过程中，对外作功</a:t>
                </a:r>
                <a14:m>
                  <m:oMath xmlns:m="http://schemas.openxmlformats.org/officeDocument/2006/math">
                    <m:r>
                      <a:rPr lang="en-US" altLang="zh-CN" i="1">
                        <a:latin typeface="Cambria Math" panose="02040503050406030204" pitchFamily="18" charset="0"/>
                        <a:ea typeface="Cambria Math" panose="02040503050406030204" pitchFamily="18" charset="0"/>
                      </a:rPr>
                      <m:t>300</m:t>
                    </m:r>
                    <m:r>
                      <a:rPr lang="en-US" altLang="zh-CN" i="1">
                        <a:latin typeface="Cambria Math" panose="02040503050406030204" pitchFamily="18" charset="0"/>
                        <a:ea typeface="Cambria Math" panose="02040503050406030204" pitchFamily="18" charset="0"/>
                      </a:rPr>
                      <m:t>𝐽</m:t>
                    </m:r>
                  </m:oMath>
                </a14:m>
                <a:r>
                  <a:rPr lang="zh-CN" altLang="zh-CN" dirty="0">
                    <a:ea typeface="微软雅黑" panose="020B0503020204020204" pitchFamily="34" charset="-122"/>
                    <a:cs typeface="Times New Roman" panose="02020603050405020304" pitchFamily="18" charset="0"/>
                  </a:rPr>
                  <a:t>，则此过程中系统的内能增量为</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r>
                      <a:rPr lang="en-US" altLang="zh-CN" b="0" i="1" smtClean="0">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_________</a:t>
                </a:r>
                <a:r>
                  <a:rPr lang="zh-CN" altLang="zh-CN" dirty="0">
                    <a:ea typeface="微软雅黑" panose="020B0503020204020204" pitchFamily="34" charset="-122"/>
                    <a:cs typeface="Times New Roman" panose="02020603050405020304" pitchFamily="18" charset="0"/>
                  </a:rPr>
                  <a:t>，系统从外界吸收的热量为</a:t>
                </a:r>
                <a14:m>
                  <m:oMath xmlns:m="http://schemas.openxmlformats.org/officeDocument/2006/math">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____________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25" name="TextBox 7"/>
              <p:cNvSpPr txBox="1">
                <a:spLocks noRot="1" noChangeAspect="1" noMove="1" noResize="1" noEditPoints="1" noAdjustHandles="1" noChangeArrowheads="1" noChangeShapeType="1" noTextEdit="1"/>
              </p:cNvSpPr>
              <p:nvPr/>
            </p:nvSpPr>
            <p:spPr bwMode="auto">
              <a:xfrm>
                <a:off x="2109507" y="364446"/>
                <a:ext cx="8358188" cy="1384995"/>
              </a:xfrm>
              <a:prstGeom prst="rect">
                <a:avLst/>
              </a:prstGeom>
              <a:blipFill>
                <a:blip r:embed="rId2"/>
                <a:stretch>
                  <a:fillRect l="-1459" t="-4846" r="-1532"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6" name="TextBox 12"/>
          <p:cNvSpPr txBox="1">
            <a:spLocks noChangeArrowheads="1"/>
          </p:cNvSpPr>
          <p:nvPr/>
        </p:nvSpPr>
        <p:spPr bwMode="auto">
          <a:xfrm>
            <a:off x="4052636" y="1975642"/>
            <a:ext cx="1214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ea typeface="微软雅黑" panose="020B0503020204020204" pitchFamily="34" charset="-122"/>
                <a:cs typeface="Times New Roman" panose="02020603050405020304" pitchFamily="18" charset="0"/>
              </a:rPr>
              <a:t>0</a:t>
            </a:r>
            <a:endParaRPr lang="zh-CN" altLang="en-US" dirty="0">
              <a:ea typeface="微软雅黑" panose="020B0503020204020204" pitchFamily="34" charset="-122"/>
              <a:cs typeface="Times New Roman" panose="02020603050405020304" pitchFamily="18" charset="0"/>
            </a:endParaRPr>
          </a:p>
        </p:txBody>
      </p:sp>
      <p:sp>
        <p:nvSpPr>
          <p:cNvPr id="22" name="TextBox 7"/>
          <p:cNvSpPr txBox="1"/>
          <p:nvPr/>
        </p:nvSpPr>
        <p:spPr>
          <a:xfrm>
            <a:off x="2109507" y="3547566"/>
            <a:ext cx="7858125" cy="523220"/>
          </a:xfrm>
          <a:prstGeom prst="rect">
            <a:avLst/>
          </a:prstGeom>
          <a:noFill/>
        </p:spPr>
        <p:txBody>
          <a:bodyPr>
            <a:spAutoFit/>
          </a:bodyPr>
          <a:lstStyle/>
          <a:p>
            <a:pPr>
              <a:defRPr/>
            </a:pP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卡诺循环由四个可逆过程构成，它们是</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______</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3" name="TextBox 8"/>
          <p:cNvSpPr txBox="1">
            <a:spLocks noChangeArrowheads="1"/>
          </p:cNvSpPr>
          <p:nvPr/>
        </p:nvSpPr>
        <p:spPr bwMode="auto">
          <a:xfrm>
            <a:off x="4052636" y="4849298"/>
            <a:ext cx="5143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dirty="0">
                <a:ea typeface="微软雅黑" panose="020B0503020204020204" pitchFamily="34" charset="-122"/>
                <a:cs typeface="Times New Roman" panose="02020603050405020304" pitchFamily="18" charset="0"/>
              </a:rPr>
              <a:t>两个等温过程，两个绝热过程</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4" name="矩形 23"/>
              <p:cNvSpPr/>
              <p:nvPr/>
            </p:nvSpPr>
            <p:spPr>
              <a:xfrm>
                <a:off x="7227916" y="1976297"/>
                <a:ext cx="10252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7227916" y="1976297"/>
                <a:ext cx="1025216" cy="5232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11449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right)">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750"/>
                                        <p:tgtEl>
                                          <p:spTgt spid="34"/>
                                        </p:tgtEl>
                                      </p:cBhvr>
                                    </p:animEffect>
                                    <p:anim calcmode="lin" valueType="num">
                                      <p:cBhvr>
                                        <p:cTn id="36" dur="750" fill="hold"/>
                                        <p:tgtEl>
                                          <p:spTgt spid="34"/>
                                        </p:tgtEl>
                                        <p:attrNameLst>
                                          <p:attrName>ppt_x</p:attrName>
                                        </p:attrNameLst>
                                      </p:cBhvr>
                                      <p:tavLst>
                                        <p:tav tm="0">
                                          <p:val>
                                            <p:strVal val="#ppt_x"/>
                                          </p:val>
                                        </p:tav>
                                        <p:tav tm="100000">
                                          <p:val>
                                            <p:strVal val="#ppt_x"/>
                                          </p:val>
                                        </p:tav>
                                      </p:tavLst>
                                    </p:anim>
                                    <p:anim calcmode="lin" valueType="num">
                                      <p:cBhvr>
                                        <p:cTn id="37" dur="75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75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anim calcmode="lin" valueType="num">
                                      <p:cBhvr>
                                        <p:cTn id="47" dur="750" fill="hold"/>
                                        <p:tgtEl>
                                          <p:spTgt spid="37"/>
                                        </p:tgtEl>
                                        <p:attrNameLst>
                                          <p:attrName>ppt_x</p:attrName>
                                        </p:attrNameLst>
                                      </p:cBhvr>
                                      <p:tavLst>
                                        <p:tav tm="0">
                                          <p:val>
                                            <p:strVal val="#ppt_x"/>
                                          </p:val>
                                        </p:tav>
                                        <p:tav tm="100000">
                                          <p:val>
                                            <p:strVal val="#ppt_x"/>
                                          </p:val>
                                        </p:tav>
                                      </p:tavLst>
                                    </p:anim>
                                    <p:anim calcmode="lin" valueType="num">
                                      <p:cBhvr>
                                        <p:cTn id="48"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6"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1" name="矩形 8"/>
          <p:cNvSpPr>
            <a:spLocks noChangeArrowheads="1"/>
          </p:cNvSpPr>
          <p:nvPr/>
        </p:nvSpPr>
        <p:spPr bwMode="auto">
          <a:xfrm>
            <a:off x="2319618" y="377824"/>
            <a:ext cx="806151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0015</a:t>
            </a:r>
            <a:r>
              <a:rPr lang="zh-CN" altLang="zh-CN" dirty="0">
                <a:ea typeface="微软雅黑" panose="020B0503020204020204" pitchFamily="34" charset="-122"/>
                <a:cs typeface="Times New Roman" panose="02020603050405020304" pitchFamily="18" charset="0"/>
              </a:rPr>
              <a:t>理想气体的压强是由于大量气体分子对器壁的碰撞产生的。</a:t>
            </a:r>
            <a:endParaRPr lang="zh-CN" altLang="en-US" dirty="0">
              <a:ea typeface="微软雅黑" panose="020B0503020204020204" pitchFamily="34" charset="-122"/>
              <a:cs typeface="Times New Roman" panose="02020603050405020304" pitchFamily="18" charset="0"/>
            </a:endParaRPr>
          </a:p>
        </p:txBody>
      </p:sp>
      <p:sp>
        <p:nvSpPr>
          <p:cNvPr id="22" name="矩形 9"/>
          <p:cNvSpPr>
            <a:spLocks noChangeArrowheads="1"/>
          </p:cNvSpPr>
          <p:nvPr/>
        </p:nvSpPr>
        <p:spPr bwMode="auto">
          <a:xfrm>
            <a:off x="5369579" y="1821995"/>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23" name="矩形 12"/>
          <p:cNvSpPr>
            <a:spLocks noChangeArrowheads="1"/>
          </p:cNvSpPr>
          <p:nvPr/>
        </p:nvSpPr>
        <p:spPr bwMode="auto">
          <a:xfrm>
            <a:off x="2319617" y="3605493"/>
            <a:ext cx="8061511"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0016</a:t>
            </a:r>
            <a:r>
              <a:rPr lang="zh-CN" altLang="zh-CN" dirty="0">
                <a:ea typeface="微软雅黑" panose="020B0503020204020204" pitchFamily="34" charset="-122"/>
                <a:cs typeface="Times New Roman" panose="02020603050405020304" pitchFamily="18" charset="0"/>
              </a:rPr>
              <a:t>根据热力学第二定律，气体不可以从单一高温热源吸收热量，将其全部转化为功向外输出。</a:t>
            </a:r>
            <a:endParaRPr lang="zh-CN" altLang="en-US" dirty="0">
              <a:ea typeface="微软雅黑" panose="020B0503020204020204" pitchFamily="34" charset="-122"/>
              <a:cs typeface="Times New Roman" panose="02020603050405020304" pitchFamily="18" charset="0"/>
            </a:endParaRPr>
          </a:p>
        </p:txBody>
      </p:sp>
      <p:sp>
        <p:nvSpPr>
          <p:cNvPr id="24" name="矩形 13"/>
          <p:cNvSpPr>
            <a:spLocks noChangeArrowheads="1"/>
          </p:cNvSpPr>
          <p:nvPr/>
        </p:nvSpPr>
        <p:spPr bwMode="auto">
          <a:xfrm>
            <a:off x="5369579" y="4877653"/>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78163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left)">
                                      <p:cBhvr>
                                        <p:cTn id="36" dur="5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0" name="TextBox 8"/>
              <p:cNvSpPr txBox="1">
                <a:spLocks noChangeArrowheads="1"/>
              </p:cNvSpPr>
              <p:nvPr/>
            </p:nvSpPr>
            <p:spPr bwMode="auto">
              <a:xfrm>
                <a:off x="2241772" y="364446"/>
                <a:ext cx="8072437"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一个卡诺热机的低温热源温度为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270</m:t>
                    </m:r>
                    <m:r>
                      <a:rPr lang="en-US" altLang="zh-CN" b="0" i="1" smtClean="0">
                        <a:latin typeface="Cambria Math" panose="02040503050406030204" pitchFamily="18" charset="0"/>
                        <a:ea typeface="Cambria Math" panose="02040503050406030204" pitchFamily="18" charset="0"/>
                      </a:rPr>
                      <m:t>𝐾</m:t>
                    </m:r>
                  </m:oMath>
                </a14:m>
                <a:r>
                  <a:rPr lang="zh-CN" altLang="zh-CN" dirty="0">
                    <a:ea typeface="微软雅黑" panose="020B0503020204020204" pitchFamily="34" charset="-122"/>
                    <a:cs typeface="Times New Roman" panose="02020603050405020304" pitchFamily="18" charset="0"/>
                  </a:rPr>
                  <a:t>，效率为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40%</m:t>
                    </m:r>
                  </m:oMath>
                </a14:m>
                <a:r>
                  <a:rPr lang="zh-CN" altLang="zh-CN" dirty="0">
                    <a:ea typeface="微软雅黑" panose="020B0503020204020204" pitchFamily="34" charset="-122"/>
                    <a:cs typeface="Times New Roman" panose="02020603050405020304" pitchFamily="18" charset="0"/>
                  </a:rPr>
                  <a:t>，若要将其效率提高到</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50%</m:t>
                    </m:r>
                  </m:oMath>
                </a14:m>
                <a:r>
                  <a:rPr lang="zh-CN" altLang="zh-CN" dirty="0">
                    <a:ea typeface="微软雅黑" panose="020B0503020204020204" pitchFamily="34" charset="-122"/>
                    <a:cs typeface="Times New Roman" panose="02020603050405020304" pitchFamily="18" charset="0"/>
                  </a:rPr>
                  <a:t>，高温热源应提高到</a:t>
                </a:r>
                <a:r>
                  <a:rPr lang="en-US" altLang="zh-CN" dirty="0">
                    <a:ea typeface="微软雅黑" panose="020B0503020204020204" pitchFamily="34" charset="-122"/>
                    <a:cs typeface="Times New Roman" panose="02020603050405020304" pitchFamily="18" charset="0"/>
                  </a:rPr>
                  <a:t>___________</a:t>
                </a:r>
                <a:r>
                  <a:rPr lang="zh-CN" altLang="zh-CN" dirty="0">
                    <a:ea typeface="微软雅黑" panose="020B0503020204020204" pitchFamily="34" charset="-122"/>
                    <a:cs typeface="Times New Roman" panose="02020603050405020304" pitchFamily="18" charset="0"/>
                  </a:rPr>
                  <a:t>（</a:t>
                </a:r>
                <a14:m>
                  <m:oMath xmlns:m="http://schemas.openxmlformats.org/officeDocument/2006/math">
                    <m:r>
                      <a:rPr lang="en-US" altLang="zh-CN" i="1">
                        <a:latin typeface="Cambria Math" panose="02040503050406030204" pitchFamily="18" charset="0"/>
                        <a:ea typeface="Cambria Math" panose="02040503050406030204" pitchFamily="18" charset="0"/>
                      </a:rPr>
                      <m:t>𝐾</m:t>
                    </m:r>
                  </m:oMath>
                </a14:m>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50" name="TextBox 8"/>
              <p:cNvSpPr txBox="1">
                <a:spLocks noRot="1" noChangeAspect="1" noMove="1" noResize="1" noEditPoints="1" noAdjustHandles="1" noChangeArrowheads="1" noChangeShapeType="1" noTextEdit="1"/>
              </p:cNvSpPr>
              <p:nvPr/>
            </p:nvSpPr>
            <p:spPr bwMode="auto">
              <a:xfrm>
                <a:off x="2241772" y="364446"/>
                <a:ext cx="8072437" cy="1384300"/>
              </a:xfrm>
              <a:prstGeom prst="rect">
                <a:avLst/>
              </a:prstGeom>
              <a:blipFill>
                <a:blip r:embed="rId2"/>
                <a:stretch>
                  <a:fillRect l="-1586" t="-4846" r="-1511"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1" name="TextBox 9"/>
          <p:cNvSpPr txBox="1">
            <a:spLocks noChangeArrowheads="1"/>
          </p:cNvSpPr>
          <p:nvPr/>
        </p:nvSpPr>
        <p:spPr bwMode="auto">
          <a:xfrm>
            <a:off x="4890842" y="1936071"/>
            <a:ext cx="1285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540</a:t>
            </a:r>
            <a:endParaRPr lang="zh-CN" altLang="en-US" dirty="0">
              <a:ea typeface="微软雅黑" panose="020B0503020204020204" pitchFamily="34" charset="-122"/>
              <a:cs typeface="Times New Roman" panose="02020603050405020304" pitchFamily="18" charset="0"/>
            </a:endParaRPr>
          </a:p>
        </p:txBody>
      </p:sp>
      <p:sp>
        <p:nvSpPr>
          <p:cNvPr id="52" name="TextBox 1"/>
          <p:cNvSpPr txBox="1">
            <a:spLocks noChangeArrowheads="1"/>
          </p:cNvSpPr>
          <p:nvPr/>
        </p:nvSpPr>
        <p:spPr bwMode="auto">
          <a:xfrm>
            <a:off x="2241772" y="3407894"/>
            <a:ext cx="8143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理想气体等压摩尔热容量与等体摩尔热容量的关系是</a:t>
            </a:r>
            <a:r>
              <a:rPr lang="en-US" altLang="zh-CN" dirty="0">
                <a:ea typeface="微软雅黑" panose="020B0503020204020204" pitchFamily="34" charset="-122"/>
                <a:cs typeface="Times New Roman" panose="02020603050405020304" pitchFamily="18" charset="0"/>
              </a:rPr>
              <a:t>__________________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文本框 17"/>
              <p:cNvSpPr txBox="1"/>
              <p:nvPr/>
            </p:nvSpPr>
            <p:spPr>
              <a:xfrm>
                <a:off x="4890842" y="4914689"/>
                <a:ext cx="2614947"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4890842" y="4914689"/>
                <a:ext cx="2614947" cy="44980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00240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right)">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1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2" name="TextBox 1"/>
              <p:cNvSpPr txBox="1">
                <a:spLocks noChangeArrowheads="1"/>
              </p:cNvSpPr>
              <p:nvPr/>
            </p:nvSpPr>
            <p:spPr bwMode="auto">
              <a:xfrm>
                <a:off x="1761565" y="607004"/>
                <a:ext cx="864814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设理想气体对外界做功为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𝑊</m:t>
                    </m:r>
                    <m:r>
                      <a:rPr lang="zh-CN" altLang="en-US">
                        <a:latin typeface="Cambria Math" panose="02040503050406030204" pitchFamily="18" charset="0"/>
                      </a:rPr>
                      <m:t>=</m:t>
                    </m:r>
                    <m:r>
                      <a:rPr lang="en-US" altLang="zh-CN" b="0" i="0" smtClean="0">
                        <a:latin typeface="Cambria Math" panose="02040503050406030204" pitchFamily="18" charset="0"/>
                      </a:rPr>
                      <m:t>200</m:t>
                    </m:r>
                    <m:r>
                      <m:rPr>
                        <m:sty m:val="p"/>
                      </m:rPr>
                      <a:rPr lang="en-US" altLang="zh-CN" b="0" i="0" smtClean="0">
                        <a:latin typeface="Cambria Math" panose="02040503050406030204" pitchFamily="18" charset="0"/>
                      </a:rPr>
                      <m:t>J</m:t>
                    </m:r>
                  </m:oMath>
                </a14:m>
                <a:r>
                  <a:rPr lang="zh-CN" altLang="zh-CN" dirty="0">
                    <a:ea typeface="微软雅黑" panose="020B0503020204020204" pitchFamily="34" charset="-122"/>
                    <a:cs typeface="Times New Roman" panose="02020603050405020304" pitchFamily="18" charset="0"/>
                  </a:rPr>
                  <a:t>，自身的内能增量为</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r>
                      <a:rPr lang="zh-CN" altLang="en-US">
                        <a:latin typeface="Cambria Math" panose="02040503050406030204" pitchFamily="18" charset="0"/>
                      </a:rPr>
                      <m:t>=</m:t>
                    </m:r>
                    <m:r>
                      <a:rPr lang="en-US" altLang="zh-CN" b="0" i="0" smtClean="0">
                        <a:latin typeface="Cambria Math" panose="02040503050406030204" pitchFamily="18" charset="0"/>
                      </a:rPr>
                      <m:t>300</m:t>
                    </m:r>
                    <m:r>
                      <m:rPr>
                        <m:sty m:val="p"/>
                      </m:rPr>
                      <a:rPr lang="en-US" altLang="zh-CN" b="0" i="0" smtClean="0">
                        <a:latin typeface="Cambria Math" panose="02040503050406030204" pitchFamily="18" charset="0"/>
                      </a:rPr>
                      <m:t>J</m:t>
                    </m:r>
                  </m:oMath>
                </a14:m>
                <a:r>
                  <a:rPr lang="zh-CN" altLang="zh-CN" dirty="0">
                    <a:ea typeface="微软雅黑" panose="020B0503020204020204" pitchFamily="34" charset="-122"/>
                    <a:cs typeface="Times New Roman" panose="02020603050405020304" pitchFamily="18" charset="0"/>
                  </a:rPr>
                  <a:t>，则它从外界吸收的热量</a:t>
                </a:r>
                <a14:m>
                  <m:oMath xmlns:m="http://schemas.openxmlformats.org/officeDocument/2006/math">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 ______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𝐽</m:t>
                    </m:r>
                  </m:oMath>
                </a14:m>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42" name="TextBox 1"/>
              <p:cNvSpPr txBox="1">
                <a:spLocks noRot="1" noChangeAspect="1" noMove="1" noResize="1" noEditPoints="1" noAdjustHandles="1" noChangeArrowheads="1" noChangeShapeType="1" noTextEdit="1"/>
              </p:cNvSpPr>
              <p:nvPr/>
            </p:nvSpPr>
            <p:spPr bwMode="auto">
              <a:xfrm>
                <a:off x="1761565" y="607004"/>
                <a:ext cx="8648140" cy="954107"/>
              </a:xfrm>
              <a:prstGeom prst="rect">
                <a:avLst/>
              </a:prstGeom>
              <a:blipFill>
                <a:blip r:embed="rId2"/>
                <a:stretch>
                  <a:fillRect l="-1480" t="-7051" r="-140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7" name="TextBox 5"/>
          <p:cNvSpPr txBox="1">
            <a:spLocks noChangeArrowheads="1"/>
          </p:cNvSpPr>
          <p:nvPr/>
        </p:nvSpPr>
        <p:spPr bwMode="auto">
          <a:xfrm>
            <a:off x="4408955" y="1821995"/>
            <a:ext cx="1214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500</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8" name="TextBox 6"/>
              <p:cNvSpPr txBox="1">
                <a:spLocks noChangeArrowheads="1"/>
              </p:cNvSpPr>
              <p:nvPr/>
            </p:nvSpPr>
            <p:spPr bwMode="auto">
              <a:xfrm>
                <a:off x="1765767" y="3548161"/>
                <a:ext cx="824533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b="0" i="1" smtClean="0">
                        <a:latin typeface="Cambria Math" panose="02040503050406030204" pitchFamily="18" charset="0"/>
                        <a:ea typeface="Cambria Math" panose="02040503050406030204" pitchFamily="18" charset="0"/>
                      </a:rPr>
                      <m:t>1</m:t>
                    </m:r>
                    <m:r>
                      <a:rPr lang="en-US" altLang="zh-CN" b="0" i="1" smtClean="0">
                        <a:latin typeface="Cambria Math" panose="02040503050406030204" pitchFamily="18" charset="0"/>
                        <a:ea typeface="Cambria Math" panose="02040503050406030204" pitchFamily="18" charset="0"/>
                      </a:rPr>
                      <m:t>𝑚𝑜𝑙</m:t>
                    </m:r>
                  </m:oMath>
                </a14:m>
                <a:r>
                  <a:rPr lang="zh-CN" altLang="zh-CN" dirty="0">
                    <a:ea typeface="微软雅黑" panose="020B0503020204020204" pitchFamily="34" charset="-122"/>
                    <a:cs typeface="Times New Roman" panose="02020603050405020304" pitchFamily="18" charset="0"/>
                  </a:rPr>
                  <a:t>理想刚性双原子分子气体的内能是</a:t>
                </a:r>
                <a:r>
                  <a:rPr lang="en-US" altLang="zh-CN" dirty="0">
                    <a:ea typeface="微软雅黑" panose="020B0503020204020204" pitchFamily="34" charset="-122"/>
                    <a:cs typeface="Times New Roman" panose="02020603050405020304" pitchFamily="18" charset="0"/>
                  </a:rPr>
                  <a:t>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48" name="TextBox 6"/>
              <p:cNvSpPr txBox="1">
                <a:spLocks noRot="1" noChangeAspect="1" noMove="1" noResize="1" noEditPoints="1" noAdjustHandles="1" noChangeArrowheads="1" noChangeShapeType="1" noTextEdit="1"/>
              </p:cNvSpPr>
              <p:nvPr/>
            </p:nvSpPr>
            <p:spPr bwMode="auto">
              <a:xfrm>
                <a:off x="1765767" y="3548161"/>
                <a:ext cx="8245335"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408955" y="4731883"/>
                <a:ext cx="808298"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5</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4408955" y="4731883"/>
                <a:ext cx="808298" cy="81541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0180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wipe(right)">
                                      <p:cBhvr>
                                        <p:cTn id="13" dur="500"/>
                                        <p:tgtEl>
                                          <p:spTgt spid="4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wipe(left)">
                                      <p:cBhvr>
                                        <p:cTn id="36" dur="500"/>
                                        <p:tgtEl>
                                          <p:spTgt spid="48"/>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7" grpId="0"/>
      <p:bldP spid="48" grpId="0"/>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1" y="624609"/>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0" y="1899931"/>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2" name="TextBox 3"/>
              <p:cNvSpPr txBox="1">
                <a:spLocks noChangeArrowheads="1"/>
              </p:cNvSpPr>
              <p:nvPr/>
            </p:nvSpPr>
            <p:spPr bwMode="auto">
              <a:xfrm>
                <a:off x="2311213" y="628258"/>
                <a:ext cx="7858125" cy="13843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电冰箱的冷冻室的温度为</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13℃</m:t>
                    </m:r>
                  </m:oMath>
                </a14:m>
                <a:r>
                  <a:rPr lang="zh-CN" altLang="zh-CN" dirty="0">
                    <a:ea typeface="微软雅黑" panose="020B0503020204020204" pitchFamily="34" charset="-122"/>
                    <a:cs typeface="Times New Roman" panose="02020603050405020304" pitchFamily="18" charset="0"/>
                  </a:rPr>
                  <a:t>，环境温度为</a:t>
                </a:r>
                <a14:m>
                  <m:oMath xmlns:m="http://schemas.openxmlformats.org/officeDocument/2006/math">
                    <m:r>
                      <a:rPr lang="en-US" altLang="zh-CN" i="1">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7</m:t>
                    </m:r>
                    <m:r>
                      <a:rPr lang="en-US" altLang="zh-CN" i="1">
                        <a:latin typeface="Cambria Math" panose="02040503050406030204" pitchFamily="18" charset="0"/>
                        <a:ea typeface="Cambria Math" panose="02040503050406030204" pitchFamily="18" charset="0"/>
                      </a:rPr>
                      <m:t>℃</m:t>
                    </m:r>
                  </m:oMath>
                </a14:m>
                <a:r>
                  <a:rPr lang="zh-CN" altLang="zh-CN" dirty="0">
                    <a:ea typeface="微软雅黑" panose="020B0503020204020204" pitchFamily="34" charset="-122"/>
                    <a:cs typeface="Times New Roman" panose="02020603050405020304" pitchFamily="18" charset="0"/>
                  </a:rPr>
                  <a:t>，将电冰箱的循环看作是卡诺逆循环，则电冰箱的制冷系数等于</a:t>
                </a:r>
                <a:r>
                  <a:rPr lang="en-US" altLang="zh-CN" dirty="0">
                    <a:ea typeface="微软雅黑" panose="020B0503020204020204" pitchFamily="34" charset="-122"/>
                    <a:cs typeface="Times New Roman" panose="02020603050405020304" pitchFamily="18" charset="0"/>
                  </a:rPr>
                  <a:t>_________ </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22" name="TextBox 3"/>
              <p:cNvSpPr txBox="1">
                <a:spLocks noRot="1" noChangeAspect="1" noMove="1" noResize="1" noEditPoints="1" noAdjustHandles="1" noChangeArrowheads="1" noChangeShapeType="1" noTextEdit="1"/>
              </p:cNvSpPr>
              <p:nvPr/>
            </p:nvSpPr>
            <p:spPr bwMode="auto">
              <a:xfrm>
                <a:off x="2311213" y="628258"/>
                <a:ext cx="7858125" cy="1384300"/>
              </a:xfrm>
              <a:prstGeom prst="rect">
                <a:avLst/>
              </a:prstGeom>
              <a:blipFill>
                <a:blip r:embed="rId2"/>
                <a:stretch>
                  <a:fillRect l="-1552" t="-4405" r="-1629"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 name="TextBox 4"/>
          <p:cNvSpPr txBox="1">
            <a:spLocks noChangeArrowheads="1"/>
          </p:cNvSpPr>
          <p:nvPr/>
        </p:nvSpPr>
        <p:spPr bwMode="auto">
          <a:xfrm>
            <a:off x="4954401" y="2251315"/>
            <a:ext cx="1071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5.2</a:t>
            </a:r>
            <a:endParaRPr lang="zh-CN" altLang="en-US" dirty="0">
              <a:ea typeface="微软雅黑" panose="020B0503020204020204" pitchFamily="34" charset="-122"/>
              <a:cs typeface="Times New Roman" panose="02020603050405020304" pitchFamily="18" charset="0"/>
            </a:endParaRPr>
          </a:p>
        </p:txBody>
      </p:sp>
      <p:sp>
        <p:nvSpPr>
          <p:cNvPr id="25" name="TextBox 5"/>
          <p:cNvSpPr txBox="1">
            <a:spLocks noChangeArrowheads="1"/>
          </p:cNvSpPr>
          <p:nvPr/>
        </p:nvSpPr>
        <p:spPr bwMode="auto">
          <a:xfrm>
            <a:off x="2311213" y="3394516"/>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理想气体的压强由两个因素决定，一个因素是单位体积的分子数，另一个因素是</a:t>
            </a:r>
            <a:r>
              <a:rPr lang="en-US" altLang="zh-CN" dirty="0">
                <a:ea typeface="微软雅黑" panose="020B0503020204020204" pitchFamily="34" charset="-122"/>
                <a:cs typeface="Times New Roman" panose="02020603050405020304" pitchFamily="18" charset="0"/>
              </a:rPr>
              <a:t>______________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26" name="TextBox 6"/>
          <p:cNvSpPr txBox="1">
            <a:spLocks noChangeArrowheads="1"/>
          </p:cNvSpPr>
          <p:nvPr/>
        </p:nvSpPr>
        <p:spPr bwMode="auto">
          <a:xfrm>
            <a:off x="4954401" y="4849298"/>
            <a:ext cx="3286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a:ea typeface="微软雅黑" panose="020B0503020204020204" pitchFamily="34" charset="-122"/>
                <a:cs typeface="Times New Roman" panose="02020603050405020304" pitchFamily="18" charset="0"/>
              </a:rPr>
              <a:t>理想气体的温度</a:t>
            </a:r>
            <a:endParaRPr lang="zh-CN" altLang="en-US">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172206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right)">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6153" name="Rectangle 76"/>
              <p:cNvSpPr>
                <a:spLocks noChangeArrowheads="1"/>
              </p:cNvSpPr>
              <p:nvPr/>
            </p:nvSpPr>
            <p:spPr bwMode="auto">
              <a:xfrm>
                <a:off x="3268446" y="518419"/>
                <a:ext cx="5923481" cy="523220"/>
              </a:xfrm>
              <a:prstGeom prst="rect">
                <a:avLst/>
              </a:prstGeom>
              <a:noFill/>
              <a:ln w="9525">
                <a:noFill/>
                <a:miter lim="800000"/>
                <a:headEnd/>
                <a:tailEnd/>
              </a:ln>
            </p:spPr>
            <p:txBody>
              <a:bodyPr wrap="none" anchor="ct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为麦克斯韦速率分布函数，则</a:t>
                </a:r>
              </a:p>
            </p:txBody>
          </p:sp>
        </mc:Choice>
        <mc:Fallback xmlns="">
          <p:sp>
            <p:nvSpPr>
              <p:cNvPr id="46153" name="Rectangle 76"/>
              <p:cNvSpPr>
                <a:spLocks noRot="1" noChangeAspect="1" noMove="1" noResize="1" noEditPoints="1" noAdjustHandles="1" noChangeArrowheads="1" noChangeShapeType="1" noTextEdit="1"/>
              </p:cNvSpPr>
              <p:nvPr/>
            </p:nvSpPr>
            <p:spPr bwMode="auto">
              <a:xfrm>
                <a:off x="3268446" y="518419"/>
                <a:ext cx="5923481" cy="523220"/>
              </a:xfrm>
              <a:prstGeom prst="rect">
                <a:avLst/>
              </a:prstGeom>
              <a:blipFill>
                <a:blip r:embed="rId2"/>
                <a:stretch>
                  <a:fillRect l="-2058" t="-11628" r="-720" b="-31395"/>
                </a:stretch>
              </a:blipFill>
              <a:ln w="9525">
                <a:noFill/>
                <a:miter lim="800000"/>
                <a:headEnd/>
                <a:tailEnd/>
              </a:ln>
            </p:spPr>
            <p:txBody>
              <a:bodyPr/>
              <a:lstStyle/>
              <a:p>
                <a:r>
                  <a:rPr lang="zh-CN" altLang="en-US">
                    <a:noFill/>
                  </a:rPr>
                  <a:t> </a:t>
                </a:r>
              </a:p>
            </p:txBody>
          </p:sp>
        </mc:Fallback>
      </mc:AlternateContent>
      <p:sp>
        <p:nvSpPr>
          <p:cNvPr id="41" name="Rectangle 78"/>
          <p:cNvSpPr>
            <a:spLocks noChangeArrowheads="1"/>
          </p:cNvSpPr>
          <p:nvPr/>
        </p:nvSpPr>
        <p:spPr bwMode="auto">
          <a:xfrm>
            <a:off x="5601058" y="1919287"/>
            <a:ext cx="647700" cy="519113"/>
          </a:xfrm>
          <a:prstGeom prst="rect">
            <a:avLst/>
          </a:prstGeom>
          <a:noFill/>
          <a:ln w="9525">
            <a:noFill/>
            <a:miter lim="800000"/>
            <a:headEnd/>
            <a:tailEnd/>
          </a:ln>
        </p:spPr>
        <p:txBody>
          <a:bodyPr anchor="ctr">
            <a:spAutoFit/>
          </a:bodyPr>
          <a:lstStyle/>
          <a:p>
            <a:pPr algn="just"/>
            <a:r>
              <a:rPr kumimoji="1" lang="en-US"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p>
        </p:txBody>
      </p:sp>
      <p:grpSp>
        <p:nvGrpSpPr>
          <p:cNvPr id="10" name="组合 9"/>
          <p:cNvGrpSpPr>
            <a:grpSpLocks/>
          </p:cNvGrpSpPr>
          <p:nvPr/>
        </p:nvGrpSpPr>
        <p:grpSpPr bwMode="auto">
          <a:xfrm>
            <a:off x="10768013" y="228600"/>
            <a:ext cx="1103312" cy="1103312"/>
            <a:chOff x="1161143" y="1538514"/>
            <a:chExt cx="1103086" cy="1103086"/>
          </a:xfrm>
        </p:grpSpPr>
        <p:sp>
          <p:nvSpPr>
            <p:cNvPr id="11"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13" name="组合 12"/>
          <p:cNvGrpSpPr>
            <a:grpSpLocks/>
          </p:cNvGrpSpPr>
          <p:nvPr/>
        </p:nvGrpSpPr>
        <p:grpSpPr bwMode="auto">
          <a:xfrm>
            <a:off x="10768011" y="1627188"/>
            <a:ext cx="1103312" cy="1103312"/>
            <a:chOff x="1161143" y="1538514"/>
            <a:chExt cx="1103086" cy="1103086"/>
          </a:xfrm>
        </p:grpSpPr>
        <p:sp>
          <p:nvSpPr>
            <p:cNvPr id="14"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16" name="组合 15"/>
          <p:cNvGrpSpPr>
            <a:grpSpLocks/>
          </p:cNvGrpSpPr>
          <p:nvPr/>
        </p:nvGrpSpPr>
        <p:grpSpPr bwMode="auto">
          <a:xfrm>
            <a:off x="10768012" y="3258670"/>
            <a:ext cx="1103312" cy="1103312"/>
            <a:chOff x="1161143" y="1538514"/>
            <a:chExt cx="1103086" cy="1103086"/>
          </a:xfrm>
        </p:grpSpPr>
        <p:sp>
          <p:nvSpPr>
            <p:cNvPr id="17"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9" name="组合 18"/>
          <p:cNvGrpSpPr>
            <a:grpSpLocks/>
          </p:cNvGrpSpPr>
          <p:nvPr/>
        </p:nvGrpSpPr>
        <p:grpSpPr bwMode="auto">
          <a:xfrm>
            <a:off x="10768011" y="4657258"/>
            <a:ext cx="1103312" cy="1103312"/>
            <a:chOff x="1161143" y="1538514"/>
            <a:chExt cx="1103086" cy="1103086"/>
          </a:xfrm>
        </p:grpSpPr>
        <p:sp>
          <p:nvSpPr>
            <p:cNvPr id="20"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8" name="Rectangle 84"/>
              <p:cNvSpPr>
                <a:spLocks noChangeArrowheads="1"/>
              </p:cNvSpPr>
              <p:nvPr/>
            </p:nvSpPr>
            <p:spPr bwMode="auto">
              <a:xfrm>
                <a:off x="3268446" y="3392128"/>
                <a:ext cx="740883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设理想气体对外界做功为</a:t>
                </a:r>
                <a14:m>
                  <m:oMath xmlns:m="http://schemas.openxmlformats.org/officeDocument/2006/math">
                    <m:r>
                      <a:rPr lang="en-US" altLang="zh-CN" i="1">
                        <a:latin typeface="Cambria Math" panose="02040503050406030204" pitchFamily="18" charset="0"/>
                        <a:ea typeface="Cambria Math" panose="02040503050406030204" pitchFamily="18" charset="0"/>
                      </a:rPr>
                      <m:t>𝑊</m:t>
                    </m:r>
                  </m:oMath>
                </a14:m>
                <a:r>
                  <a:rPr lang="zh-CN" altLang="en-US" dirty="0">
                    <a:latin typeface="微软雅黑" panose="020B0503020204020204" pitchFamily="34" charset="-122"/>
                    <a:ea typeface="微软雅黑" panose="020B0503020204020204" pitchFamily="34" charset="-122"/>
                  </a:rPr>
                  <a:t>，自身的内能增量为</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oMath>
                </a14:m>
                <a:r>
                  <a:rPr lang="zh-CN" altLang="en-US" dirty="0">
                    <a:latin typeface="微软雅黑" panose="020B0503020204020204" pitchFamily="34" charset="-122"/>
                    <a:ea typeface="微软雅黑" panose="020B0503020204020204" pitchFamily="34" charset="-122"/>
                  </a:rPr>
                  <a:t>，则它从外界吸收的热量</a:t>
                </a:r>
                <a14:m>
                  <m:oMath xmlns:m="http://schemas.openxmlformats.org/officeDocument/2006/math">
                    <m:r>
                      <a:rPr lang="en-US" altLang="zh-CN" i="1">
                        <a:latin typeface="Cambria Math" panose="02040503050406030204" pitchFamily="18" charset="0"/>
                        <a:ea typeface="Cambria Math" panose="02040503050406030204" pitchFamily="18" charset="0"/>
                      </a:rPr>
                      <m:t>𝑄</m:t>
                    </m:r>
                    <m:r>
                      <a:rPr lang="en-US" altLang="zh-CN" i="1">
                        <a:latin typeface="Cambria Math" panose="02040503050406030204" pitchFamily="18" charset="0"/>
                        <a:ea typeface="Cambria Math" panose="02040503050406030204" pitchFamily="18" charset="0"/>
                      </a:rPr>
                      <m:t>=</m:t>
                    </m:r>
                  </m:oMath>
                </a14:m>
                <a:r>
                  <a:rPr lang="en-US" altLang="zh-CN" dirty="0">
                    <a:latin typeface="微软雅黑" panose="020B0503020204020204" pitchFamily="34" charset="-122"/>
                    <a:ea typeface="微软雅黑" panose="020B0503020204020204" pitchFamily="34" charset="-122"/>
                  </a:rPr>
                  <a:t>_________</a:t>
                </a:r>
                <a:r>
                  <a:rPr lang="zh-CN" altLang="en-US" dirty="0">
                    <a:latin typeface="微软雅黑" panose="020B0503020204020204" pitchFamily="34" charset="-122"/>
                    <a:ea typeface="微软雅黑" panose="020B0503020204020204" pitchFamily="34" charset="-122"/>
                  </a:rPr>
                  <a:t>。</a:t>
                </a:r>
              </a:p>
            </p:txBody>
          </p:sp>
        </mc:Choice>
        <mc:Fallback xmlns="">
          <p:sp>
            <p:nvSpPr>
              <p:cNvPr id="28" name="Rectangle 84"/>
              <p:cNvSpPr>
                <a:spLocks noRot="1" noChangeAspect="1" noMove="1" noResize="1" noEditPoints="1" noAdjustHandles="1" noChangeArrowheads="1" noChangeShapeType="1" noTextEdit="1"/>
              </p:cNvSpPr>
              <p:nvPr/>
            </p:nvSpPr>
            <p:spPr bwMode="auto">
              <a:xfrm>
                <a:off x="3268446" y="3392128"/>
                <a:ext cx="7408834" cy="954107"/>
              </a:xfrm>
              <a:prstGeom prst="rect">
                <a:avLst/>
              </a:prstGeom>
              <a:blipFill>
                <a:blip r:embed="rId5"/>
                <a:stretch>
                  <a:fillRect l="-1645" t="-5732"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198777" y="1087154"/>
                <a:ext cx="3393108" cy="641009"/>
              </a:xfrm>
              <a:prstGeom prst="rect">
                <a:avLst/>
              </a:prstGeom>
            </p:spPr>
            <p:txBody>
              <a:bodyPr wrap="none">
                <a:spAutoFit/>
              </a:bodyPr>
              <a:lstStyle/>
              <a:p>
                <a14:m>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en-US" altLang="zh-CN" sz="2800" dirty="0">
                    <a:solidFill>
                      <a:srgbClr val="0000FF"/>
                    </a:solidFill>
                  </a:rPr>
                  <a:t>______</a:t>
                </a:r>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4198777" y="1087154"/>
                <a:ext cx="3393108" cy="641009"/>
              </a:xfrm>
              <a:prstGeom prst="rect">
                <a:avLst/>
              </a:prstGeom>
              <a:blipFill>
                <a:blip r:embed="rId6"/>
                <a:stretch>
                  <a:fillRect t="-1905" r="-2158" b="-152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p:cNvSpPr txBox="1"/>
              <p:nvPr/>
            </p:nvSpPr>
            <p:spPr>
              <a:xfrm>
                <a:off x="5601058" y="5021825"/>
                <a:ext cx="133376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i="1" dirty="0"/>
              </a:p>
            </p:txBody>
          </p:sp>
        </mc:Choice>
        <mc:Fallback xmlns="">
          <p:sp>
            <p:nvSpPr>
              <p:cNvPr id="33" name="文本框 32"/>
              <p:cNvSpPr txBox="1">
                <a:spLocks noRot="1" noChangeAspect="1" noMove="1" noResize="1" noEditPoints="1" noAdjustHandles="1" noChangeArrowheads="1" noChangeShapeType="1" noTextEdit="1"/>
              </p:cNvSpPr>
              <p:nvPr/>
            </p:nvSpPr>
            <p:spPr>
              <a:xfrm>
                <a:off x="5601058" y="5021825"/>
                <a:ext cx="1333763" cy="430887"/>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9337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6153"/>
                                        </p:tgtEl>
                                        <p:attrNameLst>
                                          <p:attrName>style.visibility</p:attrName>
                                        </p:attrNameLst>
                                      </p:cBhvr>
                                      <p:to>
                                        <p:strVal val="visible"/>
                                      </p:to>
                                    </p:set>
                                    <p:animEffect transition="in" filter="wipe(right)">
                                      <p:cBhvr>
                                        <p:cTn id="13" dur="500"/>
                                        <p:tgtEl>
                                          <p:spTgt spid="46153"/>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750"/>
                                        <p:tgtEl>
                                          <p:spTgt spid="13"/>
                                        </p:tgtEl>
                                      </p:cBhvr>
                                    </p:animEffect>
                                    <p:anim calcmode="lin" valueType="num">
                                      <p:cBhvr>
                                        <p:cTn id="23" dur="750" fill="hold"/>
                                        <p:tgtEl>
                                          <p:spTgt spid="13"/>
                                        </p:tgtEl>
                                        <p:attrNameLst>
                                          <p:attrName>ppt_x</p:attrName>
                                        </p:attrNameLst>
                                      </p:cBhvr>
                                      <p:tavLst>
                                        <p:tav tm="0">
                                          <p:val>
                                            <p:strVal val="#ppt_x"/>
                                          </p:val>
                                        </p:tav>
                                        <p:tav tm="100000">
                                          <p:val>
                                            <p:strVal val="#ppt_x"/>
                                          </p:val>
                                        </p:tav>
                                      </p:tavLst>
                                    </p:anim>
                                    <p:anim calcmode="lin" valueType="num">
                                      <p:cBhvr>
                                        <p:cTn id="24"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wipe(left)">
                                      <p:cBhvr>
                                        <p:cTn id="29" dur="500"/>
                                        <p:tgtEl>
                                          <p:spTgt spid="41"/>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750"/>
                                        <p:tgtEl>
                                          <p:spTgt spid="16"/>
                                        </p:tgtEl>
                                      </p:cBhvr>
                                    </p:animEffect>
                                    <p:anim calcmode="lin" valueType="num">
                                      <p:cBhvr>
                                        <p:cTn id="35" dur="750" fill="hold"/>
                                        <p:tgtEl>
                                          <p:spTgt spid="16"/>
                                        </p:tgtEl>
                                        <p:attrNameLst>
                                          <p:attrName>ppt_x</p:attrName>
                                        </p:attrNameLst>
                                      </p:cBhvr>
                                      <p:tavLst>
                                        <p:tav tm="0">
                                          <p:val>
                                            <p:strVal val="#ppt_x"/>
                                          </p:val>
                                        </p:tav>
                                        <p:tav tm="100000">
                                          <p:val>
                                            <p:strVal val="#ppt_x"/>
                                          </p:val>
                                        </p:tav>
                                      </p:tavLst>
                                    </p:anim>
                                    <p:anim calcmode="lin" valueType="num">
                                      <p:cBhvr>
                                        <p:cTn id="36" dur="750" fill="hold"/>
                                        <p:tgtEl>
                                          <p:spTgt spid="16"/>
                                        </p:tgtEl>
                                        <p:attrNameLst>
                                          <p:attrName>ppt_y</p:attrName>
                                        </p:attrNameLst>
                                      </p:cBhvr>
                                      <p:tavLst>
                                        <p:tav tm="0">
                                          <p:val>
                                            <p:strVal val="#ppt_y-.1"/>
                                          </p:val>
                                        </p:tav>
                                        <p:tav tm="100000">
                                          <p:val>
                                            <p:strVal val="#ppt_y"/>
                                          </p:val>
                                        </p:tav>
                                      </p:tavLst>
                                    </p:anim>
                                  </p:childTnLst>
                                </p:cTn>
                              </p:par>
                            </p:childTnLst>
                          </p:cTn>
                        </p:par>
                        <p:par>
                          <p:cTn id="37" fill="hold">
                            <p:stCondLst>
                              <p:cond delay="750"/>
                            </p:stCondLst>
                            <p:childTnLst>
                              <p:par>
                                <p:cTn id="38" presetID="22" presetClass="entr" presetSubtype="2"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wipe(right)">
                                      <p:cBhvr>
                                        <p:cTn id="40" dur="500"/>
                                        <p:tgtEl>
                                          <p:spTgt spid="28"/>
                                        </p:tgtEl>
                                      </p:cBhvr>
                                    </p:animEffect>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750"/>
                                        <p:tgtEl>
                                          <p:spTgt spid="19"/>
                                        </p:tgtEl>
                                      </p:cBhvr>
                                    </p:animEffect>
                                    <p:anim calcmode="lin" valueType="num">
                                      <p:cBhvr>
                                        <p:cTn id="46" dur="750" fill="hold"/>
                                        <p:tgtEl>
                                          <p:spTgt spid="19"/>
                                        </p:tgtEl>
                                        <p:attrNameLst>
                                          <p:attrName>ppt_x</p:attrName>
                                        </p:attrNameLst>
                                      </p:cBhvr>
                                      <p:tavLst>
                                        <p:tav tm="0">
                                          <p:val>
                                            <p:strVal val="#ppt_x"/>
                                          </p:val>
                                        </p:tav>
                                        <p:tav tm="100000">
                                          <p:val>
                                            <p:strVal val="#ppt_x"/>
                                          </p:val>
                                        </p:tav>
                                      </p:tavLst>
                                    </p:anim>
                                    <p:anim calcmode="lin" valueType="num">
                                      <p:cBhvr>
                                        <p:cTn id="47" dur="75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153" grpId="0"/>
      <p:bldP spid="41" grpId="0"/>
      <p:bldP spid="28" grpId="0"/>
      <p:bldP spid="32" grpId="0"/>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a:grpSpLocks/>
          </p:cNvGrpSpPr>
          <p:nvPr/>
        </p:nvGrpSpPr>
        <p:grpSpPr bwMode="auto">
          <a:xfrm>
            <a:off x="10768013" y="228600"/>
            <a:ext cx="1103312" cy="1103312"/>
            <a:chOff x="1161143" y="1538514"/>
            <a:chExt cx="1103086" cy="1103086"/>
          </a:xfrm>
        </p:grpSpPr>
        <p:sp>
          <p:nvSpPr>
            <p:cNvPr id="11"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13" name="组合 12"/>
          <p:cNvGrpSpPr>
            <a:grpSpLocks/>
          </p:cNvGrpSpPr>
          <p:nvPr/>
        </p:nvGrpSpPr>
        <p:grpSpPr bwMode="auto">
          <a:xfrm>
            <a:off x="10768012" y="2191877"/>
            <a:ext cx="1103312" cy="1103312"/>
            <a:chOff x="1161143" y="1538514"/>
            <a:chExt cx="1103086" cy="1103086"/>
          </a:xfrm>
        </p:grpSpPr>
        <p:sp>
          <p:nvSpPr>
            <p:cNvPr id="14"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33" name="TextBox 3"/>
              <p:cNvSpPr txBox="1">
                <a:spLocks noChangeArrowheads="1"/>
              </p:cNvSpPr>
              <p:nvPr/>
            </p:nvSpPr>
            <p:spPr bwMode="auto">
              <a:xfrm>
                <a:off x="2319092" y="487926"/>
                <a:ext cx="8358188"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常温常压下，</a:t>
                </a:r>
                <a:r>
                  <a:rPr lang="en-US" altLang="zh-CN" dirty="0">
                    <a:ea typeface="微软雅黑" panose="020B0503020204020204" pitchFamily="34" charset="-122"/>
                    <a:cs typeface="Times New Roman" panose="02020603050405020304" pitchFamily="18" charset="0"/>
                  </a:rPr>
                  <a:t>1</a:t>
                </a:r>
                <a:r>
                  <a:rPr lang="zh-CN" altLang="zh-CN" dirty="0">
                    <a:ea typeface="微软雅黑" panose="020B0503020204020204" pitchFamily="34" charset="-122"/>
                    <a:cs typeface="Times New Roman" panose="02020603050405020304" pitchFamily="18" charset="0"/>
                  </a:rPr>
                  <a:t>摩尔的某种理想气体（可视为刚性分子、自由度为</a:t>
                </a:r>
                <a14:m>
                  <m:oMath xmlns:m="http://schemas.openxmlformats.org/officeDocument/2006/math">
                    <m:r>
                      <a:rPr lang="en-US" altLang="zh-CN" i="1">
                        <a:latin typeface="Cambria Math" panose="02040503050406030204" pitchFamily="18" charset="0"/>
                      </a:rPr>
                      <m:t>𝑖</m:t>
                    </m:r>
                  </m:oMath>
                </a14:m>
                <a:r>
                  <a:rPr lang="zh-CN" altLang="zh-CN" dirty="0">
                    <a:ea typeface="微软雅黑" panose="020B0503020204020204" pitchFamily="34" charset="-122"/>
                    <a:cs typeface="Times New Roman" panose="02020603050405020304" pitchFamily="18" charset="0"/>
                  </a:rPr>
                  <a:t>），在等压过程中吸热为</a:t>
                </a:r>
                <a14:m>
                  <m:oMath xmlns:m="http://schemas.openxmlformats.org/officeDocument/2006/math">
                    <m:r>
                      <a:rPr lang="en-US" altLang="zh-CN" i="1">
                        <a:latin typeface="Cambria Math" panose="02040503050406030204" pitchFamily="18" charset="0"/>
                        <a:ea typeface="Cambria Math" panose="02040503050406030204" pitchFamily="18" charset="0"/>
                      </a:rPr>
                      <m:t>𝑄</m:t>
                    </m:r>
                  </m:oMath>
                </a14:m>
                <a:r>
                  <a:rPr lang="zh-CN" altLang="zh-CN" dirty="0">
                    <a:ea typeface="微软雅黑" panose="020B0503020204020204" pitchFamily="34" charset="-122"/>
                    <a:cs typeface="Times New Roman" panose="02020603050405020304" pitchFamily="18" charset="0"/>
                  </a:rPr>
                  <a:t>，对外做功为</a:t>
                </a:r>
                <a14:m>
                  <m:oMath xmlns:m="http://schemas.openxmlformats.org/officeDocument/2006/math">
                    <m:r>
                      <a:rPr lang="en-US" altLang="zh-CN" i="1">
                        <a:latin typeface="Cambria Math" panose="02040503050406030204" pitchFamily="18" charset="0"/>
                        <a:ea typeface="Cambria Math" panose="02040503050406030204" pitchFamily="18" charset="0"/>
                      </a:rPr>
                      <m:t>𝑊</m:t>
                    </m:r>
                  </m:oMath>
                </a14:m>
                <a:r>
                  <a:rPr lang="zh-CN" altLang="en-US" dirty="0">
                    <a:ea typeface="微软雅黑" panose="020B0503020204020204" pitchFamily="34" charset="-122"/>
                    <a:cs typeface="Times New Roman" panose="02020603050405020304" pitchFamily="18" charset="0"/>
                  </a:rPr>
                  <a:t>，</a:t>
                </a:r>
                <a:r>
                  <a:rPr lang="zh-CN" altLang="zh-CN" dirty="0">
                    <a:ea typeface="微软雅黑" panose="020B0503020204020204" pitchFamily="34" charset="-122"/>
                    <a:cs typeface="Times New Roman" panose="02020603050405020304" pitchFamily="18" charset="0"/>
                  </a:rPr>
                  <a:t>内能增加</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oMath>
                </a14:m>
                <a:r>
                  <a:rPr lang="zh-CN" altLang="zh-CN" dirty="0">
                    <a:ea typeface="微软雅黑" panose="020B0503020204020204" pitchFamily="34" charset="-122"/>
                    <a:cs typeface="Times New Roman" panose="02020603050405020304" pitchFamily="18" charset="0"/>
                  </a:rPr>
                  <a:t>，则有</a:t>
                </a:r>
                <a14:m>
                  <m:oMath xmlns:m="http://schemas.openxmlformats.org/officeDocument/2006/math">
                    <m:r>
                      <a:rPr lang="en-US" altLang="zh-CN" i="1">
                        <a:latin typeface="Cambria Math" panose="02040503050406030204" pitchFamily="18" charset="0"/>
                        <a:ea typeface="Cambria Math" panose="02040503050406030204" pitchFamily="18" charset="0"/>
                      </a:rPr>
                      <m:t>𝑊</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________</a:t>
                </a:r>
                <a:r>
                  <a:rPr lang="zh-CN" altLang="zh-CN" dirty="0">
                    <a:ea typeface="微软雅黑" panose="020B0503020204020204" pitchFamily="34" charset="-122"/>
                    <a:cs typeface="Times New Roman" panose="02020603050405020304" pitchFamily="18" charset="0"/>
                  </a:rPr>
                  <a:t>，</a:t>
                </a:r>
                <a:r>
                  <a:rPr lang="zh-CN" altLang="en-US" dirty="0">
                    <a:ea typeface="Cambria Math" panose="02040503050406030204" pitchFamily="18" charset="0"/>
                  </a:rPr>
                  <a:t> </a:t>
                </a:r>
                <a14:m>
                  <m:oMath xmlns:m="http://schemas.openxmlformats.org/officeDocument/2006/math">
                    <m:r>
                      <a:rPr lang="zh-CN" altLang="en-US"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𝐸</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𝑄</m:t>
                    </m:r>
                    <m:r>
                      <a:rPr lang="en-US" altLang="zh-CN">
                        <a:latin typeface="Cambria Math" panose="02040503050406030204" pitchFamily="18" charset="0"/>
                        <a:ea typeface="Cambria Math" panose="02040503050406030204" pitchFamily="18" charset="0"/>
                      </a:rPr>
                      <m:t>=</m:t>
                    </m:r>
                  </m:oMath>
                </a14:m>
                <a:r>
                  <a:rPr lang="en-US" altLang="zh-CN" dirty="0">
                    <a:ea typeface="微软雅黑" panose="020B0503020204020204" pitchFamily="34" charset="-122"/>
                    <a:cs typeface="Times New Roman" panose="02020603050405020304" pitchFamily="18" charset="0"/>
                  </a:rPr>
                  <a:t>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33" name="TextBox 3"/>
              <p:cNvSpPr txBox="1">
                <a:spLocks noRot="1" noChangeAspect="1" noMove="1" noResize="1" noEditPoints="1" noAdjustHandles="1" noChangeArrowheads="1" noChangeShapeType="1" noTextEdit="1"/>
              </p:cNvSpPr>
              <p:nvPr/>
            </p:nvSpPr>
            <p:spPr bwMode="auto">
              <a:xfrm>
                <a:off x="2319092" y="487926"/>
                <a:ext cx="8358188" cy="1815882"/>
              </a:xfrm>
              <a:prstGeom prst="rect">
                <a:avLst/>
              </a:prstGeom>
              <a:blipFill>
                <a:blip r:embed="rId2"/>
                <a:stretch>
                  <a:fillRect l="-1458" t="-3356" r="-1458"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6758677" y="2484326"/>
                <a:ext cx="850617" cy="810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𝑖</m:t>
                          </m:r>
                        </m:num>
                        <m:den>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+2</m:t>
                          </m:r>
                        </m:den>
                      </m:f>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6758677" y="2484326"/>
                <a:ext cx="850617" cy="81086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4740030" y="2484326"/>
                <a:ext cx="850617" cy="8108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+2</m:t>
                          </m:r>
                        </m:den>
                      </m:f>
                    </m:oMath>
                  </m:oMathPara>
                </a14:m>
                <a:endParaRPr lang="zh-CN" altLang="en-US" sz="2800" i="1" dirty="0"/>
              </a:p>
            </p:txBody>
          </p:sp>
        </mc:Choice>
        <mc:Fallback xmlns="">
          <p:sp>
            <p:nvSpPr>
              <p:cNvPr id="25" name="文本框 24"/>
              <p:cNvSpPr txBox="1">
                <a:spLocks noRot="1" noChangeAspect="1" noMove="1" noResize="1" noEditPoints="1" noAdjustHandles="1" noChangeArrowheads="1" noChangeShapeType="1" noTextEdit="1"/>
              </p:cNvSpPr>
              <p:nvPr/>
            </p:nvSpPr>
            <p:spPr>
              <a:xfrm>
                <a:off x="4740030" y="2484326"/>
                <a:ext cx="850617" cy="81086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285643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750"/>
                                        <p:tgtEl>
                                          <p:spTgt spid="13"/>
                                        </p:tgtEl>
                                      </p:cBhvr>
                                    </p:animEffect>
                                    <p:anim calcmode="lin" valueType="num">
                                      <p:cBhvr>
                                        <p:cTn id="19" dur="750" fill="hold"/>
                                        <p:tgtEl>
                                          <p:spTgt spid="13"/>
                                        </p:tgtEl>
                                        <p:attrNameLst>
                                          <p:attrName>ppt_x</p:attrName>
                                        </p:attrNameLst>
                                      </p:cBhvr>
                                      <p:tavLst>
                                        <p:tav tm="0">
                                          <p:val>
                                            <p:strVal val="#ppt_x"/>
                                          </p:val>
                                        </p:tav>
                                        <p:tav tm="100000">
                                          <p:val>
                                            <p:strVal val="#ppt_x"/>
                                          </p:val>
                                        </p:tav>
                                      </p:tavLst>
                                    </p:anim>
                                    <p:anim calcmode="lin" valueType="num">
                                      <p:cBhvr>
                                        <p:cTn id="20" dur="75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24" grpId="0"/>
      <p:bldP spid="2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10768013" y="228600"/>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2" y="1503922"/>
            <a:ext cx="1103312" cy="1103312"/>
            <a:chOff x="1161143" y="1538514"/>
            <a:chExt cx="1103086" cy="1103086"/>
          </a:xfrm>
        </p:grpSpPr>
        <p:sp>
          <p:nvSpPr>
            <p:cNvPr id="1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22" name="组合 21"/>
          <p:cNvGrpSpPr>
            <a:grpSpLocks/>
          </p:cNvGrpSpPr>
          <p:nvPr/>
        </p:nvGrpSpPr>
        <p:grpSpPr bwMode="auto">
          <a:xfrm>
            <a:off x="10768012" y="3258670"/>
            <a:ext cx="1103312" cy="1103312"/>
            <a:chOff x="1161143" y="1538514"/>
            <a:chExt cx="1103086" cy="1103086"/>
          </a:xfrm>
        </p:grpSpPr>
        <p:sp>
          <p:nvSpPr>
            <p:cNvPr id="2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5" name="组合 24"/>
          <p:cNvGrpSpPr>
            <a:grpSpLocks/>
          </p:cNvGrpSpPr>
          <p:nvPr/>
        </p:nvGrpSpPr>
        <p:grpSpPr bwMode="auto">
          <a:xfrm>
            <a:off x="10768011" y="4559580"/>
            <a:ext cx="1103312" cy="1103312"/>
            <a:chOff x="1161143" y="1538514"/>
            <a:chExt cx="1103086" cy="1103086"/>
          </a:xfrm>
        </p:grpSpPr>
        <p:sp>
          <p:nvSpPr>
            <p:cNvPr id="2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8" name="Rectangle 5"/>
          <p:cNvSpPr>
            <a:spLocks noChangeArrowheads="1"/>
          </p:cNvSpPr>
          <p:nvPr/>
        </p:nvSpPr>
        <p:spPr bwMode="auto">
          <a:xfrm>
            <a:off x="2684216" y="587822"/>
            <a:ext cx="790232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dirty="0">
                <a:ea typeface="微软雅黑" panose="020B0503020204020204" pitchFamily="34" charset="-122"/>
                <a:cs typeface="Times New Roman" panose="02020603050405020304" pitchFamily="18" charset="0"/>
              </a:rPr>
              <a:t>卡诺循环是由四个热力学过程组成的循环，其中两个是</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过程，两个是</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过程。</a:t>
            </a:r>
          </a:p>
        </p:txBody>
      </p:sp>
      <p:sp>
        <p:nvSpPr>
          <p:cNvPr id="29" name="Rectangle 6"/>
          <p:cNvSpPr>
            <a:spLocks noChangeArrowheads="1"/>
          </p:cNvSpPr>
          <p:nvPr/>
        </p:nvSpPr>
        <p:spPr bwMode="auto">
          <a:xfrm>
            <a:off x="4262436" y="1980405"/>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a:ea typeface="微软雅黑" panose="020B0503020204020204" pitchFamily="34" charset="-122"/>
                <a:cs typeface="Times New Roman" panose="02020603050405020304" pitchFamily="18" charset="0"/>
              </a:rPr>
              <a:t>等温</a:t>
            </a:r>
          </a:p>
        </p:txBody>
      </p:sp>
      <p:sp>
        <p:nvSpPr>
          <p:cNvPr id="30" name="Rectangle 7"/>
          <p:cNvSpPr>
            <a:spLocks noChangeArrowheads="1"/>
          </p:cNvSpPr>
          <p:nvPr/>
        </p:nvSpPr>
        <p:spPr bwMode="auto">
          <a:xfrm>
            <a:off x="6711949" y="1980405"/>
            <a:ext cx="8985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a:ea typeface="微软雅黑" panose="020B0503020204020204" pitchFamily="34" charset="-122"/>
                <a:cs typeface="Times New Roman" panose="02020603050405020304" pitchFamily="18" charset="0"/>
              </a:rPr>
              <a:t>绝热</a:t>
            </a:r>
          </a:p>
        </p:txBody>
      </p:sp>
      <mc:AlternateContent xmlns:mc="http://schemas.openxmlformats.org/markup-compatibility/2006" xmlns:a14="http://schemas.microsoft.com/office/drawing/2010/main">
        <mc:Choice Requires="a14">
          <p:sp>
            <p:nvSpPr>
              <p:cNvPr id="31" name="Text Box 2"/>
              <p:cNvSpPr txBox="1">
                <a:spLocks noChangeArrowheads="1"/>
              </p:cNvSpPr>
              <p:nvPr/>
            </p:nvSpPr>
            <p:spPr bwMode="auto">
              <a:xfrm>
                <a:off x="2684216" y="3603905"/>
                <a:ext cx="7902329"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设外界对理想气体做功</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100</m:t>
                    </m:r>
                  </m:oMath>
                </a14:m>
                <a:r>
                  <a:rPr lang="zh-CN" altLang="en-US" dirty="0">
                    <a:ea typeface="微软雅黑" panose="020B0503020204020204" pitchFamily="34" charset="-122"/>
                    <a:cs typeface="Times New Roman" panose="02020603050405020304" pitchFamily="18" charset="0"/>
                  </a:rPr>
                  <a:t>焦耳，内能增加为</a:t>
                </a:r>
                <a14:m>
                  <m:oMath xmlns:m="http://schemas.openxmlformats.org/officeDocument/2006/math">
                    <m:r>
                      <a:rPr lang="en-US" altLang="zh-CN">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50</m:t>
                    </m:r>
                  </m:oMath>
                </a14:m>
                <a:r>
                  <a:rPr lang="zh-CN" altLang="en-US" dirty="0">
                    <a:ea typeface="微软雅黑" panose="020B0503020204020204" pitchFamily="34" charset="-122"/>
                    <a:cs typeface="Times New Roman" panose="02020603050405020304" pitchFamily="18" charset="0"/>
                  </a:rPr>
                  <a:t>焦耳，则气体吸热</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焦耳。</a:t>
                </a:r>
              </a:p>
            </p:txBody>
          </p:sp>
        </mc:Choice>
        <mc:Fallback xmlns="">
          <p:sp>
            <p:nvSpPr>
              <p:cNvPr id="31" name="Text Box 2"/>
              <p:cNvSpPr txBox="1">
                <a:spLocks noRot="1" noChangeAspect="1" noMove="1" noResize="1" noEditPoints="1" noAdjustHandles="1" noChangeArrowheads="1" noChangeShapeType="1" noTextEdit="1"/>
              </p:cNvSpPr>
              <p:nvPr/>
            </p:nvSpPr>
            <p:spPr bwMode="auto">
              <a:xfrm>
                <a:off x="2684216" y="3603905"/>
                <a:ext cx="7902329" cy="946150"/>
              </a:xfrm>
              <a:prstGeom prst="rect">
                <a:avLst/>
              </a:prstGeom>
              <a:blipFill>
                <a:blip r:embed="rId2"/>
                <a:stretch>
                  <a:fillRect l="-1542" t="-6452"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Rectangle 5"/>
              <p:cNvSpPr>
                <a:spLocks noChangeArrowheads="1"/>
              </p:cNvSpPr>
              <p:nvPr/>
            </p:nvSpPr>
            <p:spPr bwMode="auto">
              <a:xfrm>
                <a:off x="5366984" y="4849626"/>
                <a:ext cx="1138452" cy="523220"/>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150</m:t>
                      </m:r>
                    </m:oMath>
                  </m:oMathPara>
                </a14:m>
                <a:endParaRPr lang="en-US" altLang="zh-CN" dirty="0">
                  <a:ea typeface="微软雅黑" panose="020B0503020204020204" pitchFamily="34" charset="-122"/>
                  <a:cs typeface="Times New Roman" panose="02020603050405020304" pitchFamily="18" charset="0"/>
                </a:endParaRPr>
              </a:p>
            </p:txBody>
          </p:sp>
        </mc:Choice>
        <mc:Fallback xmlns="">
          <p:sp>
            <p:nvSpPr>
              <p:cNvPr id="32" name="Rectangle 5"/>
              <p:cNvSpPr>
                <a:spLocks noRot="1" noChangeAspect="1" noMove="1" noResize="1" noEditPoints="1" noAdjustHandles="1" noChangeArrowheads="1" noChangeShapeType="1" noTextEdit="1"/>
              </p:cNvSpPr>
              <p:nvPr/>
            </p:nvSpPr>
            <p:spPr bwMode="auto">
              <a:xfrm>
                <a:off x="5366984" y="4849626"/>
                <a:ext cx="1138452" cy="52322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473482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right)">
                                      <p:cBhvr>
                                        <p:cTn id="13" dur="500"/>
                                        <p:tgtEl>
                                          <p:spTgt spid="2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anim calcmode="lin" valueType="num">
                                      <p:cBhvr>
                                        <p:cTn id="19" dur="750" fill="hold"/>
                                        <p:tgtEl>
                                          <p:spTgt spid="17"/>
                                        </p:tgtEl>
                                        <p:attrNameLst>
                                          <p:attrName>ppt_x</p:attrName>
                                        </p:attrNameLst>
                                      </p:cBhvr>
                                      <p:tavLst>
                                        <p:tav tm="0">
                                          <p:val>
                                            <p:strVal val="#ppt_x"/>
                                          </p:val>
                                        </p:tav>
                                        <p:tav tm="100000">
                                          <p:val>
                                            <p:strVal val="#ppt_x"/>
                                          </p:val>
                                        </p:tav>
                                      </p:tavLst>
                                    </p:anim>
                                    <p:anim calcmode="lin" valueType="num">
                                      <p:cBhvr>
                                        <p:cTn id="20"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500"/>
                                        <p:tgtEl>
                                          <p:spTgt spid="2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wipe(left)">
                                      <p:cBhvr>
                                        <p:cTn id="30" dur="500"/>
                                        <p:tgtEl>
                                          <p:spTgt spid="30"/>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750"/>
                                        <p:tgtEl>
                                          <p:spTgt spid="22"/>
                                        </p:tgtEl>
                                      </p:cBhvr>
                                    </p:animEffect>
                                    <p:anim calcmode="lin" valueType="num">
                                      <p:cBhvr>
                                        <p:cTn id="36" dur="750" fill="hold"/>
                                        <p:tgtEl>
                                          <p:spTgt spid="22"/>
                                        </p:tgtEl>
                                        <p:attrNameLst>
                                          <p:attrName>ppt_x</p:attrName>
                                        </p:attrNameLst>
                                      </p:cBhvr>
                                      <p:tavLst>
                                        <p:tav tm="0">
                                          <p:val>
                                            <p:strVal val="#ppt_x"/>
                                          </p:val>
                                        </p:tav>
                                        <p:tav tm="100000">
                                          <p:val>
                                            <p:strVal val="#ppt_x"/>
                                          </p:val>
                                        </p:tav>
                                      </p:tavLst>
                                    </p:anim>
                                    <p:anim calcmode="lin" valueType="num">
                                      <p:cBhvr>
                                        <p:cTn id="37" dur="750" fill="hold"/>
                                        <p:tgtEl>
                                          <p:spTgt spid="22"/>
                                        </p:tgtEl>
                                        <p:attrNameLst>
                                          <p:attrName>ppt_y</p:attrName>
                                        </p:attrNameLst>
                                      </p:cBhvr>
                                      <p:tavLst>
                                        <p:tav tm="0">
                                          <p:val>
                                            <p:strVal val="#ppt_y-.1"/>
                                          </p:val>
                                        </p:tav>
                                        <p:tav tm="100000">
                                          <p:val>
                                            <p:strVal val="#ppt_y"/>
                                          </p:val>
                                        </p:tav>
                                      </p:tavLst>
                                    </p:anim>
                                  </p:childTnLst>
                                </p:cTn>
                              </p:par>
                            </p:childTnLst>
                          </p:cTn>
                        </p:par>
                        <p:par>
                          <p:cTn id="38" fill="hold">
                            <p:stCondLst>
                              <p:cond delay="750"/>
                            </p:stCondLst>
                            <p:childTnLst>
                              <p:par>
                                <p:cTn id="39" presetID="22" presetClass="entr" presetSubtype="2"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right)">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750"/>
                                        <p:tgtEl>
                                          <p:spTgt spid="25"/>
                                        </p:tgtEl>
                                      </p:cBhvr>
                                    </p:animEffect>
                                    <p:anim calcmode="lin" valueType="num">
                                      <p:cBhvr>
                                        <p:cTn id="47" dur="750" fill="hold"/>
                                        <p:tgtEl>
                                          <p:spTgt spid="25"/>
                                        </p:tgtEl>
                                        <p:attrNameLst>
                                          <p:attrName>ppt_x</p:attrName>
                                        </p:attrNameLst>
                                      </p:cBhvr>
                                      <p:tavLst>
                                        <p:tav tm="0">
                                          <p:val>
                                            <p:strVal val="#ppt_x"/>
                                          </p:val>
                                        </p:tav>
                                        <p:tav tm="100000">
                                          <p:val>
                                            <p:strVal val="#ppt_x"/>
                                          </p:val>
                                        </p:tav>
                                      </p:tavLst>
                                    </p:anim>
                                    <p:anim calcmode="lin" valueType="num">
                                      <p:cBhvr>
                                        <p:cTn id="48" dur="7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10768013" y="228600"/>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2" y="1503922"/>
            <a:ext cx="1103312" cy="1103312"/>
            <a:chOff x="1161143" y="1538514"/>
            <a:chExt cx="1103086" cy="1103086"/>
          </a:xfrm>
        </p:grpSpPr>
        <p:sp>
          <p:nvSpPr>
            <p:cNvPr id="1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22" name="组合 21"/>
          <p:cNvGrpSpPr>
            <a:grpSpLocks/>
          </p:cNvGrpSpPr>
          <p:nvPr/>
        </p:nvGrpSpPr>
        <p:grpSpPr bwMode="auto">
          <a:xfrm>
            <a:off x="10768012" y="3258670"/>
            <a:ext cx="1103312" cy="1103312"/>
            <a:chOff x="1161143" y="1538514"/>
            <a:chExt cx="1103086" cy="1103086"/>
          </a:xfrm>
        </p:grpSpPr>
        <p:sp>
          <p:nvSpPr>
            <p:cNvPr id="2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5" name="组合 24"/>
          <p:cNvGrpSpPr>
            <a:grpSpLocks/>
          </p:cNvGrpSpPr>
          <p:nvPr/>
        </p:nvGrpSpPr>
        <p:grpSpPr bwMode="auto">
          <a:xfrm>
            <a:off x="10768011" y="4559580"/>
            <a:ext cx="1103312" cy="1103312"/>
            <a:chOff x="1161143" y="1538514"/>
            <a:chExt cx="1103086" cy="1103086"/>
          </a:xfrm>
        </p:grpSpPr>
        <p:sp>
          <p:nvSpPr>
            <p:cNvPr id="2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0" name="Text Box 3"/>
              <p:cNvSpPr txBox="1">
                <a:spLocks noChangeArrowheads="1"/>
              </p:cNvSpPr>
              <p:nvPr/>
            </p:nvSpPr>
            <p:spPr bwMode="auto">
              <a:xfrm>
                <a:off x="2593484" y="557772"/>
                <a:ext cx="7993062"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设摩尔气体常量为</a:t>
                </a:r>
                <a14:m>
                  <m:oMath xmlns:m="http://schemas.openxmlformats.org/officeDocument/2006/math">
                    <m:r>
                      <a:rPr lang="en-US" altLang="zh-CN" i="1">
                        <a:latin typeface="Cambria Math" panose="02040503050406030204" pitchFamily="18" charset="0"/>
                      </a:rPr>
                      <m:t>𝑅</m:t>
                    </m:r>
                  </m:oMath>
                </a14:m>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摩尔温度为</a:t>
                </a:r>
                <a14:m>
                  <m:oMath xmlns:m="http://schemas.openxmlformats.org/officeDocument/2006/math">
                    <m:r>
                      <a:rPr lang="en-US" altLang="zh-CN" i="1">
                        <a:latin typeface="Cambria Math" panose="02040503050406030204" pitchFamily="18" charset="0"/>
                      </a:rPr>
                      <m:t>𝑇</m:t>
                    </m:r>
                  </m:oMath>
                </a14:m>
                <a:r>
                  <a:rPr lang="zh-CN" altLang="en-US" dirty="0">
                    <a:ea typeface="微软雅黑" panose="020B0503020204020204" pitchFamily="34" charset="-122"/>
                    <a:cs typeface="Times New Roman" panose="02020603050405020304" pitchFamily="18" charset="0"/>
                  </a:rPr>
                  <a:t>的氧气的内能是</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a:t>
                </a:r>
              </a:p>
            </p:txBody>
          </p:sp>
        </mc:Choice>
        <mc:Fallback xmlns="">
          <p:sp>
            <p:nvSpPr>
              <p:cNvPr id="20" name="Text Box 3"/>
              <p:cNvSpPr txBox="1">
                <a:spLocks noRot="1" noChangeAspect="1" noMove="1" noResize="1" noEditPoints="1" noAdjustHandles="1" noChangeArrowheads="1" noChangeShapeType="1" noTextEdit="1"/>
              </p:cNvSpPr>
              <p:nvPr/>
            </p:nvSpPr>
            <p:spPr bwMode="auto">
              <a:xfrm>
                <a:off x="2593484" y="557772"/>
                <a:ext cx="7993062" cy="946150"/>
              </a:xfrm>
              <a:prstGeom prst="rect">
                <a:avLst/>
              </a:prstGeom>
              <a:blipFill>
                <a:blip r:embed="rId2"/>
                <a:stretch>
                  <a:fillRect l="-1524" t="-6410" r="-152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
              <p:cNvSpPr txBox="1">
                <a:spLocks noChangeArrowheads="1"/>
              </p:cNvSpPr>
              <p:nvPr/>
            </p:nvSpPr>
            <p:spPr bwMode="auto">
              <a:xfrm>
                <a:off x="2461967" y="3394514"/>
                <a:ext cx="8215312"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已知</a:t>
                </a:r>
                <a:r>
                  <a:rPr lang="en-US" altLang="zh-CN" dirty="0">
                    <a:ea typeface="微软雅黑" panose="020B0503020204020204" pitchFamily="34" charset="-122"/>
                    <a:cs typeface="Times New Roman" panose="02020603050405020304" pitchFamily="18" charset="0"/>
                  </a:rPr>
                  <a:t> </a:t>
                </a:r>
                <a14:m>
                  <m:oMath xmlns:m="http://schemas.openxmlformats.org/officeDocument/2006/math">
                    <m:r>
                      <a:rPr lang="en-US" altLang="zh-CN"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𝑣</m:t>
                        </m:r>
                      </m:e>
                    </m:d>
                  </m:oMath>
                </a14:m>
                <a:r>
                  <a:rPr lang="zh-CN" altLang="zh-CN" dirty="0">
                    <a:ea typeface="微软雅黑" panose="020B0503020204020204" pitchFamily="34" charset="-122"/>
                    <a:cs typeface="Times New Roman" panose="02020603050405020304" pitchFamily="18" charset="0"/>
                  </a:rPr>
                  <a:t>为</a:t>
                </a:r>
                <a14:m>
                  <m:oMath xmlns:m="http://schemas.openxmlformats.org/officeDocument/2006/math">
                    <m:r>
                      <a:rPr lang="en-US" altLang="zh-CN" i="1">
                        <a:latin typeface="Cambria Math" panose="02040503050406030204" pitchFamily="18" charset="0"/>
                        <a:ea typeface="Cambria Math" panose="02040503050406030204" pitchFamily="18" charset="0"/>
                      </a:rPr>
                      <m:t>𝑁</m:t>
                    </m:r>
                  </m:oMath>
                </a14:m>
                <a:r>
                  <a:rPr lang="zh-CN" altLang="zh-CN" dirty="0">
                    <a:ea typeface="微软雅黑" panose="020B0503020204020204" pitchFamily="34" charset="-122"/>
                    <a:cs typeface="Times New Roman" panose="02020603050405020304" pitchFamily="18" charset="0"/>
                  </a:rPr>
                  <a:t>个（</a:t>
                </a:r>
                <a14:m>
                  <m:oMath xmlns:m="http://schemas.openxmlformats.org/officeDocument/2006/math">
                    <m:r>
                      <a:rPr lang="en-US" altLang="zh-CN" i="1">
                        <a:latin typeface="Cambria Math" panose="02040503050406030204" pitchFamily="18" charset="0"/>
                        <a:ea typeface="Cambria Math" panose="02040503050406030204" pitchFamily="18" charset="0"/>
                      </a:rPr>
                      <m:t>𝑁</m:t>
                    </m:r>
                  </m:oMath>
                </a14:m>
                <a:r>
                  <a:rPr lang="zh-CN" altLang="zh-CN" dirty="0">
                    <a:ea typeface="微软雅黑" panose="020B0503020204020204" pitchFamily="34" charset="-122"/>
                    <a:cs typeface="Times New Roman" panose="02020603050405020304" pitchFamily="18" charset="0"/>
                  </a:rPr>
                  <a:t>很大）分子组成的系统（体积为</a:t>
                </a:r>
                <a14:m>
                  <m:oMath xmlns:m="http://schemas.openxmlformats.org/officeDocument/2006/math">
                    <m:r>
                      <a:rPr lang="en-US" altLang="zh-CN" i="1">
                        <a:latin typeface="Cambria Math" panose="02040503050406030204" pitchFamily="18" charset="0"/>
                        <a:ea typeface="Cambria Math" panose="02040503050406030204" pitchFamily="18" charset="0"/>
                      </a:rPr>
                      <m:t>𝑉</m:t>
                    </m:r>
                  </m:oMath>
                </a14:m>
                <a:r>
                  <a:rPr lang="zh-CN" altLang="zh-CN" dirty="0">
                    <a:ea typeface="微软雅黑" panose="020B0503020204020204" pitchFamily="34" charset="-122"/>
                    <a:cs typeface="Times New Roman" panose="02020603050405020304" pitchFamily="18" charset="0"/>
                  </a:rPr>
                  <a:t>）的速率分布函数，则单位体积内处于速率间隔</a:t>
                </a:r>
                <a14:m>
                  <m:oMath xmlns:m="http://schemas.openxmlformats.org/officeDocument/2006/math">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𝑑𝑣</m:t>
                    </m:r>
                  </m:oMath>
                </a14:m>
                <a:r>
                  <a:rPr lang="zh-CN" altLang="zh-CN" dirty="0">
                    <a:ea typeface="微软雅黑" panose="020B0503020204020204" pitchFamily="34" charset="-122"/>
                    <a:cs typeface="Times New Roman" panose="02020603050405020304" pitchFamily="18" charset="0"/>
                  </a:rPr>
                  <a:t>内的分子数为</a:t>
                </a:r>
                <a:r>
                  <a:rPr lang="en-US" altLang="zh-CN" dirty="0">
                    <a:ea typeface="微软雅黑" panose="020B0503020204020204" pitchFamily="34" charset="-122"/>
                    <a:cs typeface="Times New Roman" panose="02020603050405020304" pitchFamily="18" charset="0"/>
                  </a:rPr>
                  <a:t>__________</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Choice>
        <mc:Fallback xmlns="">
          <p:sp>
            <p:nvSpPr>
              <p:cNvPr id="35" name="TextBox 3"/>
              <p:cNvSpPr txBox="1">
                <a:spLocks noRot="1" noChangeAspect="1" noMove="1" noResize="1" noEditPoints="1" noAdjustHandles="1" noChangeArrowheads="1" noChangeShapeType="1" noTextEdit="1"/>
              </p:cNvSpPr>
              <p:nvPr/>
            </p:nvSpPr>
            <p:spPr bwMode="auto">
              <a:xfrm>
                <a:off x="2461967" y="3394514"/>
                <a:ext cx="8215312" cy="1384995"/>
              </a:xfrm>
              <a:prstGeom prst="rect">
                <a:avLst/>
              </a:prstGeom>
              <a:blipFill>
                <a:blip r:embed="rId3"/>
                <a:stretch>
                  <a:fillRect l="-1558" t="-4846" r="-1409"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4747967" y="1791818"/>
                <a:ext cx="808298"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5</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4747967" y="1791818"/>
                <a:ext cx="808298" cy="81541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747967" y="4948997"/>
                <a:ext cx="174182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𝑁</m:t>
                          </m:r>
                        </m:num>
                        <m:den>
                          <m:r>
                            <a:rPr lang="en-US" altLang="zh-CN" sz="2800" b="0" i="1" smtClean="0">
                              <a:solidFill>
                                <a:srgbClr val="0000FF"/>
                              </a:solidFill>
                              <a:latin typeface="Cambria Math" panose="02040503050406030204" pitchFamily="18" charset="0"/>
                              <a:ea typeface="Cambria Math" panose="02040503050406030204" pitchFamily="18" charset="0"/>
                            </a:rPr>
                            <m:t>𝑉</m:t>
                          </m:r>
                        </m:den>
                      </m:f>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4747967" y="4948997"/>
                <a:ext cx="1741822" cy="898964"/>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4620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right)">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anim calcmode="lin" valueType="num">
                                      <p:cBhvr>
                                        <p:cTn id="19" dur="750" fill="hold"/>
                                        <p:tgtEl>
                                          <p:spTgt spid="17"/>
                                        </p:tgtEl>
                                        <p:attrNameLst>
                                          <p:attrName>ppt_x</p:attrName>
                                        </p:attrNameLst>
                                      </p:cBhvr>
                                      <p:tavLst>
                                        <p:tav tm="0">
                                          <p:val>
                                            <p:strVal val="#ppt_x"/>
                                          </p:val>
                                        </p:tav>
                                        <p:tav tm="100000">
                                          <p:val>
                                            <p:strVal val="#ppt_x"/>
                                          </p:val>
                                        </p:tav>
                                      </p:tavLst>
                                    </p:anim>
                                    <p:anim calcmode="lin" valueType="num">
                                      <p:cBhvr>
                                        <p:cTn id="20"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750"/>
                                        <p:tgtEl>
                                          <p:spTgt spid="22"/>
                                        </p:tgtEl>
                                      </p:cBhvr>
                                    </p:animEffect>
                                    <p:anim calcmode="lin" valueType="num">
                                      <p:cBhvr>
                                        <p:cTn id="31" dur="750" fill="hold"/>
                                        <p:tgtEl>
                                          <p:spTgt spid="22"/>
                                        </p:tgtEl>
                                        <p:attrNameLst>
                                          <p:attrName>ppt_x</p:attrName>
                                        </p:attrNameLst>
                                      </p:cBhvr>
                                      <p:tavLst>
                                        <p:tav tm="0">
                                          <p:val>
                                            <p:strVal val="#ppt_x"/>
                                          </p:val>
                                        </p:tav>
                                        <p:tav tm="100000">
                                          <p:val>
                                            <p:strVal val="#ppt_x"/>
                                          </p:val>
                                        </p:tav>
                                      </p:tavLst>
                                    </p:anim>
                                    <p:anim calcmode="lin" valueType="num">
                                      <p:cBhvr>
                                        <p:cTn id="32" dur="750" fill="hold"/>
                                        <p:tgtEl>
                                          <p:spTgt spid="22"/>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wipe(right)">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750"/>
                                        <p:tgtEl>
                                          <p:spTgt spid="25"/>
                                        </p:tgtEl>
                                      </p:cBhvr>
                                    </p:animEffect>
                                    <p:anim calcmode="lin" valueType="num">
                                      <p:cBhvr>
                                        <p:cTn id="42" dur="750" fill="hold"/>
                                        <p:tgtEl>
                                          <p:spTgt spid="25"/>
                                        </p:tgtEl>
                                        <p:attrNameLst>
                                          <p:attrName>ppt_x</p:attrName>
                                        </p:attrNameLst>
                                      </p:cBhvr>
                                      <p:tavLst>
                                        <p:tav tm="0">
                                          <p:val>
                                            <p:strVal val="#ppt_x"/>
                                          </p:val>
                                        </p:tav>
                                        <p:tav tm="100000">
                                          <p:val>
                                            <p:strVal val="#ppt_x"/>
                                          </p:val>
                                        </p:tav>
                                      </p:tavLst>
                                    </p:anim>
                                    <p:anim calcmode="lin" valueType="num">
                                      <p:cBhvr>
                                        <p:cTn id="43" dur="7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wipe(left)">
                                      <p:cBhvr>
                                        <p:cTn id="48"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5" grpId="0"/>
      <p:bldP spid="28" grpId="0"/>
      <p:bldP spid="2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Box 3"/>
              <p:cNvSpPr txBox="1">
                <a:spLocks noChangeArrowheads="1"/>
              </p:cNvSpPr>
              <p:nvPr/>
            </p:nvSpPr>
            <p:spPr bwMode="auto">
              <a:xfrm>
                <a:off x="2630487" y="274639"/>
                <a:ext cx="9244013" cy="2677656"/>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图示的两条曲线分别表示氦、氧两种气体在相同温度时分子按速率的分布，其中</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）曲线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气分子的速率分布曲线；曲线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𝐼</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表示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_____</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气分子的速率分布曲线。</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）画有斜线的小长条面积表示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________</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）分布曲线下所包围的面积表示</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_______</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p>
            </p:txBody>
          </p:sp>
        </mc:Choice>
        <mc:Fallback xmlns="">
          <p:sp>
            <p:nvSpPr>
              <p:cNvPr id="3" name="Text Box 3"/>
              <p:cNvSpPr txBox="1">
                <a:spLocks noRot="1" noChangeAspect="1" noMove="1" noResize="1" noEditPoints="1" noAdjustHandles="1" noChangeArrowheads="1" noChangeShapeType="1" noTextEdit="1"/>
              </p:cNvSpPr>
              <p:nvPr/>
            </p:nvSpPr>
            <p:spPr bwMode="auto">
              <a:xfrm>
                <a:off x="2630487" y="274639"/>
                <a:ext cx="9244013" cy="2677656"/>
              </a:xfrm>
              <a:prstGeom prst="rect">
                <a:avLst/>
              </a:prstGeom>
              <a:blipFill>
                <a:blip r:embed="rId2"/>
                <a:stretch>
                  <a:fillRect l="-1385" t="-2278" r="-1319" b="-546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351" name="Rectangle 41"/>
              <p:cNvSpPr>
                <a:spLocks noChangeArrowheads="1"/>
              </p:cNvSpPr>
              <p:nvPr/>
            </p:nvSpPr>
            <p:spPr bwMode="auto">
              <a:xfrm>
                <a:off x="2632075" y="3325813"/>
                <a:ext cx="5022850" cy="2246312"/>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氧 ，氦。 </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范围内的分子数占总分子数的百分率。</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速率在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整个速率区间内</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的分子数的百分率的总和。</a:t>
                </a:r>
              </a:p>
            </p:txBody>
          </p:sp>
        </mc:Choice>
        <mc:Fallback xmlns="">
          <p:sp>
            <p:nvSpPr>
              <p:cNvPr id="53351" name="Rectangle 41"/>
              <p:cNvSpPr>
                <a:spLocks noRot="1" noChangeAspect="1" noMove="1" noResize="1" noEditPoints="1" noAdjustHandles="1" noChangeArrowheads="1" noChangeShapeType="1" noTextEdit="1"/>
              </p:cNvSpPr>
              <p:nvPr/>
            </p:nvSpPr>
            <p:spPr bwMode="auto">
              <a:xfrm>
                <a:off x="2632075" y="3325813"/>
                <a:ext cx="5022850" cy="2246312"/>
              </a:xfrm>
              <a:prstGeom prst="rect">
                <a:avLst/>
              </a:prstGeom>
              <a:blipFill>
                <a:blip r:embed="rId3"/>
                <a:stretch>
                  <a:fillRect l="-2549" t="-2989" r="-2427" b="-6793"/>
                </a:stretch>
              </a:blipFill>
              <a:ln w="9525">
                <a:noFill/>
                <a:miter lim="800000"/>
                <a:headEnd/>
                <a:tailEnd/>
              </a:ln>
            </p:spPr>
            <p:txBody>
              <a:bodyPr/>
              <a:lstStyle/>
              <a:p>
                <a:r>
                  <a:rPr lang="zh-CN" altLang="en-US">
                    <a:noFill/>
                  </a:rPr>
                  <a:t> </a:t>
                </a:r>
              </a:p>
            </p:txBody>
          </p:sp>
        </mc:Fallback>
      </mc:AlternateContent>
      <p:grpSp>
        <p:nvGrpSpPr>
          <p:cNvPr id="2" name="组合 1"/>
          <p:cNvGrpSpPr/>
          <p:nvPr/>
        </p:nvGrpSpPr>
        <p:grpSpPr>
          <a:xfrm>
            <a:off x="7634385" y="3497264"/>
            <a:ext cx="4331005" cy="2984500"/>
            <a:chOff x="7634385" y="3497264"/>
            <a:chExt cx="4331005" cy="2984500"/>
          </a:xfrm>
        </p:grpSpPr>
        <p:grpSp>
          <p:nvGrpSpPr>
            <p:cNvPr id="4" name="Group 35"/>
            <p:cNvGrpSpPr>
              <a:grpSpLocks/>
            </p:cNvGrpSpPr>
            <p:nvPr/>
          </p:nvGrpSpPr>
          <p:grpSpPr bwMode="auto">
            <a:xfrm>
              <a:off x="8002587" y="3497264"/>
              <a:ext cx="3873500" cy="2544763"/>
              <a:chOff x="2857" y="1722"/>
              <a:chExt cx="2440" cy="1603"/>
            </a:xfrm>
          </p:grpSpPr>
          <p:sp>
            <p:nvSpPr>
              <p:cNvPr id="53352" name="Line 27"/>
              <p:cNvSpPr>
                <a:spLocks noChangeShapeType="1"/>
              </p:cNvSpPr>
              <p:nvPr/>
            </p:nvSpPr>
            <p:spPr bwMode="auto">
              <a:xfrm>
                <a:off x="2857" y="3325"/>
                <a:ext cx="2440" cy="0"/>
              </a:xfrm>
              <a:prstGeom prst="line">
                <a:avLst/>
              </a:prstGeom>
              <a:noFill/>
              <a:ln w="38100">
                <a:solidFill>
                  <a:srgbClr val="000000"/>
                </a:solidFill>
                <a:round/>
                <a:headEnd/>
                <a:tailEnd type="arrow" w="med" len="med"/>
              </a:ln>
            </p:spPr>
            <p:txBody>
              <a:bodyPr/>
              <a:lstStyle/>
              <a:p>
                <a:endParaRPr lang="zh-CN" altLang="en-US"/>
              </a:p>
            </p:txBody>
          </p:sp>
          <p:sp>
            <p:nvSpPr>
              <p:cNvPr id="53353" name="Line 28"/>
              <p:cNvSpPr>
                <a:spLocks noChangeShapeType="1"/>
              </p:cNvSpPr>
              <p:nvPr/>
            </p:nvSpPr>
            <p:spPr bwMode="auto">
              <a:xfrm flipV="1">
                <a:off x="2861" y="1790"/>
                <a:ext cx="0" cy="1525"/>
              </a:xfrm>
              <a:prstGeom prst="line">
                <a:avLst/>
              </a:prstGeom>
              <a:noFill/>
              <a:ln w="38100">
                <a:solidFill>
                  <a:srgbClr val="000000"/>
                </a:solidFill>
                <a:round/>
                <a:headEnd/>
                <a:tailEnd type="arrow" w="med" len="med"/>
              </a:ln>
            </p:spPr>
            <p:txBody>
              <a:bodyPr/>
              <a:lstStyle/>
              <a:p>
                <a:endParaRPr lang="zh-CN" altLang="en-US"/>
              </a:p>
            </p:txBody>
          </p:sp>
          <p:sp>
            <p:nvSpPr>
              <p:cNvPr id="53354" name="Freeform 30"/>
              <p:cNvSpPr>
                <a:spLocks/>
              </p:cNvSpPr>
              <p:nvPr/>
            </p:nvSpPr>
            <p:spPr bwMode="auto">
              <a:xfrm>
                <a:off x="2878" y="1978"/>
                <a:ext cx="1627" cy="1344"/>
              </a:xfrm>
              <a:custGeom>
                <a:avLst/>
                <a:gdLst>
                  <a:gd name="T0" fmla="*/ 0 w 2040"/>
                  <a:gd name="T1" fmla="*/ 3354 h 1154"/>
                  <a:gd name="T2" fmla="*/ 93 w 2040"/>
                  <a:gd name="T3" fmla="*/ 2489 h 1154"/>
                  <a:gd name="T4" fmla="*/ 142 w 2040"/>
                  <a:gd name="T5" fmla="*/ 1443 h 1154"/>
                  <a:gd name="T6" fmla="*/ 163 w 2040"/>
                  <a:gd name="T7" fmla="*/ 483 h 1154"/>
                  <a:gd name="T8" fmla="*/ 203 w 2040"/>
                  <a:gd name="T9" fmla="*/ 49 h 1154"/>
                  <a:gd name="T10" fmla="*/ 274 w 2040"/>
                  <a:gd name="T11" fmla="*/ 181 h 1154"/>
                  <a:gd name="T12" fmla="*/ 320 w 2040"/>
                  <a:gd name="T13" fmla="*/ 921 h 1154"/>
                  <a:gd name="T14" fmla="*/ 354 w 2040"/>
                  <a:gd name="T15" fmla="*/ 2139 h 1154"/>
                  <a:gd name="T16" fmla="*/ 419 w 2040"/>
                  <a:gd name="T17" fmla="*/ 2927 h 1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0"/>
                  <a:gd name="T28" fmla="*/ 0 h 1154"/>
                  <a:gd name="T29" fmla="*/ 2040 w 2040"/>
                  <a:gd name="T30" fmla="*/ 1154 h 1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0" h="1154">
                    <a:moveTo>
                      <a:pt x="0" y="1154"/>
                    </a:moveTo>
                    <a:cubicBezTo>
                      <a:pt x="167" y="1060"/>
                      <a:pt x="335" y="966"/>
                      <a:pt x="450" y="857"/>
                    </a:cubicBezTo>
                    <a:cubicBezTo>
                      <a:pt x="565" y="748"/>
                      <a:pt x="632" y="612"/>
                      <a:pt x="690" y="497"/>
                    </a:cubicBezTo>
                    <a:cubicBezTo>
                      <a:pt x="748" y="382"/>
                      <a:pt x="745" y="247"/>
                      <a:pt x="795" y="167"/>
                    </a:cubicBezTo>
                    <a:cubicBezTo>
                      <a:pt x="845" y="87"/>
                      <a:pt x="900" y="34"/>
                      <a:pt x="990" y="17"/>
                    </a:cubicBezTo>
                    <a:cubicBezTo>
                      <a:pt x="1080" y="0"/>
                      <a:pt x="1240" y="12"/>
                      <a:pt x="1335" y="62"/>
                    </a:cubicBezTo>
                    <a:cubicBezTo>
                      <a:pt x="1430" y="112"/>
                      <a:pt x="1495" y="204"/>
                      <a:pt x="1560" y="317"/>
                    </a:cubicBezTo>
                    <a:cubicBezTo>
                      <a:pt x="1625" y="430"/>
                      <a:pt x="1645" y="622"/>
                      <a:pt x="1725" y="737"/>
                    </a:cubicBezTo>
                    <a:cubicBezTo>
                      <a:pt x="1805" y="852"/>
                      <a:pt x="1922" y="929"/>
                      <a:pt x="2040" y="1007"/>
                    </a:cubicBezTo>
                  </a:path>
                </a:pathLst>
              </a:custGeom>
              <a:noFill/>
              <a:ln w="38100">
                <a:solidFill>
                  <a:srgbClr val="000000"/>
                </a:solidFill>
                <a:round/>
                <a:headEnd/>
                <a:tailEnd/>
              </a:ln>
            </p:spPr>
            <p:txBody>
              <a:bodyPr/>
              <a:lstStyle/>
              <a:p>
                <a:endParaRPr lang="zh-CN" altLang="en-US"/>
              </a:p>
            </p:txBody>
          </p:sp>
          <p:sp>
            <p:nvSpPr>
              <p:cNvPr id="53355" name="Freeform 41"/>
              <p:cNvSpPr>
                <a:spLocks/>
              </p:cNvSpPr>
              <p:nvPr/>
            </p:nvSpPr>
            <p:spPr bwMode="auto">
              <a:xfrm>
                <a:off x="2873" y="2343"/>
                <a:ext cx="2135" cy="961"/>
              </a:xfrm>
              <a:custGeom>
                <a:avLst/>
                <a:gdLst>
                  <a:gd name="T0" fmla="*/ 0 w 2040"/>
                  <a:gd name="T1" fmla="*/ 321 h 1154"/>
                  <a:gd name="T2" fmla="*/ 619 w 2040"/>
                  <a:gd name="T3" fmla="*/ 238 h 1154"/>
                  <a:gd name="T4" fmla="*/ 949 w 2040"/>
                  <a:gd name="T5" fmla="*/ 138 h 1154"/>
                  <a:gd name="T6" fmla="*/ 1093 w 2040"/>
                  <a:gd name="T7" fmla="*/ 47 h 1154"/>
                  <a:gd name="T8" fmla="*/ 1361 w 2040"/>
                  <a:gd name="T9" fmla="*/ 5 h 1154"/>
                  <a:gd name="T10" fmla="*/ 1836 w 2040"/>
                  <a:gd name="T11" fmla="*/ 17 h 1154"/>
                  <a:gd name="T12" fmla="*/ 2145 w 2040"/>
                  <a:gd name="T13" fmla="*/ 88 h 1154"/>
                  <a:gd name="T14" fmla="*/ 2372 w 2040"/>
                  <a:gd name="T15" fmla="*/ 205 h 1154"/>
                  <a:gd name="T16" fmla="*/ 2805 w 2040"/>
                  <a:gd name="T17" fmla="*/ 280 h 115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0"/>
                  <a:gd name="T28" fmla="*/ 0 h 1154"/>
                  <a:gd name="T29" fmla="*/ 2040 w 2040"/>
                  <a:gd name="T30" fmla="*/ 1154 h 115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0" h="1154">
                    <a:moveTo>
                      <a:pt x="0" y="1154"/>
                    </a:moveTo>
                    <a:cubicBezTo>
                      <a:pt x="167" y="1060"/>
                      <a:pt x="335" y="966"/>
                      <a:pt x="450" y="857"/>
                    </a:cubicBezTo>
                    <a:cubicBezTo>
                      <a:pt x="565" y="748"/>
                      <a:pt x="632" y="612"/>
                      <a:pt x="690" y="497"/>
                    </a:cubicBezTo>
                    <a:cubicBezTo>
                      <a:pt x="748" y="382"/>
                      <a:pt x="745" y="247"/>
                      <a:pt x="795" y="167"/>
                    </a:cubicBezTo>
                    <a:cubicBezTo>
                      <a:pt x="845" y="87"/>
                      <a:pt x="900" y="34"/>
                      <a:pt x="990" y="17"/>
                    </a:cubicBezTo>
                    <a:cubicBezTo>
                      <a:pt x="1080" y="0"/>
                      <a:pt x="1240" y="12"/>
                      <a:pt x="1335" y="62"/>
                    </a:cubicBezTo>
                    <a:cubicBezTo>
                      <a:pt x="1430" y="112"/>
                      <a:pt x="1495" y="204"/>
                      <a:pt x="1560" y="317"/>
                    </a:cubicBezTo>
                    <a:cubicBezTo>
                      <a:pt x="1625" y="430"/>
                      <a:pt x="1645" y="622"/>
                      <a:pt x="1725" y="737"/>
                    </a:cubicBezTo>
                    <a:cubicBezTo>
                      <a:pt x="1805" y="852"/>
                      <a:pt x="1922" y="929"/>
                      <a:pt x="2040" y="1007"/>
                    </a:cubicBezTo>
                  </a:path>
                </a:pathLst>
              </a:custGeom>
              <a:noFill/>
              <a:ln w="38100">
                <a:solidFill>
                  <a:srgbClr val="000000"/>
                </a:solidFill>
                <a:round/>
                <a:headEnd/>
                <a:tailEnd/>
              </a:ln>
            </p:spPr>
            <p:txBody>
              <a:bodyPr/>
              <a:lstStyle/>
              <a:p>
                <a:endParaRPr lang="zh-CN" altLang="en-US"/>
              </a:p>
            </p:txBody>
          </p:sp>
          <p:sp>
            <p:nvSpPr>
              <p:cNvPr id="53356" name="Rectangle 2174" descr="浅色上对角线"/>
              <p:cNvSpPr>
                <a:spLocks noChangeArrowheads="1"/>
              </p:cNvSpPr>
              <p:nvPr/>
            </p:nvSpPr>
            <p:spPr bwMode="auto">
              <a:xfrm>
                <a:off x="3370" y="2503"/>
                <a:ext cx="139" cy="821"/>
              </a:xfrm>
              <a:prstGeom prst="rect">
                <a:avLst/>
              </a:prstGeom>
              <a:pattFill prst="ltUpDiag">
                <a:fgClr>
                  <a:srgbClr val="000000"/>
                </a:fgClr>
                <a:bgClr>
                  <a:srgbClr val="FFFFFF"/>
                </a:bgClr>
              </a:pattFill>
              <a:ln w="38100">
                <a:solidFill>
                  <a:srgbClr val="000000"/>
                </a:solidFill>
                <a:miter lim="800000"/>
                <a:headEnd/>
                <a:tailEnd/>
              </a:ln>
            </p:spPr>
            <p:txBody>
              <a:bodyPr/>
              <a:lstStyle/>
              <a:p>
                <a:endParaRPr kumimoji="1" lang="zh-CN" altLang="zh-CN" sz="2800">
                  <a:solidFill>
                    <a:srgbClr val="3333CC"/>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53357" name="Text Box 33"/>
                  <p:cNvSpPr txBox="1">
                    <a:spLocks noChangeArrowheads="1"/>
                  </p:cNvSpPr>
                  <p:nvPr/>
                </p:nvSpPr>
                <p:spPr bwMode="auto">
                  <a:xfrm>
                    <a:off x="3396" y="1722"/>
                    <a:ext cx="725" cy="32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p>
                </p:txBody>
              </p:sp>
            </mc:Choice>
            <mc:Fallback xmlns="">
              <p:sp>
                <p:nvSpPr>
                  <p:cNvPr id="53357" name="Text Box 33"/>
                  <p:cNvSpPr txBox="1">
                    <a:spLocks noRot="1" noChangeAspect="1" noMove="1" noResize="1" noEditPoints="1" noAdjustHandles="1" noChangeArrowheads="1" noChangeShapeType="1" noTextEdit="1"/>
                  </p:cNvSpPr>
                  <p:nvPr/>
                </p:nvSpPr>
                <p:spPr bwMode="auto">
                  <a:xfrm>
                    <a:off x="3396" y="1722"/>
                    <a:ext cx="725" cy="327"/>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358" name="Text Box 34"/>
                  <p:cNvSpPr txBox="1">
                    <a:spLocks noChangeArrowheads="1"/>
                  </p:cNvSpPr>
                  <p:nvPr/>
                </p:nvSpPr>
                <p:spPr bwMode="auto">
                  <a:xfrm>
                    <a:off x="4121" y="2111"/>
                    <a:ext cx="499" cy="330"/>
                  </a:xfrm>
                  <a:prstGeom prst="rect">
                    <a:avLst/>
                  </a:prstGeom>
                  <a:noFill/>
                  <a:ln w="9525">
                    <a:noFill/>
                    <a:miter lim="800000"/>
                    <a:headEnd/>
                    <a:tailEnd/>
                  </a:ln>
                </p:spPr>
                <p:txBody>
                  <a:bodyPr>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𝐼𝐼</m:t>
                          </m:r>
                        </m:oMath>
                      </m:oMathPara>
                    </a14:m>
                    <a:endParaRPr lang="zh-CN" altLang="en-US" sz="2800" dirty="0"/>
                  </a:p>
                </p:txBody>
              </p:sp>
            </mc:Choice>
            <mc:Fallback xmlns="">
              <p:sp>
                <p:nvSpPr>
                  <p:cNvPr id="53358" name="Text Box 34"/>
                  <p:cNvSpPr txBox="1">
                    <a:spLocks noRot="1" noChangeAspect="1" noMove="1" noResize="1" noEditPoints="1" noAdjustHandles="1" noChangeArrowheads="1" noChangeShapeType="1" noTextEdit="1"/>
                  </p:cNvSpPr>
                  <p:nvPr/>
                </p:nvSpPr>
                <p:spPr bwMode="auto">
                  <a:xfrm>
                    <a:off x="4121" y="2111"/>
                    <a:ext cx="499"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矩形 19"/>
                <p:cNvSpPr/>
                <p:nvPr/>
              </p:nvSpPr>
              <p:spPr>
                <a:xfrm>
                  <a:off x="8006312" y="3501094"/>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8006312" y="3501094"/>
                  <a:ext cx="99585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1475256" y="5479448"/>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11475256" y="5479448"/>
                  <a:ext cx="49013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634385" y="595378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7634385" y="5953782"/>
                  <a:ext cx="53489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8901944" y="5953782"/>
                  <a:ext cx="13318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8901944" y="5953782"/>
                  <a:ext cx="133183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554824" y="5958544"/>
                  <a:ext cx="4901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8554824" y="5958544"/>
                  <a:ext cx="490134"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402584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3351"/>
                                        </p:tgtEl>
                                        <p:attrNameLst>
                                          <p:attrName>style.visibility</p:attrName>
                                        </p:attrNameLst>
                                      </p:cBhvr>
                                      <p:to>
                                        <p:strVal val="visible"/>
                                      </p:to>
                                    </p:set>
                                    <p:animEffect transition="in" filter="wipe(left)">
                                      <p:cBhvr>
                                        <p:cTn id="16" dur="500"/>
                                        <p:tgtEl>
                                          <p:spTgt spid="53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335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a:grpSpLocks/>
          </p:cNvGrpSpPr>
          <p:nvPr/>
        </p:nvGrpSpPr>
        <p:grpSpPr bwMode="auto">
          <a:xfrm>
            <a:off x="10768013" y="228600"/>
            <a:ext cx="1103312" cy="1103312"/>
            <a:chOff x="1161143" y="1538514"/>
            <a:chExt cx="1103086" cy="1103086"/>
          </a:xfrm>
        </p:grpSpPr>
        <p:sp>
          <p:nvSpPr>
            <p:cNvPr id="1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7" name="组合 16"/>
          <p:cNvGrpSpPr>
            <a:grpSpLocks/>
          </p:cNvGrpSpPr>
          <p:nvPr/>
        </p:nvGrpSpPr>
        <p:grpSpPr bwMode="auto">
          <a:xfrm>
            <a:off x="10768012" y="2464630"/>
            <a:ext cx="1103312" cy="1103312"/>
            <a:chOff x="1161143" y="1538514"/>
            <a:chExt cx="1103086" cy="1103086"/>
          </a:xfrm>
        </p:grpSpPr>
        <p:sp>
          <p:nvSpPr>
            <p:cNvPr id="1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22" name="组合 21"/>
          <p:cNvGrpSpPr>
            <a:grpSpLocks/>
          </p:cNvGrpSpPr>
          <p:nvPr/>
        </p:nvGrpSpPr>
        <p:grpSpPr bwMode="auto">
          <a:xfrm>
            <a:off x="10768012" y="3796077"/>
            <a:ext cx="1103312" cy="1103312"/>
            <a:chOff x="1161143" y="1538514"/>
            <a:chExt cx="1103086" cy="1103086"/>
          </a:xfrm>
        </p:grpSpPr>
        <p:sp>
          <p:nvSpPr>
            <p:cNvPr id="2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25" name="组合 24"/>
          <p:cNvGrpSpPr>
            <a:grpSpLocks/>
          </p:cNvGrpSpPr>
          <p:nvPr/>
        </p:nvGrpSpPr>
        <p:grpSpPr bwMode="auto">
          <a:xfrm>
            <a:off x="10768012" y="5400363"/>
            <a:ext cx="1103312" cy="1103312"/>
            <a:chOff x="1161143" y="1538514"/>
            <a:chExt cx="1103086" cy="1103086"/>
          </a:xfrm>
        </p:grpSpPr>
        <p:sp>
          <p:nvSpPr>
            <p:cNvPr id="2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28" name="Rectangle 2"/>
          <p:cNvSpPr>
            <a:spLocks noChangeArrowheads="1"/>
          </p:cNvSpPr>
          <p:nvPr/>
        </p:nvSpPr>
        <p:spPr bwMode="auto">
          <a:xfrm>
            <a:off x="2612780" y="380537"/>
            <a:ext cx="80645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nchor="ct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zh-CN" altLang="en-US" dirty="0">
                <a:ea typeface="微软雅黑" panose="020B0503020204020204" pitchFamily="34" charset="-122"/>
                <a:cs typeface="Times New Roman" panose="02020603050405020304" pitchFamily="18" charset="0"/>
              </a:rPr>
              <a:t>热力学第二定律的开尔文表述和克劳修斯表述是等价的，表明在自然界中与热现象有关的实际宏观过程都是不可逆的。开尔文表述指出了</a:t>
            </a:r>
            <a:r>
              <a:rPr lang="en-US" altLang="zh-CN" dirty="0">
                <a:ea typeface="微软雅黑" panose="020B0503020204020204" pitchFamily="34" charset="-122"/>
                <a:cs typeface="Times New Roman" panose="02020603050405020304" pitchFamily="18" charset="0"/>
              </a:rPr>
              <a:t>________</a:t>
            </a:r>
            <a:r>
              <a:rPr lang="zh-CN" altLang="en-US" dirty="0">
                <a:ea typeface="微软雅黑" panose="020B0503020204020204" pitchFamily="34" charset="-122"/>
                <a:cs typeface="Times New Roman" panose="02020603050405020304" pitchFamily="18" charset="0"/>
              </a:rPr>
              <a:t>的过程是不可逆的，而克劳修斯表述指出了</a:t>
            </a:r>
            <a:r>
              <a:rPr lang="en-US" altLang="zh-CN" dirty="0">
                <a:ea typeface="微软雅黑" panose="020B0503020204020204" pitchFamily="34" charset="-122"/>
                <a:cs typeface="Times New Roman" panose="02020603050405020304" pitchFamily="18" charset="0"/>
              </a:rPr>
              <a:t>______</a:t>
            </a:r>
            <a:r>
              <a:rPr lang="zh-CN" altLang="en-US" dirty="0">
                <a:ea typeface="微软雅黑" panose="020B0503020204020204" pitchFamily="34" charset="-122"/>
                <a:cs typeface="Times New Roman" panose="02020603050405020304" pitchFamily="18" charset="0"/>
              </a:rPr>
              <a:t>的过程是不可逆的。</a:t>
            </a:r>
          </a:p>
        </p:txBody>
      </p:sp>
      <p:sp>
        <p:nvSpPr>
          <p:cNvPr id="2" name="矩形 1"/>
          <p:cNvSpPr/>
          <p:nvPr/>
        </p:nvSpPr>
        <p:spPr>
          <a:xfrm>
            <a:off x="3744236" y="2754676"/>
            <a:ext cx="4406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nchor="ctr">
            <a:spAutoFit/>
          </a:bodyPr>
          <a:lstStyle/>
          <a:p>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功变热             热传导</a:t>
            </a:r>
          </a:p>
        </p:txBody>
      </p:sp>
      <mc:AlternateContent xmlns:mc="http://schemas.openxmlformats.org/markup-compatibility/2006" xmlns:a14="http://schemas.microsoft.com/office/drawing/2010/main">
        <mc:Choice Requires="a14">
          <p:sp>
            <p:nvSpPr>
              <p:cNvPr id="30" name="Text Box 2"/>
              <p:cNvSpPr txBox="1">
                <a:spLocks noChangeArrowheads="1"/>
              </p:cNvSpPr>
              <p:nvPr/>
            </p:nvSpPr>
            <p:spPr bwMode="auto">
              <a:xfrm>
                <a:off x="2612780" y="3796077"/>
                <a:ext cx="7973765" cy="1816100"/>
              </a:xfrm>
              <a:prstGeom prst="rect">
                <a:avLst/>
              </a:prstGeom>
              <a:noFill/>
              <a:ln>
                <a:noFill/>
              </a:ln>
              <a:extLst>
                <a:ext uri="{909E8E84-426E-40DD-AFC4-6F175D3DCCD1}">
                  <a14:hiddenFill>
                    <a:solidFill>
                      <a:srgbClr val="FFFFFF"/>
                    </a:solidFill>
                  </a14:hiddenFill>
                </a:ext>
                <a:ext uri="{91240B29-F687-4F45-9708-019B960494DF}">
                  <a14:hiddenLine w="28575" algn="ctr">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latin typeface="微软雅黑" panose="020B0503020204020204" pitchFamily="34" charset="-122"/>
                    <a:ea typeface="微软雅黑" panose="020B0503020204020204" pitchFamily="34" charset="-122"/>
                  </a:rPr>
                  <a:t>在</a:t>
                </a:r>
                <a14:m>
                  <m:oMath xmlns:m="http://schemas.openxmlformats.org/officeDocument/2006/math">
                    <m:r>
                      <a:rPr lang="en-US" altLang="zh-CN" i="1">
                        <a:latin typeface="Cambria Math" panose="02040503050406030204" pitchFamily="18" charset="0"/>
                        <a:ea typeface="Cambria Math" panose="02040503050406030204" pitchFamily="18" charset="0"/>
                      </a:rPr>
                      <m:t>𝑃</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𝑉</m:t>
                    </m:r>
                  </m:oMath>
                </a14:m>
                <a:r>
                  <a:rPr lang="zh-CN" altLang="en-US" dirty="0">
                    <a:latin typeface="微软雅黑" panose="020B0503020204020204" pitchFamily="34" charset="-122"/>
                    <a:ea typeface="微软雅黑" panose="020B0503020204020204" pitchFamily="34" charset="-122"/>
                  </a:rPr>
                  <a:t>图上</a:t>
                </a:r>
              </a:p>
              <a:p>
                <a:pPr algn="just" eaLnBrk="1" hangingPunct="1"/>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）系统的某一平衡态用</a:t>
                </a:r>
                <a:r>
                  <a:rPr lang="en-US" altLang="zh-CN" dirty="0">
                    <a:latin typeface="微软雅黑" panose="020B0503020204020204" pitchFamily="34" charset="-122"/>
                    <a:ea typeface="微软雅黑" panose="020B0503020204020204" pitchFamily="34" charset="-122"/>
                  </a:rPr>
                  <a:t>___________</a:t>
                </a:r>
                <a:r>
                  <a:rPr lang="zh-CN" altLang="en-US" dirty="0">
                    <a:latin typeface="微软雅黑" panose="020B0503020204020204" pitchFamily="34" charset="-122"/>
                    <a:ea typeface="微软雅黑" panose="020B0503020204020204" pitchFamily="34" charset="-122"/>
                  </a:rPr>
                  <a:t>来表示；</a:t>
                </a:r>
              </a:p>
              <a:p>
                <a:pPr algn="just" eaLnBrk="1" hangingPunct="1"/>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）系统的某一平衡过程用</a:t>
                </a:r>
                <a:r>
                  <a:rPr lang="en-US" altLang="zh-CN" dirty="0">
                    <a:latin typeface="微软雅黑" panose="020B0503020204020204" pitchFamily="34" charset="-122"/>
                    <a:ea typeface="微软雅黑" panose="020B0503020204020204" pitchFamily="34" charset="-122"/>
                  </a:rPr>
                  <a:t>_________</a:t>
                </a:r>
                <a:r>
                  <a:rPr lang="zh-CN" altLang="en-US" dirty="0">
                    <a:latin typeface="微软雅黑" panose="020B0503020204020204" pitchFamily="34" charset="-122"/>
                    <a:ea typeface="微软雅黑" panose="020B0503020204020204" pitchFamily="34" charset="-122"/>
                  </a:rPr>
                  <a:t>来表示；</a:t>
                </a:r>
              </a:p>
              <a:p>
                <a:pPr algn="just" eaLnBrk="1" hangingPunct="1"/>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）系统的某一平衡循环过程用</a:t>
                </a:r>
                <a:r>
                  <a:rPr lang="en-US" altLang="zh-CN" dirty="0">
                    <a:latin typeface="微软雅黑" panose="020B0503020204020204" pitchFamily="34" charset="-122"/>
                    <a:ea typeface="微软雅黑" panose="020B0503020204020204" pitchFamily="34" charset="-122"/>
                  </a:rPr>
                  <a:t>_______</a:t>
                </a:r>
                <a:r>
                  <a:rPr lang="zh-CN" altLang="en-US" dirty="0">
                    <a:latin typeface="微软雅黑" panose="020B0503020204020204" pitchFamily="34" charset="-122"/>
                    <a:ea typeface="微软雅黑" panose="020B0503020204020204" pitchFamily="34" charset="-122"/>
                  </a:rPr>
                  <a:t>来表示。  </a:t>
                </a:r>
              </a:p>
            </p:txBody>
          </p:sp>
        </mc:Choice>
        <mc:Fallback xmlns="">
          <p:sp>
            <p:nvSpPr>
              <p:cNvPr id="30" name="Text Box 2"/>
              <p:cNvSpPr txBox="1">
                <a:spLocks noRot="1" noChangeAspect="1" noMove="1" noResize="1" noEditPoints="1" noAdjustHandles="1" noChangeArrowheads="1" noChangeShapeType="1" noTextEdit="1"/>
              </p:cNvSpPr>
              <p:nvPr/>
            </p:nvSpPr>
            <p:spPr bwMode="auto">
              <a:xfrm>
                <a:off x="2612780" y="3796077"/>
                <a:ext cx="7973765" cy="1816100"/>
              </a:xfrm>
              <a:prstGeom prst="rect">
                <a:avLst/>
              </a:prstGeom>
              <a:blipFill>
                <a:blip r:embed="rId2"/>
                <a:stretch>
                  <a:fillRect l="-1606" t="-3691" r="-229"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lstStyle/>
              <a:p>
                <a:r>
                  <a:rPr lang="zh-CN" altLang="en-US">
                    <a:noFill/>
                  </a:rPr>
                  <a:t> </a:t>
                </a:r>
              </a:p>
            </p:txBody>
          </p:sp>
        </mc:Fallback>
      </mc:AlternateContent>
      <p:sp>
        <p:nvSpPr>
          <p:cNvPr id="32" name="Rectangle 6"/>
          <p:cNvSpPr>
            <a:spLocks noChangeArrowheads="1"/>
          </p:cNvSpPr>
          <p:nvPr/>
        </p:nvSpPr>
        <p:spPr bwMode="auto">
          <a:xfrm>
            <a:off x="3750164" y="5718764"/>
            <a:ext cx="56989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latin typeface="微软雅黑" panose="020B0503020204020204" pitchFamily="34" charset="-122"/>
                <a:ea typeface="微软雅黑" panose="020B0503020204020204" pitchFamily="34" charset="-122"/>
              </a:rPr>
              <a:t>一个点    一条曲线    一条封闭曲线</a:t>
            </a:r>
          </a:p>
        </p:txBody>
      </p:sp>
    </p:spTree>
    <p:extLst>
      <p:ext uri="{BB962C8B-B14F-4D97-AF65-F5344CB8AC3E}">
        <p14:creationId xmlns:p14="http://schemas.microsoft.com/office/powerpoint/2010/main" val="26267961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28">
                                            <p:txEl>
                                              <p:pRg st="0" end="0"/>
                                            </p:txEl>
                                          </p:spTgt>
                                        </p:tgtEl>
                                        <p:attrNameLst>
                                          <p:attrName>style.visibility</p:attrName>
                                        </p:attrNameLst>
                                      </p:cBhvr>
                                      <p:to>
                                        <p:strVal val="visible"/>
                                      </p:to>
                                    </p:set>
                                    <p:animEffect transition="in" filter="wipe(right)">
                                      <p:cBhvr>
                                        <p:cTn id="14" dur="500"/>
                                        <p:tgtEl>
                                          <p:spTgt spid="2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750"/>
                                        <p:tgtEl>
                                          <p:spTgt spid="17"/>
                                        </p:tgtEl>
                                      </p:cBhvr>
                                    </p:animEffect>
                                    <p:anim calcmode="lin" valueType="num">
                                      <p:cBhvr>
                                        <p:cTn id="20" dur="750" fill="hold"/>
                                        <p:tgtEl>
                                          <p:spTgt spid="17"/>
                                        </p:tgtEl>
                                        <p:attrNameLst>
                                          <p:attrName>ppt_x</p:attrName>
                                        </p:attrNameLst>
                                      </p:cBhvr>
                                      <p:tavLst>
                                        <p:tav tm="0">
                                          <p:val>
                                            <p:strVal val="#ppt_x"/>
                                          </p:val>
                                        </p:tav>
                                        <p:tav tm="100000">
                                          <p:val>
                                            <p:strVal val="#ppt_x"/>
                                          </p:val>
                                        </p:tav>
                                      </p:tavLst>
                                    </p:anim>
                                    <p:anim calcmode="lin" valueType="num">
                                      <p:cBhvr>
                                        <p:cTn id="21"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750"/>
                                        <p:tgtEl>
                                          <p:spTgt spid="22"/>
                                        </p:tgtEl>
                                      </p:cBhvr>
                                    </p:animEffect>
                                    <p:anim calcmode="lin" valueType="num">
                                      <p:cBhvr>
                                        <p:cTn id="32" dur="750" fill="hold"/>
                                        <p:tgtEl>
                                          <p:spTgt spid="22"/>
                                        </p:tgtEl>
                                        <p:attrNameLst>
                                          <p:attrName>ppt_x</p:attrName>
                                        </p:attrNameLst>
                                      </p:cBhvr>
                                      <p:tavLst>
                                        <p:tav tm="0">
                                          <p:val>
                                            <p:strVal val="#ppt_x"/>
                                          </p:val>
                                        </p:tav>
                                        <p:tav tm="100000">
                                          <p:val>
                                            <p:strVal val="#ppt_x"/>
                                          </p:val>
                                        </p:tav>
                                      </p:tavLst>
                                    </p:anim>
                                    <p:anim calcmode="lin" valueType="num">
                                      <p:cBhvr>
                                        <p:cTn id="33" dur="750" fill="hold"/>
                                        <p:tgtEl>
                                          <p:spTgt spid="22"/>
                                        </p:tgtEl>
                                        <p:attrNameLst>
                                          <p:attrName>ppt_y</p:attrName>
                                        </p:attrNameLst>
                                      </p:cBhvr>
                                      <p:tavLst>
                                        <p:tav tm="0">
                                          <p:val>
                                            <p:strVal val="#ppt_y-.1"/>
                                          </p:val>
                                        </p:tav>
                                        <p:tav tm="100000">
                                          <p:val>
                                            <p:strVal val="#ppt_y"/>
                                          </p:val>
                                        </p:tav>
                                      </p:tavLst>
                                    </p:anim>
                                  </p:childTnLst>
                                </p:cTn>
                              </p:par>
                            </p:childTnLst>
                          </p:cTn>
                        </p:par>
                        <p:par>
                          <p:cTn id="34" fill="hold">
                            <p:stCondLst>
                              <p:cond delay="750"/>
                            </p:stCondLst>
                            <p:childTnLst>
                              <p:par>
                                <p:cTn id="35" presetID="22" presetClass="entr" presetSubtype="2" fill="hold" grpId="0" nodeType="after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right)">
                                      <p:cBhvr>
                                        <p:cTn id="37" dur="500"/>
                                        <p:tgtEl>
                                          <p:spTgt spid="30"/>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750"/>
                                        <p:tgtEl>
                                          <p:spTgt spid="25"/>
                                        </p:tgtEl>
                                      </p:cBhvr>
                                    </p:animEffect>
                                    <p:anim calcmode="lin" valueType="num">
                                      <p:cBhvr>
                                        <p:cTn id="43" dur="750" fill="hold"/>
                                        <p:tgtEl>
                                          <p:spTgt spid="25"/>
                                        </p:tgtEl>
                                        <p:attrNameLst>
                                          <p:attrName>ppt_x</p:attrName>
                                        </p:attrNameLst>
                                      </p:cBhvr>
                                      <p:tavLst>
                                        <p:tav tm="0">
                                          <p:val>
                                            <p:strVal val="#ppt_x"/>
                                          </p:val>
                                        </p:tav>
                                        <p:tav tm="100000">
                                          <p:val>
                                            <p:strVal val="#ppt_x"/>
                                          </p:val>
                                        </p:tav>
                                      </p:tavLst>
                                    </p:anim>
                                    <p:anim calcmode="lin" valueType="num">
                                      <p:cBhvr>
                                        <p:cTn id="44" dur="75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0" grpId="0"/>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556549"/>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1" name="Text Box 2"/>
          <p:cNvSpPr txBox="1">
            <a:spLocks noChangeArrowheads="1"/>
          </p:cNvSpPr>
          <p:nvPr/>
        </p:nvSpPr>
        <p:spPr bwMode="auto">
          <a:xfrm>
            <a:off x="3249782" y="364446"/>
            <a:ext cx="4451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spcBef>
                <a:spcPct val="0"/>
              </a:spcBef>
            </a:pPr>
            <a:r>
              <a:rPr lang="zh-CN" altLang="en-US" dirty="0">
                <a:latin typeface="微软雅黑" panose="020B0503020204020204" pitchFamily="34" charset="-122"/>
                <a:ea typeface="微软雅黑" panose="020B0503020204020204" pitchFamily="34" charset="-122"/>
              </a:rPr>
              <a:t>说明下列各量的物理意义：</a:t>
            </a:r>
          </a:p>
        </p:txBody>
      </p:sp>
      <mc:AlternateContent xmlns:mc="http://schemas.openxmlformats.org/markup-compatibility/2006" xmlns:a14="http://schemas.microsoft.com/office/drawing/2010/main">
        <mc:Choice Requires="a14">
          <p:sp>
            <p:nvSpPr>
              <p:cNvPr id="22" name="Text Box 7"/>
              <p:cNvSpPr txBox="1">
                <a:spLocks noChangeArrowheads="1"/>
              </p:cNvSpPr>
              <p:nvPr/>
            </p:nvSpPr>
            <p:spPr bwMode="auto">
              <a:xfrm>
                <a:off x="6062204" y="3898759"/>
                <a:ext cx="580912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分布在</a:t>
                </a:r>
                <a14:m>
                  <m:oMath xmlns:m="http://schemas.openxmlformats.org/officeDocument/2006/math">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𝑑𝑣</m:t>
                    </m:r>
                  </m:oMath>
                </a14:m>
                <a:r>
                  <a:rPr lang="zh-CN" altLang="en-US" dirty="0">
                    <a:ea typeface="微软雅黑" panose="020B0503020204020204" pitchFamily="34" charset="-122"/>
                    <a:cs typeface="Times New Roman" panose="02020603050405020304" pitchFamily="18" charset="0"/>
                  </a:rPr>
                  <a:t>速率区间内的分子数占总分子数的比率。</a:t>
                </a:r>
              </a:p>
            </p:txBody>
          </p:sp>
        </mc:Choice>
        <mc:Fallback xmlns="">
          <p:sp>
            <p:nvSpPr>
              <p:cNvPr id="22" name="Text Box 7"/>
              <p:cNvSpPr txBox="1">
                <a:spLocks noRot="1" noChangeAspect="1" noMove="1" noResize="1" noEditPoints="1" noAdjustHandles="1" noChangeArrowheads="1" noChangeShapeType="1" noTextEdit="1"/>
              </p:cNvSpPr>
              <p:nvPr/>
            </p:nvSpPr>
            <p:spPr bwMode="auto">
              <a:xfrm>
                <a:off x="6062204" y="3898759"/>
                <a:ext cx="5809120" cy="954107"/>
              </a:xfrm>
              <a:prstGeom prst="rect">
                <a:avLst/>
              </a:prstGeom>
              <a:blipFill>
                <a:blip r:embed="rId2"/>
                <a:stretch>
                  <a:fillRect l="-2099" t="-7051" r="-220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Text Box 2"/>
              <p:cNvSpPr txBox="1">
                <a:spLocks noChangeArrowheads="1"/>
              </p:cNvSpPr>
              <p:nvPr/>
            </p:nvSpPr>
            <p:spPr bwMode="auto">
              <a:xfrm>
                <a:off x="6062204" y="5141031"/>
                <a:ext cx="569379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分布在</a:t>
                </a:r>
                <a14:m>
                  <m:oMath xmlns:m="http://schemas.openxmlformats.org/officeDocument/2006/math">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𝑑𝑣</m:t>
                    </m:r>
                  </m:oMath>
                </a14:m>
                <a:r>
                  <a:rPr lang="zh-CN" altLang="en-US" dirty="0">
                    <a:ea typeface="微软雅黑" panose="020B0503020204020204" pitchFamily="34" charset="-122"/>
                    <a:cs typeface="Times New Roman" panose="02020603050405020304" pitchFamily="18" charset="0"/>
                  </a:rPr>
                  <a:t>速率区间内的分子数。</a:t>
                </a:r>
              </a:p>
            </p:txBody>
          </p:sp>
        </mc:Choice>
        <mc:Fallback xmlns="">
          <p:sp>
            <p:nvSpPr>
              <p:cNvPr id="24" name="Text Box 2"/>
              <p:cNvSpPr txBox="1">
                <a:spLocks noRot="1" noChangeAspect="1" noMove="1" noResize="1" noEditPoints="1" noAdjustHandles="1" noChangeArrowheads="1" noChangeShapeType="1" noTextEdit="1"/>
              </p:cNvSpPr>
              <p:nvPr/>
            </p:nvSpPr>
            <p:spPr bwMode="auto">
              <a:xfrm>
                <a:off x="6062204" y="5141031"/>
                <a:ext cx="5693792" cy="954107"/>
              </a:xfrm>
              <a:prstGeom prst="rect">
                <a:avLst/>
              </a:prstGeom>
              <a:blipFill>
                <a:blip r:embed="rId3"/>
                <a:stretch>
                  <a:fillRect l="-2141" t="-6369" r="-2248"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74703" y="2686958"/>
                <a:ext cx="214045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674703" y="2686958"/>
                <a:ext cx="2140458"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249782" y="1060426"/>
                <a:ext cx="17426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3249782" y="1060426"/>
                <a:ext cx="1742657"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049645" y="1059589"/>
                <a:ext cx="200554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5049645" y="1059589"/>
                <a:ext cx="200554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236659" y="1059589"/>
                <a:ext cx="1949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7236659" y="1059589"/>
                <a:ext cx="194944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3249782" y="1826974"/>
                <a:ext cx="2159502" cy="693138"/>
              </a:xfrm>
              <a:prstGeom prst="rect">
                <a:avLst/>
              </a:prstGeom>
            </p:spPr>
            <p:txBody>
              <a:bodyPr wrap="none">
                <a:spAutoFit/>
              </a:bodyPr>
              <a:lstStyle/>
              <a:p>
                <a:r>
                  <a:rPr lang="en-US" altLang="zh-CN" sz="2800" b="0" dirty="0">
                    <a:solidFill>
                      <a:srgbClr val="0000FF"/>
                    </a:solidFill>
                    <a:ea typeface="Cambria Math" panose="02040503050406030204" pitchFamily="18" charset="0"/>
                  </a:rPr>
                  <a:t>4.</a:t>
                </a:r>
                <a14:m>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3249782" y="1826974"/>
                <a:ext cx="2159502" cy="693138"/>
              </a:xfrm>
              <a:prstGeom prst="rect">
                <a:avLst/>
              </a:prstGeom>
              <a:blipFill>
                <a:blip r:embed="rId8"/>
                <a:stretch>
                  <a:fillRect l="-5650" t="-2655" b="-70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663736" y="1818206"/>
                <a:ext cx="2422394" cy="693138"/>
              </a:xfrm>
              <a:prstGeom prst="rect">
                <a:avLst/>
              </a:prstGeom>
            </p:spPr>
            <p:txBody>
              <a:bodyPr wrap="none">
                <a:spAutoFit/>
              </a:bodyPr>
              <a:lstStyle/>
              <a:p>
                <a:r>
                  <a:rPr lang="en-US" altLang="zh-CN" sz="2800" b="0" dirty="0">
                    <a:solidFill>
                      <a:srgbClr val="0000FF"/>
                    </a:solidFill>
                    <a:ea typeface="Cambria Math" panose="02040503050406030204" pitchFamily="18" charset="0"/>
                  </a:rPr>
                  <a:t>5.</a:t>
                </a:r>
                <a14:m>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5663736" y="1818206"/>
                <a:ext cx="2422394" cy="693138"/>
              </a:xfrm>
              <a:prstGeom prst="rect">
                <a:avLst/>
              </a:prstGeom>
              <a:blipFill>
                <a:blip r:embed="rId9"/>
                <a:stretch>
                  <a:fillRect l="-5038" t="-1754" b="-6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307511" y="1853038"/>
                <a:ext cx="2123145" cy="641009"/>
              </a:xfrm>
              <a:prstGeom prst="rect">
                <a:avLst/>
              </a:prstGeom>
            </p:spPr>
            <p:txBody>
              <a:bodyPr wrap="none">
                <a:spAutoFit/>
              </a:bodyPr>
              <a:lstStyle/>
              <a:p>
                <a:r>
                  <a:rPr lang="en-US" altLang="zh-CN" sz="2800" b="0" dirty="0">
                    <a:solidFill>
                      <a:srgbClr val="0000FF"/>
                    </a:solidFill>
                    <a:ea typeface="Cambria Math" panose="02040503050406030204" pitchFamily="18" charset="0"/>
                  </a:rPr>
                  <a:t>6.</a:t>
                </a:r>
                <a14:m>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8307511" y="1853038"/>
                <a:ext cx="2123145" cy="641009"/>
              </a:xfrm>
              <a:prstGeom prst="rect">
                <a:avLst/>
              </a:prstGeom>
              <a:blipFill>
                <a:blip r:embed="rId10"/>
                <a:stretch>
                  <a:fillRect l="-6034" t="-2857" b="-152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249782" y="2556549"/>
                <a:ext cx="2658099"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3249782" y="2556549"/>
                <a:ext cx="2658099" cy="102463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249782" y="3922035"/>
                <a:ext cx="2689967"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3249782" y="3922035"/>
                <a:ext cx="2689967" cy="90755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249782" y="5356412"/>
                <a:ext cx="29528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𝑑𝑁</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3249782" y="5356412"/>
                <a:ext cx="2952860"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37446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up)">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left)">
                                      <p:cBhvr>
                                        <p:cTn id="19" dur="500"/>
                                        <p:tgtEl>
                                          <p:spTgt spid="34"/>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left)">
                                      <p:cBhvr>
                                        <p:cTn id="23" dur="500"/>
                                        <p:tgtEl>
                                          <p:spTgt spid="35"/>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500"/>
                                        <p:tgtEl>
                                          <p:spTgt spid="37"/>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wipe(left)">
                                      <p:cBhvr>
                                        <p:cTn id="35" dur="500"/>
                                        <p:tgtEl>
                                          <p:spTgt spid="38"/>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up)">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500"/>
                                        <p:tgtEl>
                                          <p:spTgt spid="2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left)">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wipe(left)">
                                      <p:cBhvr>
                                        <p:cTn id="6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P spid="24" grpId="0"/>
      <p:bldP spid="26" grpId="0"/>
      <p:bldP spid="27" grpId="0"/>
      <p:bldP spid="34" grpId="0"/>
      <p:bldP spid="35" grpId="0"/>
      <p:bldP spid="36" grpId="0"/>
      <p:bldP spid="37" grpId="0"/>
      <p:bldP spid="38" grpId="0"/>
      <p:bldP spid="39" grpId="0"/>
      <p:bldP spid="40" grpId="0"/>
      <p:bldP spid="4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18" name="TextBox 7"/>
          <p:cNvSpPr txBox="1">
            <a:spLocks noChangeArrowheads="1"/>
          </p:cNvSpPr>
          <p:nvPr/>
        </p:nvSpPr>
        <p:spPr bwMode="auto">
          <a:xfrm>
            <a:off x="2486679" y="715850"/>
            <a:ext cx="7500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solidFill>
                  <a:srgbClr val="FF0000"/>
                </a:solidFill>
                <a:ea typeface="微软雅黑" panose="020B0503020204020204" pitchFamily="34" charset="-122"/>
                <a:cs typeface="Times New Roman" panose="02020603050405020304" pitchFamily="18" charset="0"/>
              </a:rPr>
              <a:t>0017</a:t>
            </a:r>
            <a:r>
              <a:rPr lang="zh-CN" altLang="zh-CN" dirty="0">
                <a:ea typeface="微软雅黑" panose="020B0503020204020204" pitchFamily="34" charset="-122"/>
                <a:cs typeface="Times New Roman" panose="02020603050405020304" pitchFamily="18" charset="0"/>
              </a:rPr>
              <a:t>热容量是与过程有关的量。</a:t>
            </a:r>
          </a:p>
        </p:txBody>
      </p:sp>
      <p:sp>
        <p:nvSpPr>
          <p:cNvPr id="20" name="矩形 9"/>
          <p:cNvSpPr>
            <a:spLocks noChangeArrowheads="1"/>
          </p:cNvSpPr>
          <p:nvPr/>
        </p:nvSpPr>
        <p:spPr bwMode="auto">
          <a:xfrm>
            <a:off x="4499629" y="1919790"/>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25" name="TextBox 5"/>
          <p:cNvSpPr txBox="1">
            <a:spLocks noChangeArrowheads="1"/>
          </p:cNvSpPr>
          <p:nvPr/>
        </p:nvSpPr>
        <p:spPr bwMode="auto">
          <a:xfrm>
            <a:off x="2486679" y="3647607"/>
            <a:ext cx="626735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0018</a:t>
            </a:r>
            <a:r>
              <a:rPr lang="zh-CN" altLang="zh-CN" dirty="0">
                <a:ea typeface="微软雅黑" panose="020B0503020204020204" pitchFamily="34" charset="-122"/>
                <a:cs typeface="Times New Roman" panose="02020603050405020304" pitchFamily="18" charset="0"/>
              </a:rPr>
              <a:t>气体的自由膨胀过程是可逆过程。</a:t>
            </a:r>
          </a:p>
        </p:txBody>
      </p:sp>
      <p:sp>
        <p:nvSpPr>
          <p:cNvPr id="26" name="TextBox 6"/>
          <p:cNvSpPr txBox="1">
            <a:spLocks noChangeArrowheads="1"/>
          </p:cNvSpPr>
          <p:nvPr/>
        </p:nvSpPr>
        <p:spPr bwMode="auto">
          <a:xfrm>
            <a:off x="4499629" y="4587361"/>
            <a:ext cx="1143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898740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right)">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5" grpId="0"/>
      <p:bldP spid="2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Text Box 3"/>
              <p:cNvSpPr txBox="1">
                <a:spLocks noChangeArrowheads="1"/>
              </p:cNvSpPr>
              <p:nvPr/>
            </p:nvSpPr>
            <p:spPr bwMode="auto">
              <a:xfrm>
                <a:off x="2690811" y="1139146"/>
                <a:ext cx="8840789"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单位体积内分子速率分布在速率</a:t>
                </a:r>
                <a14:m>
                  <m:oMath xmlns:m="http://schemas.openxmlformats.org/officeDocument/2006/math">
                    <m:r>
                      <a:rPr lang="en-US" altLang="zh-CN" i="1">
                        <a:latin typeface="Cambria Math" panose="02040503050406030204" pitchFamily="18" charset="0"/>
                        <a:ea typeface="Cambria Math" panose="02040503050406030204" pitchFamily="18" charset="0"/>
                      </a:rPr>
                      <m:t>𝑣</m:t>
                    </m:r>
                  </m:oMath>
                </a14:m>
                <a:r>
                  <a:rPr lang="zh-CN" altLang="en-US" dirty="0">
                    <a:ea typeface="微软雅黑" panose="020B0503020204020204" pitchFamily="34" charset="-122"/>
                    <a:cs typeface="Times New Roman" panose="02020603050405020304" pitchFamily="18" charset="0"/>
                  </a:rPr>
                  <a:t>附近</a:t>
                </a:r>
                <a14:m>
                  <m:oMath xmlns:m="http://schemas.openxmlformats.org/officeDocument/2006/math">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𝑣</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𝑑𝑣</m:t>
                    </m:r>
                  </m:oMath>
                </a14:m>
                <a:r>
                  <a:rPr lang="zh-CN" altLang="en-US" dirty="0">
                    <a:ea typeface="微软雅黑" panose="020B0503020204020204" pitchFamily="34" charset="-122"/>
                    <a:cs typeface="Times New Roman" panose="02020603050405020304" pitchFamily="18" charset="0"/>
                  </a:rPr>
                  <a:t>速率区间内的分子数。</a:t>
                </a:r>
              </a:p>
            </p:txBody>
          </p:sp>
        </mc:Choice>
        <mc:Fallback xmlns="">
          <p:sp>
            <p:nvSpPr>
              <p:cNvPr id="26" name="Text Box 3"/>
              <p:cNvSpPr txBox="1">
                <a:spLocks noRot="1" noChangeAspect="1" noMove="1" noResize="1" noEditPoints="1" noAdjustHandles="1" noChangeArrowheads="1" noChangeShapeType="1" noTextEdit="1"/>
              </p:cNvSpPr>
              <p:nvPr/>
            </p:nvSpPr>
            <p:spPr bwMode="auto">
              <a:xfrm>
                <a:off x="2690811" y="1139146"/>
                <a:ext cx="8840789" cy="954107"/>
              </a:xfrm>
              <a:prstGeom prst="rect">
                <a:avLst/>
              </a:prstGeom>
              <a:blipFill>
                <a:blip r:embed="rId2"/>
                <a:stretch>
                  <a:fillRect l="-1378"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 Box 3"/>
              <p:cNvSpPr txBox="1">
                <a:spLocks noChangeArrowheads="1"/>
              </p:cNvSpPr>
              <p:nvPr/>
            </p:nvSpPr>
            <p:spPr bwMode="auto">
              <a:xfrm>
                <a:off x="4855387" y="2188136"/>
                <a:ext cx="6676213"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分布在有限速率区间</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2</m:t>
                        </m:r>
                      </m:sub>
                    </m:sSub>
                  </m:oMath>
                </a14:m>
                <a:r>
                  <a:rPr lang="zh-CN" altLang="en-US" dirty="0">
                    <a:ea typeface="微软雅黑" panose="020B0503020204020204" pitchFamily="34" charset="-122"/>
                    <a:cs typeface="Times New Roman" panose="02020603050405020304" pitchFamily="18" charset="0"/>
                  </a:rPr>
                  <a:t>内的分子数占总分子数的比率。</a:t>
                </a:r>
              </a:p>
            </p:txBody>
          </p:sp>
        </mc:Choice>
        <mc:Fallback xmlns="">
          <p:sp>
            <p:nvSpPr>
              <p:cNvPr id="35" name="Text Box 3"/>
              <p:cNvSpPr txBox="1">
                <a:spLocks noRot="1" noChangeAspect="1" noMove="1" noResize="1" noEditPoints="1" noAdjustHandles="1" noChangeArrowheads="1" noChangeShapeType="1" noTextEdit="1"/>
              </p:cNvSpPr>
              <p:nvPr/>
            </p:nvSpPr>
            <p:spPr bwMode="auto">
              <a:xfrm>
                <a:off x="4855387" y="2188136"/>
                <a:ext cx="6676213" cy="954107"/>
              </a:xfrm>
              <a:prstGeom prst="rect">
                <a:avLst/>
              </a:prstGeom>
              <a:blipFill>
                <a:blip r:embed="rId3"/>
                <a:stretch>
                  <a:fillRect l="-1825" t="-7051" r="-182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 Box 5"/>
              <p:cNvSpPr txBox="1">
                <a:spLocks noChangeArrowheads="1"/>
              </p:cNvSpPr>
              <p:nvPr/>
            </p:nvSpPr>
            <p:spPr bwMode="auto">
              <a:xfrm>
                <a:off x="4855387" y="3449892"/>
                <a:ext cx="6676213"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分布在有限速率区间 </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1</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𝑣</m:t>
                        </m:r>
                      </m:e>
                      <m:sub>
                        <m:r>
                          <a:rPr lang="en-US" altLang="zh-CN" i="1">
                            <a:latin typeface="Cambria Math" panose="02040503050406030204" pitchFamily="18" charset="0"/>
                            <a:ea typeface="Cambria Math" panose="02040503050406030204" pitchFamily="18" charset="0"/>
                          </a:rPr>
                          <m:t>2</m:t>
                        </m:r>
                      </m:sub>
                    </m:sSub>
                  </m:oMath>
                </a14:m>
                <a:r>
                  <a:rPr lang="zh-CN" altLang="en-US" dirty="0">
                    <a:ea typeface="微软雅黑" panose="020B0503020204020204" pitchFamily="34" charset="-122"/>
                    <a:cs typeface="Times New Roman" panose="02020603050405020304" pitchFamily="18" charset="0"/>
                  </a:rPr>
                  <a:t>内的分子数。</a:t>
                </a:r>
              </a:p>
            </p:txBody>
          </p:sp>
        </mc:Choice>
        <mc:Fallback xmlns="">
          <p:sp>
            <p:nvSpPr>
              <p:cNvPr id="37" name="Text Box 5"/>
              <p:cNvSpPr txBox="1">
                <a:spLocks noRot="1" noChangeAspect="1" noMove="1" noResize="1" noEditPoints="1" noAdjustHandles="1" noChangeArrowheads="1" noChangeShapeType="1" noTextEdit="1"/>
              </p:cNvSpPr>
              <p:nvPr/>
            </p:nvSpPr>
            <p:spPr bwMode="auto">
              <a:xfrm>
                <a:off x="4855387" y="3449892"/>
                <a:ext cx="6676213" cy="954107"/>
              </a:xfrm>
              <a:prstGeom prst="rect">
                <a:avLst/>
              </a:prstGeom>
              <a:blipFill>
                <a:blip r:embed="rId4"/>
                <a:stretch>
                  <a:fillRect l="-1825" t="-7051" r="-182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 Box 7"/>
              <p:cNvSpPr txBox="1">
                <a:spLocks noChangeArrowheads="1"/>
              </p:cNvSpPr>
              <p:nvPr/>
            </p:nvSpPr>
            <p:spPr bwMode="auto">
              <a:xfrm>
                <a:off x="5165583" y="4476685"/>
                <a:ext cx="636601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分布在</a:t>
                </a:r>
                <a14:m>
                  <m:oMath xmlns:m="http://schemas.openxmlformats.org/officeDocument/2006/math">
                    <m:r>
                      <a:rPr lang="en-US" altLang="zh-CN" i="1">
                        <a:latin typeface="Cambria Math" panose="02040503050406030204" pitchFamily="18" charset="0"/>
                        <a:ea typeface="Cambria Math" panose="02040503050406030204" pitchFamily="18" charset="0"/>
                      </a:rPr>
                      <m:t>0→∞</m:t>
                    </m:r>
                  </m:oMath>
                </a14:m>
                <a:r>
                  <a:rPr lang="zh-CN" altLang="en-US" dirty="0">
                    <a:ea typeface="微软雅黑" panose="020B0503020204020204" pitchFamily="34" charset="-122"/>
                    <a:cs typeface="Times New Roman" panose="02020603050405020304" pitchFamily="18" charset="0"/>
                  </a:rPr>
                  <a:t>速率区间内的分子数占总分子数的比率。（ 归一化条件）</a:t>
                </a:r>
              </a:p>
            </p:txBody>
          </p:sp>
        </mc:Choice>
        <mc:Fallback xmlns="">
          <p:sp>
            <p:nvSpPr>
              <p:cNvPr id="39" name="Text Box 7"/>
              <p:cNvSpPr txBox="1">
                <a:spLocks noRot="1" noChangeAspect="1" noMove="1" noResize="1" noEditPoints="1" noAdjustHandles="1" noChangeArrowheads="1" noChangeShapeType="1" noTextEdit="1"/>
              </p:cNvSpPr>
              <p:nvPr/>
            </p:nvSpPr>
            <p:spPr bwMode="auto">
              <a:xfrm>
                <a:off x="5165583" y="4476685"/>
                <a:ext cx="6366018" cy="954107"/>
              </a:xfrm>
              <a:prstGeom prst="rect">
                <a:avLst/>
              </a:prstGeom>
              <a:blipFill>
                <a:blip r:embed="rId5"/>
                <a:stretch>
                  <a:fillRect l="-1914" t="-6369" r="-1914"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 Box 9"/>
              <p:cNvSpPr txBox="1">
                <a:spLocks noChangeArrowheads="1"/>
              </p:cNvSpPr>
              <p:nvPr/>
            </p:nvSpPr>
            <p:spPr bwMode="auto">
              <a:xfrm>
                <a:off x="7440175" y="5838051"/>
                <a:ext cx="3171702"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r>
                  <a:rPr lang="en-US" altLang="zh-CN" dirty="0">
                    <a:ea typeface="微软雅黑" panose="020B0503020204020204" pitchFamily="34" charset="-122"/>
                    <a:cs typeface="Times New Roman" panose="02020603050405020304" pitchFamily="18" charset="0"/>
                  </a:rPr>
                  <a:t>——</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𝑣</m:t>
                        </m:r>
                      </m:e>
                      <m:sup>
                        <m:r>
                          <a:rPr lang="en-US" altLang="zh-CN" i="1">
                            <a:latin typeface="Cambria Math" panose="02040503050406030204" pitchFamily="18" charset="0"/>
                          </a:rPr>
                          <m:t>2</m:t>
                        </m:r>
                      </m:sup>
                    </m:sSup>
                  </m:oMath>
                </a14:m>
                <a:r>
                  <a:rPr lang="zh-CN" altLang="en-US" dirty="0">
                    <a:ea typeface="微软雅黑" panose="020B0503020204020204" pitchFamily="34" charset="-122"/>
                    <a:cs typeface="Times New Roman" panose="02020603050405020304" pitchFamily="18" charset="0"/>
                  </a:rPr>
                  <a:t>的平均值。</a:t>
                </a:r>
              </a:p>
            </p:txBody>
          </p:sp>
        </mc:Choice>
        <mc:Fallback xmlns="">
          <p:sp>
            <p:nvSpPr>
              <p:cNvPr id="41" name="Text Box 9"/>
              <p:cNvSpPr txBox="1">
                <a:spLocks noRot="1" noChangeAspect="1" noMove="1" noResize="1" noEditPoints="1" noAdjustHandles="1" noChangeArrowheads="1" noChangeShapeType="1" noTextEdit="1"/>
              </p:cNvSpPr>
              <p:nvPr/>
            </p:nvSpPr>
            <p:spPr bwMode="auto">
              <a:xfrm>
                <a:off x="7440175" y="5838051"/>
                <a:ext cx="3171702" cy="523220"/>
              </a:xfrm>
              <a:prstGeom prst="rect">
                <a:avLst/>
              </a:prstGeom>
              <a:blipFill>
                <a:blip r:embed="rId6"/>
                <a:stretch>
                  <a:fillRect l="-4038"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376421" y="218461"/>
                <a:ext cx="4175567"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𝑁</m:t>
                          </m:r>
                        </m:num>
                        <m:den>
                          <m:r>
                            <a:rPr lang="en-US" altLang="zh-CN" sz="2800" b="0" i="1" smtClean="0">
                              <a:solidFill>
                                <a:srgbClr val="0000FF"/>
                              </a:solidFill>
                              <a:latin typeface="Cambria Math" panose="02040503050406030204" pitchFamily="18" charset="0"/>
                              <a:ea typeface="Cambria Math" panose="02040503050406030204" pitchFamily="18" charset="0"/>
                            </a:rPr>
                            <m:t>𝑉</m:t>
                          </m:r>
                        </m:den>
                      </m:f>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𝑁</m:t>
                          </m:r>
                        </m:num>
                        <m:den>
                          <m:r>
                            <a:rPr lang="en-US" altLang="zh-CN" sz="2800" i="1">
                              <a:solidFill>
                                <a:srgbClr val="0000FF"/>
                              </a:solidFill>
                              <a:latin typeface="Cambria Math" panose="02040503050406030204" pitchFamily="18" charset="0"/>
                              <a:ea typeface="Cambria Math" panose="02040503050406030204" pitchFamily="18" charset="0"/>
                            </a:rPr>
                            <m:t>𝑁</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b="0" i="1" smtClean="0">
                              <a:solidFill>
                                <a:srgbClr val="0000FF"/>
                              </a:solidFill>
                              <a:latin typeface="Cambria Math" panose="02040503050406030204" pitchFamily="18" charset="0"/>
                              <a:ea typeface="Cambria Math" panose="02040503050406030204" pitchFamily="18" charset="0"/>
                            </a:rPr>
                            <m:t>𝑉</m:t>
                          </m:r>
                        </m:den>
                      </m:f>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2376421" y="218461"/>
                <a:ext cx="4175567" cy="91037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432993" y="2282216"/>
                <a:ext cx="2159502" cy="693138"/>
              </a:xfrm>
              <a:prstGeom prst="rect">
                <a:avLst/>
              </a:prstGeom>
            </p:spPr>
            <p:txBody>
              <a:bodyPr wrap="none">
                <a:spAutoFit/>
              </a:bodyPr>
              <a:lstStyle/>
              <a:p>
                <a:r>
                  <a:rPr lang="en-US" altLang="zh-CN" sz="2800" b="0" dirty="0">
                    <a:solidFill>
                      <a:srgbClr val="0000FF"/>
                    </a:solidFill>
                    <a:ea typeface="Cambria Math" panose="02040503050406030204" pitchFamily="18" charset="0"/>
                  </a:rPr>
                  <a:t>4.</a:t>
                </a:r>
                <a14:m>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2432993" y="2282216"/>
                <a:ext cx="2159502" cy="693138"/>
              </a:xfrm>
              <a:prstGeom prst="rect">
                <a:avLst/>
              </a:prstGeom>
              <a:blipFill>
                <a:blip r:embed="rId8"/>
                <a:stretch>
                  <a:fillRect l="-5650" t="-1754" b="-6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432993" y="3443992"/>
                <a:ext cx="2422394" cy="693138"/>
              </a:xfrm>
              <a:prstGeom prst="rect">
                <a:avLst/>
              </a:prstGeom>
            </p:spPr>
            <p:txBody>
              <a:bodyPr wrap="none">
                <a:spAutoFit/>
              </a:bodyPr>
              <a:lstStyle/>
              <a:p>
                <a:r>
                  <a:rPr lang="en-US" altLang="zh-CN" sz="2800" b="0" dirty="0">
                    <a:solidFill>
                      <a:srgbClr val="0000FF"/>
                    </a:solidFill>
                    <a:ea typeface="Cambria Math" panose="02040503050406030204" pitchFamily="18" charset="0"/>
                  </a:rPr>
                  <a:t>5.</a:t>
                </a:r>
                <a14:m>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2432993" y="3443992"/>
                <a:ext cx="2422394" cy="693138"/>
              </a:xfrm>
              <a:prstGeom prst="rect">
                <a:avLst/>
              </a:prstGeom>
              <a:blipFill>
                <a:blip r:embed="rId9"/>
                <a:stretch>
                  <a:fillRect l="-5038" t="-2632" b="-61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376421" y="4633235"/>
                <a:ext cx="2789161" cy="641009"/>
              </a:xfrm>
              <a:prstGeom prst="rect">
                <a:avLst/>
              </a:prstGeom>
            </p:spPr>
            <p:txBody>
              <a:bodyPr wrap="none">
                <a:spAutoFit/>
              </a:bodyPr>
              <a:lstStyle/>
              <a:p>
                <a:r>
                  <a:rPr lang="en-US" altLang="zh-CN" sz="2800" b="0" dirty="0">
                    <a:solidFill>
                      <a:srgbClr val="0000FF"/>
                    </a:solidFill>
                    <a:ea typeface="Cambria Math" panose="02040503050406030204" pitchFamily="18" charset="0"/>
                  </a:rPr>
                  <a:t>6.</a:t>
                </a:r>
                <a14:m>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1</m:t>
                    </m:r>
                  </m:oMath>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2376421" y="4633235"/>
                <a:ext cx="2789161" cy="641009"/>
              </a:xfrm>
              <a:prstGeom prst="rect">
                <a:avLst/>
              </a:prstGeom>
              <a:blipFill>
                <a:blip r:embed="rId10"/>
                <a:stretch>
                  <a:fillRect l="-4595" t="-1905" b="-152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898242" y="5587342"/>
                <a:ext cx="3509102"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e>
                      </m:bar>
                    </m:oMath>
                  </m:oMathPara>
                </a14:m>
                <a:endParaRPr lang="zh-CN" altLang="en-US" sz="2800" i="1" dirty="0"/>
              </a:p>
            </p:txBody>
          </p:sp>
        </mc:Choice>
        <mc:Fallback xmlns="">
          <p:sp>
            <p:nvSpPr>
              <p:cNvPr id="24" name="矩形 23"/>
              <p:cNvSpPr>
                <a:spLocks noRot="1" noChangeAspect="1" noMove="1" noResize="1" noEditPoints="1" noAdjustHandles="1" noChangeArrowheads="1" noChangeShapeType="1" noTextEdit="1"/>
              </p:cNvSpPr>
              <p:nvPr/>
            </p:nvSpPr>
            <p:spPr>
              <a:xfrm>
                <a:off x="3898242" y="5587342"/>
                <a:ext cx="3509102" cy="102463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02405" y="2686958"/>
                <a:ext cx="2140458"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102405" y="2686958"/>
                <a:ext cx="2140458" cy="91057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315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wipe(left)">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wipe(left)">
                                      <p:cBhvr>
                                        <p:cTn id="32" dur="500"/>
                                        <p:tgtEl>
                                          <p:spTgt spid="2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animEffect transition="in" filter="wipe(left)">
                                      <p:cBhvr>
                                        <p:cTn id="5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5" grpId="0"/>
      <p:bldP spid="37" grpId="0"/>
      <p:bldP spid="39" grpId="0"/>
      <p:bldP spid="41" grpId="0"/>
      <p:bldP spid="19" grpId="0"/>
      <p:bldP spid="20" grpId="0"/>
      <p:bldP spid="22" grpId="0"/>
      <p:bldP spid="23" grpId="0"/>
      <p:bldP spid="24"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Box 1"/>
          <p:cNvSpPr txBox="1">
            <a:spLocks noChangeArrowheads="1"/>
          </p:cNvSpPr>
          <p:nvPr/>
        </p:nvSpPr>
        <p:spPr bwMode="auto">
          <a:xfrm>
            <a:off x="2409825" y="532401"/>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请叙述热力学第二定律的开尔文表述和克劳修斯表述的内容，并指出热力学第二定律的实质。</a:t>
            </a:r>
            <a:endParaRPr lang="zh-CN" altLang="en-US" dirty="0">
              <a:ea typeface="微软雅黑" panose="020B0503020204020204" pitchFamily="34" charset="-122"/>
              <a:cs typeface="Times New Roman" panose="02020603050405020304" pitchFamily="18" charset="0"/>
            </a:endParaRPr>
          </a:p>
        </p:txBody>
      </p:sp>
      <p:sp>
        <p:nvSpPr>
          <p:cNvPr id="15" name="矩形 2"/>
          <p:cNvSpPr>
            <a:spLocks noChangeArrowheads="1"/>
          </p:cNvSpPr>
          <p:nvPr/>
        </p:nvSpPr>
        <p:spPr bwMode="auto">
          <a:xfrm>
            <a:off x="2409825" y="2025781"/>
            <a:ext cx="81438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开尔文表述：不可能制成一种循环热机，只从单一热源吸收热量，使之全部转变为有用功，而其他物体不发生任何变化。</a:t>
            </a:r>
            <a:endParaRPr lang="en-US" altLang="zh-CN" dirty="0">
              <a:ea typeface="微软雅黑" panose="020B0503020204020204" pitchFamily="34" charset="-122"/>
              <a:cs typeface="Times New Roman" panose="02020603050405020304" pitchFamily="18" charset="0"/>
            </a:endParaRPr>
          </a:p>
          <a:p>
            <a:pPr algn="just" eaLnBrk="1" hangingPunct="1"/>
            <a:r>
              <a:rPr lang="zh-CN" altLang="en-US" dirty="0">
                <a:ea typeface="微软雅黑" panose="020B0503020204020204" pitchFamily="34" charset="-122"/>
                <a:cs typeface="Times New Roman" panose="02020603050405020304" pitchFamily="18" charset="0"/>
              </a:rPr>
              <a:t>克劳修斯表述：热量不可能自动地从低温物体传向高温物体，而不引起其他变化。</a:t>
            </a:r>
          </a:p>
        </p:txBody>
      </p:sp>
      <p:sp>
        <p:nvSpPr>
          <p:cNvPr id="16" name="TextBox 3"/>
          <p:cNvSpPr txBox="1">
            <a:spLocks noChangeArrowheads="1"/>
          </p:cNvSpPr>
          <p:nvPr/>
        </p:nvSpPr>
        <p:spPr bwMode="auto">
          <a:xfrm>
            <a:off x="2409825" y="4811843"/>
            <a:ext cx="7929562"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a:ea typeface="微软雅黑" panose="020B0503020204020204" pitchFamily="34" charset="-122"/>
                <a:cs typeface="Times New Roman" panose="02020603050405020304" pitchFamily="18" charset="0"/>
              </a:rPr>
              <a:t>热力学第二定律的实质</a:t>
            </a:r>
            <a:r>
              <a:rPr lang="zh-CN" altLang="en-US">
                <a:ea typeface="微软雅黑" panose="020B0503020204020204" pitchFamily="34" charset="-122"/>
                <a:cs typeface="Times New Roman" panose="02020603050405020304" pitchFamily="18" charset="0"/>
              </a:rPr>
              <a:t>：与热现象有关的宏观过程都是不可逆的。</a:t>
            </a:r>
          </a:p>
        </p:txBody>
      </p:sp>
    </p:spTree>
    <p:extLst>
      <p:ext uri="{BB962C8B-B14F-4D97-AF65-F5344CB8AC3E}">
        <p14:creationId xmlns:p14="http://schemas.microsoft.com/office/powerpoint/2010/main" val="5651536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Box 1"/>
          <p:cNvSpPr txBox="1">
            <a:spLocks noChangeArrowheads="1"/>
          </p:cNvSpPr>
          <p:nvPr/>
        </p:nvSpPr>
        <p:spPr bwMode="auto">
          <a:xfrm>
            <a:off x="2409824" y="484188"/>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请叙述热力学第二定律的开尔文表述和克劳修斯表述的内容，</a:t>
            </a:r>
            <a:r>
              <a:rPr lang="zh-CN" altLang="en-US" dirty="0">
                <a:ea typeface="微软雅黑" panose="020B0503020204020204" pitchFamily="34" charset="-122"/>
                <a:cs typeface="Times New Roman" panose="02020603050405020304" pitchFamily="18" charset="0"/>
              </a:rPr>
              <a:t>并说明热力学第二定律的统计意义</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15" name="矩形 2"/>
          <p:cNvSpPr>
            <a:spLocks noChangeArrowheads="1"/>
          </p:cNvSpPr>
          <p:nvPr/>
        </p:nvSpPr>
        <p:spPr bwMode="auto">
          <a:xfrm>
            <a:off x="2409824" y="1982788"/>
            <a:ext cx="81438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开尔文表述：不可能制成一种循环热机，只从单一热源吸收热量，使之全部转变为有用功，而其他物体不发生任何变化。</a:t>
            </a:r>
            <a:endParaRPr lang="en-US" altLang="zh-CN" dirty="0">
              <a:ea typeface="微软雅黑" panose="020B0503020204020204" pitchFamily="34" charset="-122"/>
              <a:cs typeface="Times New Roman" panose="02020603050405020304" pitchFamily="18" charset="0"/>
            </a:endParaRPr>
          </a:p>
          <a:p>
            <a:pPr algn="just" eaLnBrk="1" hangingPunct="1"/>
            <a:r>
              <a:rPr lang="zh-CN" altLang="en-US" dirty="0">
                <a:ea typeface="微软雅黑" panose="020B0503020204020204" pitchFamily="34" charset="-122"/>
                <a:cs typeface="Times New Roman" panose="02020603050405020304" pitchFamily="18" charset="0"/>
              </a:rPr>
              <a:t>克劳修斯表述：热量不可能自动地从低温物体传向高温物体，而不引起其他变化。</a:t>
            </a:r>
          </a:p>
        </p:txBody>
      </p:sp>
      <p:sp>
        <p:nvSpPr>
          <p:cNvPr id="16" name="TextBox 3"/>
          <p:cNvSpPr txBox="1">
            <a:spLocks noChangeArrowheads="1"/>
          </p:cNvSpPr>
          <p:nvPr/>
        </p:nvSpPr>
        <p:spPr bwMode="auto">
          <a:xfrm>
            <a:off x="2409824" y="4216032"/>
            <a:ext cx="814387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统计意义：一个不受外界影响的孤立系统，其内部所发生的过程总是由热力学概率小的宏观状态向热力学概率大的宏观状态进行，即从有序向无序的状态发展。</a:t>
            </a:r>
          </a:p>
        </p:txBody>
      </p:sp>
    </p:spTree>
    <p:extLst>
      <p:ext uri="{BB962C8B-B14F-4D97-AF65-F5344CB8AC3E}">
        <p14:creationId xmlns:p14="http://schemas.microsoft.com/office/powerpoint/2010/main" val="33540086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Box 1"/>
          <p:cNvSpPr txBox="1">
            <a:spLocks noChangeArrowheads="1"/>
          </p:cNvSpPr>
          <p:nvPr/>
        </p:nvSpPr>
        <p:spPr bwMode="auto">
          <a:xfrm>
            <a:off x="2409825" y="484188"/>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从气体动理论的观点来看，理想气体是一种最简单的气体，理想气体的微观模型有哪几个方面的内容。</a:t>
            </a:r>
          </a:p>
        </p:txBody>
      </p:sp>
      <p:sp>
        <p:nvSpPr>
          <p:cNvPr id="15" name="矩形 2"/>
          <p:cNvSpPr>
            <a:spLocks noChangeArrowheads="1"/>
          </p:cNvSpPr>
          <p:nvPr/>
        </p:nvSpPr>
        <p:spPr bwMode="auto">
          <a:xfrm>
            <a:off x="2409825" y="1982788"/>
            <a:ext cx="8143875"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）分子本身的大小与分子间的平均距离相比要小得多。因此，分子的线度可忽略不计，视分子为质点，它们的运动遵从牛顿定律；</a:t>
            </a:r>
          </a:p>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2</a:t>
            </a:r>
            <a:r>
              <a:rPr lang="zh-CN" altLang="en-US" dirty="0">
                <a:ea typeface="微软雅黑" panose="020B0503020204020204" pitchFamily="34" charset="-122"/>
                <a:cs typeface="Times New Roman" panose="02020603050405020304" pitchFamily="18" charset="0"/>
              </a:rPr>
              <a:t>）分子间平均距离很大，除碰撞外，分子间的相互作用力可忽略不计，忽略重力对分子的影响，则分子在两次碰撞之间做匀速直线运动；</a:t>
            </a:r>
          </a:p>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3</a:t>
            </a:r>
            <a:r>
              <a:rPr lang="zh-CN" altLang="en-US" dirty="0">
                <a:ea typeface="微软雅黑" panose="020B0503020204020204" pitchFamily="34" charset="-122"/>
                <a:cs typeface="Times New Roman" panose="02020603050405020304" pitchFamily="18" charset="0"/>
              </a:rPr>
              <a:t>）分子间的碰撞、分子与器壁的碰撞是完全弹性的，所以分子运动遵从动量守恒和动能守恒。</a:t>
            </a:r>
          </a:p>
        </p:txBody>
      </p:sp>
    </p:spTree>
    <p:extLst>
      <p:ext uri="{BB962C8B-B14F-4D97-AF65-F5344CB8AC3E}">
        <p14:creationId xmlns:p14="http://schemas.microsoft.com/office/powerpoint/2010/main" val="31068970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4" name="TextBox 1"/>
          <p:cNvSpPr txBox="1">
            <a:spLocks noChangeArrowheads="1"/>
          </p:cNvSpPr>
          <p:nvPr/>
        </p:nvSpPr>
        <p:spPr bwMode="auto">
          <a:xfrm>
            <a:off x="2409825" y="739906"/>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两条绝热线和一条等温线是否可以构成一个循环？请说明依据。</a:t>
            </a:r>
          </a:p>
        </p:txBody>
      </p:sp>
      <p:sp>
        <p:nvSpPr>
          <p:cNvPr id="15" name="矩形 2"/>
          <p:cNvSpPr>
            <a:spLocks noChangeArrowheads="1"/>
          </p:cNvSpPr>
          <p:nvPr/>
        </p:nvSpPr>
        <p:spPr bwMode="auto">
          <a:xfrm>
            <a:off x="2409825" y="1809881"/>
            <a:ext cx="81438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答：不能。如图所示，等温线</a:t>
            </a:r>
            <a:r>
              <a:rPr lang="en-US" altLang="zh-CN" dirty="0">
                <a:ea typeface="微软雅黑" panose="020B0503020204020204" pitchFamily="34" charset="-122"/>
                <a:cs typeface="Times New Roman" panose="02020603050405020304" pitchFamily="18" charset="0"/>
              </a:rPr>
              <a:t>3</a:t>
            </a:r>
            <a:r>
              <a:rPr lang="zh-CN" altLang="en-US" dirty="0">
                <a:ea typeface="微软雅黑" panose="020B0503020204020204" pitchFamily="34" charset="-122"/>
                <a:cs typeface="Times New Roman" panose="02020603050405020304" pitchFamily="18" charset="0"/>
              </a:rPr>
              <a:t>与</a:t>
            </a:r>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和</a:t>
            </a:r>
            <a:r>
              <a:rPr lang="en-US" altLang="zh-CN" dirty="0">
                <a:ea typeface="微软雅黑" panose="020B0503020204020204" pitchFamily="34" charset="-122"/>
                <a:cs typeface="Times New Roman" panose="02020603050405020304" pitchFamily="18" charset="0"/>
              </a:rPr>
              <a:t>2</a:t>
            </a:r>
            <a:r>
              <a:rPr lang="zh-CN" altLang="en-US" dirty="0">
                <a:ea typeface="微软雅黑" panose="020B0503020204020204" pitchFamily="34" charset="-122"/>
                <a:cs typeface="Times New Roman" panose="02020603050405020304" pitchFamily="18" charset="0"/>
              </a:rPr>
              <a:t>两绝热线相交，构成一个循环。这个循环只有一个单一热源，它把吸收的热量全部变成功，即，并使周围环境没有变化，这是违背热力学第二定律的开尔文表述，所以不可能构成这样的一个循环。</a:t>
            </a:r>
          </a:p>
        </p:txBody>
      </p:sp>
      <p:grpSp>
        <p:nvGrpSpPr>
          <p:cNvPr id="2" name="组合 1"/>
          <p:cNvGrpSpPr/>
          <p:nvPr/>
        </p:nvGrpSpPr>
        <p:grpSpPr>
          <a:xfrm>
            <a:off x="7397899" y="4064501"/>
            <a:ext cx="3815689" cy="2708568"/>
            <a:chOff x="7397899" y="4064501"/>
            <a:chExt cx="3815689" cy="2708568"/>
          </a:xfrm>
        </p:grpSpPr>
        <p:grpSp>
          <p:nvGrpSpPr>
            <p:cNvPr id="16" name="Group 38"/>
            <p:cNvGrpSpPr>
              <a:grpSpLocks/>
            </p:cNvGrpSpPr>
            <p:nvPr/>
          </p:nvGrpSpPr>
          <p:grpSpPr bwMode="auto">
            <a:xfrm>
              <a:off x="7722675" y="4119063"/>
              <a:ext cx="3490913" cy="2328863"/>
              <a:chOff x="3484" y="1918"/>
              <a:chExt cx="2199" cy="1467"/>
            </a:xfrm>
          </p:grpSpPr>
          <p:sp>
            <p:nvSpPr>
              <p:cNvPr id="17" name="Line 7"/>
              <p:cNvSpPr>
                <a:spLocks noChangeShapeType="1"/>
              </p:cNvSpPr>
              <p:nvPr/>
            </p:nvSpPr>
            <p:spPr bwMode="auto">
              <a:xfrm>
                <a:off x="3484" y="3385"/>
                <a:ext cx="2199" cy="0"/>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8"/>
              <p:cNvSpPr>
                <a:spLocks noChangeShapeType="1"/>
              </p:cNvSpPr>
              <p:nvPr/>
            </p:nvSpPr>
            <p:spPr bwMode="auto">
              <a:xfrm flipV="1">
                <a:off x="3488" y="1918"/>
                <a:ext cx="0" cy="1457"/>
              </a:xfrm>
              <a:prstGeom prst="line">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graphicFrame>
                <p:nvGraphicFramePr>
                  <p:cNvPr id="21" name="Object 14"/>
                  <p:cNvGraphicFramePr>
                    <a:graphicFrameLocks noChangeAspect="1"/>
                  </p:cNvGraphicFramePr>
                  <p:nvPr/>
                </p:nvGraphicFramePr>
                <p:xfrm>
                  <a:off x="4377" y="2931"/>
                  <a:ext cx="173" cy="267"/>
                </p:xfrm>
                <a:graphic>
                  <a:graphicData uri="http://schemas.openxmlformats.org/presentationml/2006/ole">
                    <mc:AlternateContent>
                      <mc:Choice xmlns:v="urn:schemas-microsoft-com:vml" Requires="v">
                        <p:oleObj spid="_x0000_s102651" name="公式" r:id="rId3" imgW="114151" imgH="164885" progId="Equation.3">
                          <p:embed/>
                        </p:oleObj>
                      </mc:Choice>
                      <mc:Fallback>
                        <p:oleObj name="公式" r:id="rId3" imgW="114151" imgH="164885" progId="Equation.3">
                          <p:embed/>
                          <p:pic>
                            <p:nvPicPr>
                              <p:cNvPr id="51211" name="Object 14"/>
                              <p:cNvPicPr>
                                <a:picLocks noChangeAspect="1" noChangeArrowheads="1"/>
                              </p:cNvPicPr>
                              <p:nvPr/>
                            </p:nvPicPr>
                            <p:blipFill>
                              <a:blip r:embed="rId4">
                                <a:extLst>
                                  <a:ext uri="{28A0092B-C50C-407E-A947-70E740481C1C}">
                                    <a14:useLocalDpi val="0"/>
                                  </a:ext>
                                </a:extLst>
                              </a:blip>
                              <a:srcRect/>
                              <a:stretch>
                                <a:fillRect/>
                              </a:stretch>
                            </p:blipFill>
                            <p:spPr bwMode="auto">
                              <a:xfrm>
                                <a:off x="4377" y="2931"/>
                                <a:ext cx="173" cy="26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1" name="Object 14"/>
                  <p:cNvGraphicFramePr>
                    <a:graphicFrameLocks noChangeAspect="1"/>
                  </p:cNvGraphicFramePr>
                  <p:nvPr/>
                </p:nvGraphicFramePr>
                <p:xfrm>
                  <a:off x="4377" y="2931"/>
                  <a:ext cx="173" cy="267"/>
                </p:xfrm>
                <a:graphic>
                  <a:graphicData uri="http://schemas.openxmlformats.org/presentationml/2006/ole">
                    <mc:AlternateContent>
                      <mc:Choice xmlns:v="urn:schemas-microsoft-com:vml" Requires="v">
                        <p:oleObj spid="_x0000_s102594" name="公式" r:id="rId5" imgW="114151" imgH="164885" progId="Equation.3">
                          <p:embed/>
                        </p:oleObj>
                      </mc:Choice>
                      <mc:Fallback>
                        <p:oleObj name="公式" r:id="rId5" imgW="114151" imgH="164885" progId="Equation.3">
                          <p:embed/>
                          <p:pic>
                            <p:nvPicPr>
                              <p:cNvPr id="51211"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7" y="2931"/>
                                <a:ext cx="173"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2" name="Object 15"/>
                  <p:cNvGraphicFramePr>
                    <a:graphicFrameLocks noChangeAspect="1"/>
                  </p:cNvGraphicFramePr>
                  <p:nvPr/>
                </p:nvGraphicFramePr>
                <p:xfrm>
                  <a:off x="4694" y="2795"/>
                  <a:ext cx="192" cy="267"/>
                </p:xfrm>
                <a:graphic>
                  <a:graphicData uri="http://schemas.openxmlformats.org/presentationml/2006/ole">
                    <mc:AlternateContent>
                      <mc:Choice xmlns:v="urn:schemas-microsoft-com:vml" Requires="v">
                        <p:oleObj spid="_x0000_s102652" name="公式" r:id="rId7" imgW="126780" imgH="164814" progId="Equation.3">
                          <p:embed/>
                        </p:oleObj>
                      </mc:Choice>
                      <mc:Fallback>
                        <p:oleObj name="公式" r:id="rId7" imgW="126780" imgH="164814" progId="Equation.3">
                          <p:embed/>
                          <p:pic>
                            <p:nvPicPr>
                              <p:cNvPr id="51212" name="Object 15"/>
                              <p:cNvPicPr>
                                <a:picLocks noChangeAspect="1" noChangeArrowheads="1"/>
                              </p:cNvPicPr>
                              <p:nvPr/>
                            </p:nvPicPr>
                            <p:blipFill>
                              <a:blip r:embed="rId8">
                                <a:extLst>
                                  <a:ext uri="{28A0092B-C50C-407E-A947-70E740481C1C}">
                                    <a14:useLocalDpi val="0"/>
                                  </a:ext>
                                </a:extLst>
                              </a:blip>
                              <a:srcRect/>
                              <a:stretch>
                                <a:fillRect/>
                              </a:stretch>
                            </p:blipFill>
                            <p:spPr bwMode="auto">
                              <a:xfrm>
                                <a:off x="4694" y="2795"/>
                                <a:ext cx="192" cy="26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2" name="Object 15"/>
                  <p:cNvGraphicFramePr>
                    <a:graphicFrameLocks noChangeAspect="1"/>
                  </p:cNvGraphicFramePr>
                  <p:nvPr/>
                </p:nvGraphicFramePr>
                <p:xfrm>
                  <a:off x="4694" y="2795"/>
                  <a:ext cx="192" cy="267"/>
                </p:xfrm>
                <a:graphic>
                  <a:graphicData uri="http://schemas.openxmlformats.org/presentationml/2006/ole">
                    <mc:AlternateContent>
                      <mc:Choice xmlns:v="urn:schemas-microsoft-com:vml" Requires="v">
                        <p:oleObj spid="_x0000_s102595" name="公式" r:id="rId9" imgW="126780" imgH="164814" progId="Equation.3">
                          <p:embed/>
                        </p:oleObj>
                      </mc:Choice>
                      <mc:Fallback>
                        <p:oleObj name="公式" r:id="rId9" imgW="126780" imgH="164814" progId="Equation.3">
                          <p:embed/>
                          <p:pic>
                            <p:nvPicPr>
                              <p:cNvPr id="51212"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4" y="2795"/>
                                <a:ext cx="192"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23" name="Object 16"/>
                  <p:cNvGraphicFramePr>
                    <a:graphicFrameLocks noChangeAspect="1"/>
                  </p:cNvGraphicFramePr>
                  <p:nvPr/>
                </p:nvGraphicFramePr>
                <p:xfrm>
                  <a:off x="4785" y="2432"/>
                  <a:ext cx="192" cy="287"/>
                </p:xfrm>
                <a:graphic>
                  <a:graphicData uri="http://schemas.openxmlformats.org/presentationml/2006/ole">
                    <mc:AlternateContent>
                      <mc:Choice xmlns:v="urn:schemas-microsoft-com:vml" Requires="v">
                        <p:oleObj spid="_x0000_s102653" name="公式" r:id="rId11" imgW="126725" imgH="177415" progId="Equation.3">
                          <p:embed/>
                        </p:oleObj>
                      </mc:Choice>
                      <mc:Fallback>
                        <p:oleObj name="公式" r:id="rId11" imgW="126725" imgH="177415" progId="Equation.3">
                          <p:embed/>
                          <p:pic>
                            <p:nvPicPr>
                              <p:cNvPr id="51213" name="Object 16"/>
                              <p:cNvPicPr>
                                <a:picLocks noChangeAspect="1" noChangeArrowheads="1"/>
                              </p:cNvPicPr>
                              <p:nvPr/>
                            </p:nvPicPr>
                            <p:blipFill>
                              <a:blip r:embed="rId12">
                                <a:extLst>
                                  <a:ext uri="{28A0092B-C50C-407E-A947-70E740481C1C}">
                                    <a14:useLocalDpi val="0"/>
                                  </a:ext>
                                </a:extLst>
                              </a:blip>
                              <a:srcRect/>
                              <a:stretch>
                                <a:fillRect/>
                              </a:stretch>
                            </p:blipFill>
                            <p:spPr bwMode="auto">
                              <a:xfrm>
                                <a:off x="4785" y="2432"/>
                                <a:ext cx="192" cy="287"/>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23" name="Object 16"/>
                  <p:cNvGraphicFramePr>
                    <a:graphicFrameLocks noChangeAspect="1"/>
                  </p:cNvGraphicFramePr>
                  <p:nvPr/>
                </p:nvGraphicFramePr>
                <p:xfrm>
                  <a:off x="4785" y="2432"/>
                  <a:ext cx="192" cy="287"/>
                </p:xfrm>
                <a:graphic>
                  <a:graphicData uri="http://schemas.openxmlformats.org/presentationml/2006/ole">
                    <mc:AlternateContent>
                      <mc:Choice xmlns:v="urn:schemas-microsoft-com:vml" Requires="v">
                        <p:oleObj spid="_x0000_s102596" name="公式" r:id="rId13" imgW="126725" imgH="177415" progId="Equation.3">
                          <p:embed/>
                        </p:oleObj>
                      </mc:Choice>
                      <mc:Fallback>
                        <p:oleObj name="公式" r:id="rId13" imgW="126725" imgH="177415" progId="Equation.3">
                          <p:embed/>
                          <p:pic>
                            <p:nvPicPr>
                              <p:cNvPr id="51213"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5" y="2432"/>
                                <a:ext cx="192" cy="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24" name="Freeform 34"/>
              <p:cNvSpPr>
                <a:spLocks/>
              </p:cNvSpPr>
              <p:nvPr/>
            </p:nvSpPr>
            <p:spPr bwMode="auto">
              <a:xfrm rot="-219207">
                <a:off x="3833" y="1979"/>
                <a:ext cx="1316" cy="1179"/>
              </a:xfrm>
              <a:custGeom>
                <a:avLst/>
                <a:gdLst>
                  <a:gd name="T0" fmla="*/ 0 w 1316"/>
                  <a:gd name="T1" fmla="*/ 0 h 1179"/>
                  <a:gd name="T2" fmla="*/ 91 w 1316"/>
                  <a:gd name="T3" fmla="*/ 453 h 1179"/>
                  <a:gd name="T4" fmla="*/ 363 w 1316"/>
                  <a:gd name="T5" fmla="*/ 816 h 1179"/>
                  <a:gd name="T6" fmla="*/ 726 w 1316"/>
                  <a:gd name="T7" fmla="*/ 1043 h 1179"/>
                  <a:gd name="T8" fmla="*/ 1316 w 1316"/>
                  <a:gd name="T9" fmla="*/ 1179 h 1179"/>
                  <a:gd name="T10" fmla="*/ 0 60000 65536"/>
                  <a:gd name="T11" fmla="*/ 0 60000 65536"/>
                  <a:gd name="T12" fmla="*/ 0 60000 65536"/>
                  <a:gd name="T13" fmla="*/ 0 60000 65536"/>
                  <a:gd name="T14" fmla="*/ 0 60000 65536"/>
                  <a:gd name="T15" fmla="*/ 0 w 1316"/>
                  <a:gd name="T16" fmla="*/ 0 h 1179"/>
                  <a:gd name="T17" fmla="*/ 1316 w 1316"/>
                  <a:gd name="T18" fmla="*/ 1179 h 1179"/>
                </a:gdLst>
                <a:ahLst/>
                <a:cxnLst>
                  <a:cxn ang="T10">
                    <a:pos x="T0" y="T1"/>
                  </a:cxn>
                  <a:cxn ang="T11">
                    <a:pos x="T2" y="T3"/>
                  </a:cxn>
                  <a:cxn ang="T12">
                    <a:pos x="T4" y="T5"/>
                  </a:cxn>
                  <a:cxn ang="T13">
                    <a:pos x="T6" y="T7"/>
                  </a:cxn>
                  <a:cxn ang="T14">
                    <a:pos x="T8" y="T9"/>
                  </a:cxn>
                </a:cxnLst>
                <a:rect l="T15" t="T16" r="T17" b="T18"/>
                <a:pathLst>
                  <a:path w="1316" h="1179">
                    <a:moveTo>
                      <a:pt x="0" y="0"/>
                    </a:moveTo>
                    <a:cubicBezTo>
                      <a:pt x="15" y="158"/>
                      <a:pt x="31" y="317"/>
                      <a:pt x="91" y="453"/>
                    </a:cubicBezTo>
                    <a:cubicBezTo>
                      <a:pt x="151" y="589"/>
                      <a:pt x="257" y="718"/>
                      <a:pt x="363" y="816"/>
                    </a:cubicBezTo>
                    <a:cubicBezTo>
                      <a:pt x="469" y="914"/>
                      <a:pt x="567" y="983"/>
                      <a:pt x="726" y="1043"/>
                    </a:cubicBezTo>
                    <a:cubicBezTo>
                      <a:pt x="885" y="1103"/>
                      <a:pt x="1100" y="1141"/>
                      <a:pt x="1316" y="117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dirty="0"/>
              </a:p>
            </p:txBody>
          </p:sp>
          <p:sp>
            <p:nvSpPr>
              <p:cNvPr id="25" name="Freeform 35"/>
              <p:cNvSpPr>
                <a:spLocks/>
              </p:cNvSpPr>
              <p:nvPr/>
            </p:nvSpPr>
            <p:spPr bwMode="auto">
              <a:xfrm rot="-964517">
                <a:off x="4558" y="2205"/>
                <a:ext cx="272" cy="1089"/>
              </a:xfrm>
              <a:custGeom>
                <a:avLst/>
                <a:gdLst>
                  <a:gd name="T0" fmla="*/ 0 w 272"/>
                  <a:gd name="T1" fmla="*/ 0 h 1089"/>
                  <a:gd name="T2" fmla="*/ 46 w 272"/>
                  <a:gd name="T3" fmla="*/ 590 h 1089"/>
                  <a:gd name="T4" fmla="*/ 136 w 272"/>
                  <a:gd name="T5" fmla="*/ 862 h 1089"/>
                  <a:gd name="T6" fmla="*/ 272 w 272"/>
                  <a:gd name="T7" fmla="*/ 1089 h 1089"/>
                  <a:gd name="T8" fmla="*/ 0 60000 65536"/>
                  <a:gd name="T9" fmla="*/ 0 60000 65536"/>
                  <a:gd name="T10" fmla="*/ 0 60000 65536"/>
                  <a:gd name="T11" fmla="*/ 0 60000 65536"/>
                  <a:gd name="T12" fmla="*/ 0 w 272"/>
                  <a:gd name="T13" fmla="*/ 0 h 1089"/>
                  <a:gd name="T14" fmla="*/ 272 w 272"/>
                  <a:gd name="T15" fmla="*/ 1089 h 1089"/>
                </a:gdLst>
                <a:ahLst/>
                <a:cxnLst>
                  <a:cxn ang="T8">
                    <a:pos x="T0" y="T1"/>
                  </a:cxn>
                  <a:cxn ang="T9">
                    <a:pos x="T2" y="T3"/>
                  </a:cxn>
                  <a:cxn ang="T10">
                    <a:pos x="T4" y="T5"/>
                  </a:cxn>
                  <a:cxn ang="T11">
                    <a:pos x="T6" y="T7"/>
                  </a:cxn>
                </a:cxnLst>
                <a:rect l="T12" t="T13" r="T14" b="T15"/>
                <a:pathLst>
                  <a:path w="272" h="1089">
                    <a:moveTo>
                      <a:pt x="0" y="0"/>
                    </a:moveTo>
                    <a:cubicBezTo>
                      <a:pt x="11" y="223"/>
                      <a:pt x="23" y="446"/>
                      <a:pt x="46" y="590"/>
                    </a:cubicBezTo>
                    <a:cubicBezTo>
                      <a:pt x="69" y="734"/>
                      <a:pt x="98" y="779"/>
                      <a:pt x="136" y="862"/>
                    </a:cubicBezTo>
                    <a:cubicBezTo>
                      <a:pt x="174" y="945"/>
                      <a:pt x="223" y="1017"/>
                      <a:pt x="272" y="108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26" name="Freeform 37"/>
              <p:cNvSpPr>
                <a:spLocks/>
              </p:cNvSpPr>
              <p:nvPr/>
            </p:nvSpPr>
            <p:spPr bwMode="auto">
              <a:xfrm>
                <a:off x="3742" y="2024"/>
                <a:ext cx="1043" cy="726"/>
              </a:xfrm>
              <a:custGeom>
                <a:avLst/>
                <a:gdLst>
                  <a:gd name="T0" fmla="*/ 0 w 1316"/>
                  <a:gd name="T1" fmla="*/ 0 h 1179"/>
                  <a:gd name="T2" fmla="*/ 5 w 1316"/>
                  <a:gd name="T3" fmla="*/ 1 h 1179"/>
                  <a:gd name="T4" fmla="*/ 17 w 1316"/>
                  <a:gd name="T5" fmla="*/ 1 h 1179"/>
                  <a:gd name="T6" fmla="*/ 35 w 1316"/>
                  <a:gd name="T7" fmla="*/ 2 h 1179"/>
                  <a:gd name="T8" fmla="*/ 63 w 1316"/>
                  <a:gd name="T9" fmla="*/ 2 h 1179"/>
                  <a:gd name="T10" fmla="*/ 0 60000 65536"/>
                  <a:gd name="T11" fmla="*/ 0 60000 65536"/>
                  <a:gd name="T12" fmla="*/ 0 60000 65536"/>
                  <a:gd name="T13" fmla="*/ 0 60000 65536"/>
                  <a:gd name="T14" fmla="*/ 0 60000 65536"/>
                  <a:gd name="T15" fmla="*/ 0 w 1316"/>
                  <a:gd name="T16" fmla="*/ 0 h 1179"/>
                  <a:gd name="T17" fmla="*/ 1316 w 1316"/>
                  <a:gd name="T18" fmla="*/ 1179 h 1179"/>
                </a:gdLst>
                <a:ahLst/>
                <a:cxnLst>
                  <a:cxn ang="T10">
                    <a:pos x="T0" y="T1"/>
                  </a:cxn>
                  <a:cxn ang="T11">
                    <a:pos x="T2" y="T3"/>
                  </a:cxn>
                  <a:cxn ang="T12">
                    <a:pos x="T4" y="T5"/>
                  </a:cxn>
                  <a:cxn ang="T13">
                    <a:pos x="T6" y="T7"/>
                  </a:cxn>
                  <a:cxn ang="T14">
                    <a:pos x="T8" y="T9"/>
                  </a:cxn>
                </a:cxnLst>
                <a:rect l="T15" t="T16" r="T17" b="T18"/>
                <a:pathLst>
                  <a:path w="1316" h="1179">
                    <a:moveTo>
                      <a:pt x="0" y="0"/>
                    </a:moveTo>
                    <a:cubicBezTo>
                      <a:pt x="15" y="158"/>
                      <a:pt x="31" y="317"/>
                      <a:pt x="91" y="453"/>
                    </a:cubicBezTo>
                    <a:cubicBezTo>
                      <a:pt x="151" y="589"/>
                      <a:pt x="257" y="718"/>
                      <a:pt x="363" y="816"/>
                    </a:cubicBezTo>
                    <a:cubicBezTo>
                      <a:pt x="469" y="914"/>
                      <a:pt x="567" y="983"/>
                      <a:pt x="726" y="1043"/>
                    </a:cubicBezTo>
                    <a:cubicBezTo>
                      <a:pt x="885" y="1103"/>
                      <a:pt x="1100" y="1141"/>
                      <a:pt x="1316" y="1179"/>
                    </a:cubicBezTo>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grpSp>
        <mc:AlternateContent xmlns:mc="http://schemas.openxmlformats.org/markup-compatibility/2006" xmlns:a14="http://schemas.microsoft.com/office/drawing/2010/main">
          <mc:Choice Requires="a14">
            <p:sp>
              <p:nvSpPr>
                <p:cNvPr id="36" name="文本框 35"/>
                <p:cNvSpPr txBox="1"/>
                <p:nvPr/>
              </p:nvSpPr>
              <p:spPr>
                <a:xfrm>
                  <a:off x="7799331" y="4064501"/>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7799331" y="4064501"/>
                  <a:ext cx="330988"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p:cNvSpPr txBox="1"/>
                <p:nvPr/>
              </p:nvSpPr>
              <p:spPr>
                <a:xfrm>
                  <a:off x="7397899" y="6329448"/>
                  <a:ext cx="273564" cy="443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37" name="文本框 36"/>
                <p:cNvSpPr txBox="1">
                  <a:spLocks noRot="1" noChangeAspect="1" noMove="1" noResize="1" noEditPoints="1" noAdjustHandles="1" noChangeArrowheads="1" noChangeShapeType="1" noTextEdit="1"/>
                </p:cNvSpPr>
                <p:nvPr/>
              </p:nvSpPr>
              <p:spPr>
                <a:xfrm>
                  <a:off x="7397899" y="6329448"/>
                  <a:ext cx="273564" cy="44362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p:cNvSpPr txBox="1"/>
                <p:nvPr/>
              </p:nvSpPr>
              <p:spPr>
                <a:xfrm>
                  <a:off x="10878368" y="597676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8" name="文本框 37"/>
                <p:cNvSpPr txBox="1">
                  <a:spLocks noRot="1" noChangeAspect="1" noMove="1" noResize="1" noEditPoints="1" noAdjustHandles="1" noChangeArrowheads="1" noChangeShapeType="1" noTextEdit="1"/>
                </p:cNvSpPr>
                <p:nvPr/>
              </p:nvSpPr>
              <p:spPr>
                <a:xfrm>
                  <a:off x="10878368" y="5976764"/>
                  <a:ext cx="335220" cy="430887"/>
                </a:xfrm>
                <a:prstGeom prst="rect">
                  <a:avLst/>
                </a:prstGeom>
                <a:blipFill>
                  <a:blip r:embed="rId1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468630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635"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928954"/>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633"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84" name="TextBox 32"/>
              <p:cNvSpPr txBox="1">
                <a:spLocks noChangeArrowheads="1"/>
              </p:cNvSpPr>
              <p:nvPr/>
            </p:nvSpPr>
            <p:spPr bwMode="auto">
              <a:xfrm>
                <a:off x="1867999" y="298094"/>
                <a:ext cx="8051212"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b="0" i="1" smtClean="0">
                        <a:latin typeface="Cambria Math" panose="02040503050406030204" pitchFamily="18" charset="0"/>
                        <a:ea typeface="Cambria Math" panose="02040503050406030204" pitchFamily="18" charset="0"/>
                      </a:rPr>
                      <m:t>0</m:t>
                    </m:r>
                    <m:r>
                      <a:rPr lang="en-US" altLang="zh-CN" i="1">
                        <a:latin typeface="Cambria Math" panose="02040503050406030204" pitchFamily="18" charset="0"/>
                        <a:ea typeface="Cambria Math" panose="02040503050406030204" pitchFamily="18" charset="0"/>
                      </a:rPr>
                      <m:t>.3</m:t>
                    </m:r>
                    <m:r>
                      <a:rPr lang="en-US" altLang="zh-CN" b="0" i="1" smtClean="0">
                        <a:latin typeface="Cambria Math" panose="02040503050406030204" pitchFamily="18" charset="0"/>
                        <a:ea typeface="Cambria Math" panose="02040503050406030204" pitchFamily="18" charset="0"/>
                      </a:rPr>
                      <m:t>2</m:t>
                    </m:r>
                    <m:r>
                      <a:rPr lang="en-US" altLang="zh-CN" b="0" i="1" smtClean="0">
                        <a:latin typeface="Cambria Math" panose="02040503050406030204" pitchFamily="18" charset="0"/>
                        <a:ea typeface="Cambria Math" panose="02040503050406030204" pitchFamily="18" charset="0"/>
                      </a:rPr>
                      <m:t>𝑘𝑔</m:t>
                    </m:r>
                  </m:oMath>
                </a14:m>
                <a:r>
                  <a:rPr lang="zh-CN" altLang="en-US" dirty="0">
                    <a:ea typeface="微软雅黑" panose="020B0503020204020204" pitchFamily="34" charset="-122"/>
                    <a:cs typeface="Times New Roman" panose="02020603050405020304" pitchFamily="18" charset="0"/>
                  </a:rPr>
                  <a:t>的氧气作如图所示的循环，循环路径为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𝑎𝑏𝑐𝑑𝑎</m:t>
                    </m:r>
                  </m:oMath>
                </a14:m>
                <a:r>
                  <a:rPr lang="zh-CN" altLang="en-US" dirty="0">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𝑉</m:t>
                        </m:r>
                      </m:e>
                      <m:sub>
                        <m:r>
                          <a:rPr lang="en-US" altLang="zh-CN" b="0" i="1" smtClean="0">
                            <a:latin typeface="Cambria Math" panose="02040503050406030204" pitchFamily="18" charset="0"/>
                            <a:ea typeface="Cambria Math" panose="02040503050406030204" pitchFamily="18" charset="0"/>
                          </a:rPr>
                          <m:t>2</m:t>
                        </m:r>
                      </m:sub>
                    </m:sSub>
                    <m:r>
                      <a:rPr lang="en-US" altLang="zh-CN" b="0" i="0"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2</m:t>
                    </m:r>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a:rPr lang="en-US" altLang="zh-CN" i="1">
                            <a:latin typeface="Cambria Math" panose="02040503050406030204" pitchFamily="18" charset="0"/>
                            <a:ea typeface="Cambria Math" panose="02040503050406030204" pitchFamily="18" charset="0"/>
                          </a:rPr>
                          <m:t>1</m:t>
                        </m:r>
                      </m:sub>
                    </m:sSub>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𝑇</m:t>
                        </m:r>
                      </m:e>
                      <m:sub>
                        <m:r>
                          <a:rPr lang="en-US" altLang="zh-CN" b="0" i="1" smtClean="0">
                            <a:latin typeface="Cambria Math" panose="02040503050406030204" pitchFamily="18" charset="0"/>
                            <a:ea typeface="Cambria Math" panose="02040503050406030204" pitchFamily="18" charset="0"/>
                          </a:rPr>
                          <m:t>1</m:t>
                        </m:r>
                      </m:sub>
                    </m:sSub>
                    <m:r>
                      <a:rPr lang="en-US" altLang="zh-CN">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300</m:t>
                    </m:r>
                    <m:r>
                      <m:rPr>
                        <m:sty m:val="p"/>
                      </m:rPr>
                      <a:rPr lang="en-US" altLang="zh-CN" b="0" i="0" smtClean="0">
                        <a:latin typeface="Cambria Math" panose="02040503050406030204" pitchFamily="18" charset="0"/>
                        <a:ea typeface="Cambria Math" panose="02040503050406030204" pitchFamily="18" charset="0"/>
                      </a:rPr>
                      <m:t>K</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𝑇</m:t>
                        </m:r>
                      </m:e>
                      <m:sub>
                        <m:r>
                          <a:rPr lang="en-US" altLang="zh-CN" b="0" i="1" smtClean="0">
                            <a:latin typeface="Cambria Math" panose="02040503050406030204" pitchFamily="18" charset="0"/>
                            <a:ea typeface="Cambria Math" panose="02040503050406030204" pitchFamily="18" charset="0"/>
                          </a:rPr>
                          <m:t>2</m:t>
                        </m:r>
                      </m:sub>
                    </m:sSub>
                    <m:r>
                      <a:rPr lang="en-US" altLang="zh-CN">
                        <a:latin typeface="Cambria Math" panose="02040503050406030204" pitchFamily="18" charset="0"/>
                        <a:ea typeface="Cambria Math" panose="02040503050406030204" pitchFamily="18" charset="0"/>
                      </a:rPr>
                      <m:t>=</m:t>
                    </m:r>
                    <m:r>
                      <a:rPr lang="en-US" altLang="zh-CN" b="0" i="0" smtClean="0">
                        <a:latin typeface="Cambria Math" panose="02040503050406030204" pitchFamily="18" charset="0"/>
                        <a:ea typeface="Cambria Math" panose="02040503050406030204" pitchFamily="18" charset="0"/>
                      </a:rPr>
                      <m:t>2</m:t>
                    </m:r>
                    <m:r>
                      <a:rPr lang="en-US" altLang="zh-CN">
                        <a:latin typeface="Cambria Math" panose="02040503050406030204" pitchFamily="18" charset="0"/>
                        <a:ea typeface="Cambria Math" panose="02040503050406030204" pitchFamily="18" charset="0"/>
                      </a:rPr>
                      <m:t>00</m:t>
                    </m:r>
                    <m:r>
                      <m:rPr>
                        <m:sty m:val="p"/>
                      </m:rPr>
                      <a:rPr lang="en-US" altLang="zh-CN">
                        <a:latin typeface="Cambria Math" panose="02040503050406030204" pitchFamily="18" charset="0"/>
                        <a:ea typeface="Cambria Math" panose="02040503050406030204" pitchFamily="18" charset="0"/>
                      </a:rPr>
                      <m:t>K</m:t>
                    </m:r>
                    <m:r>
                      <a:rPr lang="en-US" altLang="zh-CN" i="1">
                        <a:latin typeface="Cambria Math" panose="02040503050406030204" pitchFamily="18" charset="0"/>
                        <a:ea typeface="Cambria Math" panose="02040503050406030204" pitchFamily="18" charset="0"/>
                      </a:rPr>
                      <m:t> </m:t>
                    </m:r>
                  </m:oMath>
                </a14:m>
                <a:r>
                  <a:rPr lang="zh-CN" altLang="en-US"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ea typeface="微软雅黑" panose="020B0503020204020204" pitchFamily="34" charset="-122"/>
                    <a:cs typeface="Times New Roman" panose="02020603050405020304" pitchFamily="18" charset="0"/>
                  </a:rPr>
                  <a:t>求循环效率（设氧气可以看做理想气体）</a:t>
                </a:r>
              </a:p>
            </p:txBody>
          </p:sp>
        </mc:Choice>
        <mc:Fallback xmlns="">
          <p:sp>
            <p:nvSpPr>
              <p:cNvPr id="84" name="TextBox 32"/>
              <p:cNvSpPr txBox="1">
                <a:spLocks noRot="1" noChangeAspect="1" noMove="1" noResize="1" noEditPoints="1" noAdjustHandles="1" noChangeArrowheads="1" noChangeShapeType="1" noTextEdit="1"/>
              </p:cNvSpPr>
              <p:nvPr/>
            </p:nvSpPr>
            <p:spPr bwMode="auto">
              <a:xfrm>
                <a:off x="1867999" y="298094"/>
                <a:ext cx="8051212" cy="1384995"/>
              </a:xfrm>
              <a:prstGeom prst="rect">
                <a:avLst/>
              </a:prstGeom>
              <a:blipFill>
                <a:blip r:embed="rId2"/>
                <a:stretch>
                  <a:fillRect l="-1514" t="-4846" r="-1590"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1" name="TextBox 38"/>
          <p:cNvSpPr txBox="1">
            <a:spLocks noChangeArrowheads="1"/>
          </p:cNvSpPr>
          <p:nvPr/>
        </p:nvSpPr>
        <p:spPr bwMode="auto">
          <a:xfrm>
            <a:off x="1855296" y="1931309"/>
            <a:ext cx="4429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氧气的摩尔数为</a:t>
            </a:r>
          </a:p>
        </p:txBody>
      </p:sp>
      <p:sp>
        <p:nvSpPr>
          <p:cNvPr id="93" name="TextBox 41"/>
          <p:cNvSpPr txBox="1">
            <a:spLocks noChangeArrowheads="1"/>
          </p:cNvSpPr>
          <p:nvPr/>
        </p:nvSpPr>
        <p:spPr bwMode="auto">
          <a:xfrm>
            <a:off x="1926733" y="3360059"/>
            <a:ext cx="51435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a:ea typeface="微软雅黑" panose="020B0503020204020204" pitchFamily="34" charset="-122"/>
                <a:cs typeface="Times New Roman" panose="02020603050405020304" pitchFamily="18" charset="0"/>
              </a:rPr>
              <a:t>氧气为双原子分子，其等体摩尔热容为</a:t>
            </a:r>
          </a:p>
        </p:txBody>
      </p:sp>
      <mc:AlternateContent xmlns:mc="http://schemas.openxmlformats.org/markup-compatibility/2006" xmlns:a14="http://schemas.microsoft.com/office/drawing/2010/main">
        <mc:Choice Requires="a14">
          <p:sp>
            <p:nvSpPr>
              <p:cNvPr id="96" name="TextBox 44"/>
              <p:cNvSpPr txBox="1">
                <a:spLocks noChangeArrowheads="1"/>
              </p:cNvSpPr>
              <p:nvPr/>
            </p:nvSpPr>
            <p:spPr bwMode="auto">
              <a:xfrm>
                <a:off x="1926733" y="4992818"/>
                <a:ext cx="399197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latin typeface="Cambria Math" panose="02040503050406030204" pitchFamily="18" charset="0"/>
                        <a:ea typeface="Cambria Math" panose="02040503050406030204" pitchFamily="18" charset="0"/>
                      </a:rPr>
                      <m:t>𝑎𝑏</m:t>
                    </m:r>
                  </m:oMath>
                </a14:m>
                <a:r>
                  <a:rPr lang="zh-CN" altLang="en-US" dirty="0">
                    <a:ea typeface="微软雅黑" panose="020B0503020204020204" pitchFamily="34" charset="-122"/>
                    <a:cs typeface="Times New Roman" panose="02020603050405020304" pitchFamily="18" charset="0"/>
                  </a:rPr>
                  <a:t>过程为等温过程吸热</a:t>
                </a:r>
              </a:p>
            </p:txBody>
          </p:sp>
        </mc:Choice>
        <mc:Fallback xmlns="">
          <p:sp>
            <p:nvSpPr>
              <p:cNvPr id="96" name="TextBox 44"/>
              <p:cNvSpPr txBox="1">
                <a:spLocks noRot="1" noChangeAspect="1" noMove="1" noResize="1" noEditPoints="1" noAdjustHandles="1" noChangeArrowheads="1" noChangeShapeType="1" noTextEdit="1"/>
              </p:cNvSpPr>
              <p:nvPr/>
            </p:nvSpPr>
            <p:spPr bwMode="auto">
              <a:xfrm>
                <a:off x="1926733" y="4992818"/>
                <a:ext cx="3991978"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p:cNvSpPr txBox="1"/>
              <p:nvPr/>
            </p:nvSpPr>
            <p:spPr>
              <a:xfrm>
                <a:off x="1926733" y="2428040"/>
                <a:ext cx="1309654" cy="8794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𝜈</m:t>
                      </m:r>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𝑀</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𝑀</m:t>
                              </m:r>
                            </m:e>
                            <m:sub>
                              <m:r>
                                <a:rPr lang="en-US" altLang="zh-CN" sz="2800" i="1">
                                  <a:solidFill>
                                    <a:srgbClr val="0000FF"/>
                                  </a:solidFill>
                                  <a:latin typeface="Cambria Math" panose="02040503050406030204" pitchFamily="18" charset="0"/>
                                  <a:ea typeface="Cambria Math" panose="02040503050406030204" pitchFamily="18" charset="0"/>
                                </a:rPr>
                                <m:t>𝑚</m:t>
                              </m:r>
                            </m:sub>
                          </m:sSub>
                        </m:den>
                      </m:f>
                    </m:oMath>
                  </m:oMathPara>
                </a14:m>
                <a:endParaRPr lang="zh-CN" altLang="en-US" sz="2800" i="1" dirty="0"/>
              </a:p>
            </p:txBody>
          </p:sp>
        </mc:Choice>
        <mc:Fallback xmlns="">
          <p:sp>
            <p:nvSpPr>
              <p:cNvPr id="88" name="文本框 87"/>
              <p:cNvSpPr txBox="1">
                <a:spLocks noRot="1" noChangeAspect="1" noMove="1" noResize="1" noEditPoints="1" noAdjustHandles="1" noChangeArrowheads="1" noChangeShapeType="1" noTextEdit="1"/>
              </p:cNvSpPr>
              <p:nvPr/>
            </p:nvSpPr>
            <p:spPr>
              <a:xfrm>
                <a:off x="1926733" y="2428040"/>
                <a:ext cx="1309654" cy="87940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8" name="矩形 97"/>
              <p:cNvSpPr/>
              <p:nvPr/>
            </p:nvSpPr>
            <p:spPr>
              <a:xfrm>
                <a:off x="3112890" y="2392135"/>
                <a:ext cx="3702680"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0.32</m:t>
                          </m:r>
                        </m:num>
                        <m:den>
                          <m:r>
                            <a:rPr lang="en-US" altLang="zh-CN" sz="2800" b="0" i="1" smtClean="0">
                              <a:solidFill>
                                <a:srgbClr val="0000FF"/>
                              </a:solidFill>
                              <a:latin typeface="Cambria Math" panose="02040503050406030204" pitchFamily="18" charset="0"/>
                              <a:ea typeface="Cambria Math" panose="02040503050406030204" pitchFamily="18" charset="0"/>
                            </a:rPr>
                            <m:t>32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3</m:t>
                              </m:r>
                            </m:sup>
                          </m:sSup>
                        </m:den>
                      </m:f>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rPr>
                        <m:t>𝑚𝑜𝑙</m:t>
                      </m:r>
                    </m:oMath>
                  </m:oMathPara>
                </a14:m>
                <a:endParaRPr lang="zh-CN" altLang="en-US" sz="2800" dirty="0"/>
              </a:p>
            </p:txBody>
          </p:sp>
        </mc:Choice>
        <mc:Fallback xmlns="">
          <p:sp>
            <p:nvSpPr>
              <p:cNvPr id="98" name="矩形 97"/>
              <p:cNvSpPr>
                <a:spLocks noRot="1" noChangeAspect="1" noMove="1" noResize="1" noEditPoints="1" noAdjustHandles="1" noChangeArrowheads="1" noChangeShapeType="1" noTextEdit="1"/>
              </p:cNvSpPr>
              <p:nvPr/>
            </p:nvSpPr>
            <p:spPr>
              <a:xfrm>
                <a:off x="3112890" y="2392135"/>
                <a:ext cx="3702680" cy="901785"/>
              </a:xfrm>
              <a:prstGeom prst="rect">
                <a:avLst/>
              </a:prstGeom>
              <a:blipFill>
                <a:blip r:embed="rId5"/>
                <a:stretch>
                  <a:fillRect/>
                </a:stretch>
              </a:blipFill>
            </p:spPr>
            <p:txBody>
              <a:bodyPr/>
              <a:lstStyle/>
              <a:p>
                <a:r>
                  <a:rPr lang="zh-CN" altLang="en-US">
                    <a:noFill/>
                  </a:rPr>
                  <a:t> </a:t>
                </a:r>
              </a:p>
            </p:txBody>
          </p:sp>
        </mc:Fallback>
      </mc:AlternateContent>
      <p:grpSp>
        <p:nvGrpSpPr>
          <p:cNvPr id="4" name="组合 3"/>
          <p:cNvGrpSpPr/>
          <p:nvPr/>
        </p:nvGrpSpPr>
        <p:grpSpPr>
          <a:xfrm>
            <a:off x="7175704" y="1928954"/>
            <a:ext cx="3216909" cy="3272379"/>
            <a:chOff x="6779958" y="1913733"/>
            <a:chExt cx="3216909" cy="3272379"/>
          </a:xfrm>
        </p:grpSpPr>
        <p:grpSp>
          <p:nvGrpSpPr>
            <p:cNvPr id="52" name="Group 1"/>
            <p:cNvGrpSpPr>
              <a:grpSpLocks noChangeAspect="1"/>
            </p:cNvGrpSpPr>
            <p:nvPr/>
          </p:nvGrpSpPr>
          <p:grpSpPr bwMode="auto">
            <a:xfrm>
              <a:off x="7132898" y="1913733"/>
              <a:ext cx="2743033" cy="3272379"/>
              <a:chOff x="6749" y="2268"/>
              <a:chExt cx="2345" cy="3134"/>
            </a:xfrm>
          </p:grpSpPr>
          <p:sp>
            <p:nvSpPr>
              <p:cNvPr id="54" name="Line 3"/>
              <p:cNvSpPr>
                <a:spLocks noChangeShapeType="1"/>
              </p:cNvSpPr>
              <p:nvPr/>
            </p:nvSpPr>
            <p:spPr bwMode="auto">
              <a:xfrm>
                <a:off x="7213" y="3765"/>
                <a:ext cx="12" cy="1057"/>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55" name="Group 4"/>
              <p:cNvGrpSpPr>
                <a:grpSpLocks/>
              </p:cNvGrpSpPr>
              <p:nvPr/>
            </p:nvGrpSpPr>
            <p:grpSpPr bwMode="auto">
              <a:xfrm>
                <a:off x="6749" y="2546"/>
                <a:ext cx="2345" cy="2279"/>
                <a:chOff x="3868" y="968"/>
                <a:chExt cx="1462" cy="1224"/>
              </a:xfrm>
            </p:grpSpPr>
            <p:sp>
              <p:nvSpPr>
                <p:cNvPr id="77" name="Line 5"/>
                <p:cNvSpPr>
                  <a:spLocks noChangeShapeType="1"/>
                </p:cNvSpPr>
                <p:nvPr/>
              </p:nvSpPr>
              <p:spPr bwMode="auto">
                <a:xfrm flipV="1">
                  <a:off x="3878" y="968"/>
                  <a:ext cx="0" cy="122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8" name="Line 6"/>
                <p:cNvSpPr>
                  <a:spLocks noChangeShapeType="1"/>
                </p:cNvSpPr>
                <p:nvPr/>
              </p:nvSpPr>
              <p:spPr bwMode="auto">
                <a:xfrm>
                  <a:off x="3868" y="2192"/>
                  <a:ext cx="146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6" name="Freeform 10"/>
              <p:cNvSpPr>
                <a:spLocks/>
              </p:cNvSpPr>
              <p:nvPr/>
            </p:nvSpPr>
            <p:spPr bwMode="auto">
              <a:xfrm>
                <a:off x="7220" y="2759"/>
                <a:ext cx="1468" cy="880"/>
              </a:xfrm>
              <a:custGeom>
                <a:avLst/>
                <a:gdLst>
                  <a:gd name="T0" fmla="*/ 0 w 579"/>
                  <a:gd name="T1" fmla="*/ 0 h 292"/>
                  <a:gd name="T2" fmla="*/ 262775 w 579"/>
                  <a:gd name="T3" fmla="*/ 919356 h 292"/>
                  <a:gd name="T4" fmla="*/ 590798 w 579"/>
                  <a:gd name="T5" fmla="*/ 1571924 h 292"/>
                  <a:gd name="T6" fmla="*/ 988735 w 579"/>
                  <a:gd name="T7" fmla="*/ 1986760 h 292"/>
                  <a:gd name="T8" fmla="*/ 0 60000 65536"/>
                  <a:gd name="T9" fmla="*/ 0 60000 65536"/>
                  <a:gd name="T10" fmla="*/ 0 60000 65536"/>
                  <a:gd name="T11" fmla="*/ 0 60000 65536"/>
                  <a:gd name="T12" fmla="*/ 0 w 579"/>
                  <a:gd name="T13" fmla="*/ 0 h 292"/>
                  <a:gd name="T14" fmla="*/ 579 w 579"/>
                  <a:gd name="T15" fmla="*/ 292 h 292"/>
                </a:gdLst>
                <a:ahLst/>
                <a:cxnLst>
                  <a:cxn ang="T8">
                    <a:pos x="T0" y="T1"/>
                  </a:cxn>
                  <a:cxn ang="T9">
                    <a:pos x="T2" y="T3"/>
                  </a:cxn>
                  <a:cxn ang="T10">
                    <a:pos x="T4" y="T5"/>
                  </a:cxn>
                  <a:cxn ang="T11">
                    <a:pos x="T6" y="T7"/>
                  </a:cxn>
                </a:cxnLst>
                <a:rect l="T12" t="T13" r="T14" b="T15"/>
                <a:pathLst>
                  <a:path w="579" h="292">
                    <a:moveTo>
                      <a:pt x="0" y="0"/>
                    </a:moveTo>
                    <a:cubicBezTo>
                      <a:pt x="26" y="22"/>
                      <a:pt x="96" y="97"/>
                      <a:pt x="154" y="135"/>
                    </a:cubicBezTo>
                    <a:cubicBezTo>
                      <a:pt x="212" y="173"/>
                      <a:pt x="275" y="205"/>
                      <a:pt x="346" y="231"/>
                    </a:cubicBezTo>
                    <a:cubicBezTo>
                      <a:pt x="417" y="257"/>
                      <a:pt x="531" y="279"/>
                      <a:pt x="579" y="292"/>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Line 11"/>
              <p:cNvSpPr>
                <a:spLocks noChangeShapeType="1"/>
              </p:cNvSpPr>
              <p:nvPr/>
            </p:nvSpPr>
            <p:spPr bwMode="auto">
              <a:xfrm rot="10800000" flipH="1" flipV="1">
                <a:off x="7884" y="3367"/>
                <a:ext cx="336" cy="13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8" name="Freeform 12"/>
              <p:cNvSpPr>
                <a:spLocks/>
              </p:cNvSpPr>
              <p:nvPr/>
            </p:nvSpPr>
            <p:spPr bwMode="auto">
              <a:xfrm>
                <a:off x="7213" y="3743"/>
                <a:ext cx="1475" cy="706"/>
              </a:xfrm>
              <a:custGeom>
                <a:avLst/>
                <a:gdLst>
                  <a:gd name="T0" fmla="*/ 134642 w 774"/>
                  <a:gd name="T1" fmla="*/ 5359923 h 197"/>
                  <a:gd name="T2" fmla="*/ 99484 w 774"/>
                  <a:gd name="T3" fmla="*/ 4654558 h 197"/>
                  <a:gd name="T4" fmla="*/ 65272 w 774"/>
                  <a:gd name="T5" fmla="*/ 3484723 h 197"/>
                  <a:gd name="T6" fmla="*/ 30941 w 774"/>
                  <a:gd name="T7" fmla="*/ 2065527 h 197"/>
                  <a:gd name="T8" fmla="*/ 0 w 774"/>
                  <a:gd name="T9" fmla="*/ 0 h 197"/>
                  <a:gd name="T10" fmla="*/ 0 60000 65536"/>
                  <a:gd name="T11" fmla="*/ 0 60000 65536"/>
                  <a:gd name="T12" fmla="*/ 0 60000 65536"/>
                  <a:gd name="T13" fmla="*/ 0 60000 65536"/>
                  <a:gd name="T14" fmla="*/ 0 60000 65536"/>
                  <a:gd name="T15" fmla="*/ 0 w 774"/>
                  <a:gd name="T16" fmla="*/ 0 h 197"/>
                  <a:gd name="T17" fmla="*/ 774 w 774"/>
                  <a:gd name="T18" fmla="*/ 197 h 197"/>
                </a:gdLst>
                <a:ahLst/>
                <a:cxnLst>
                  <a:cxn ang="T10">
                    <a:pos x="T0" y="T1"/>
                  </a:cxn>
                  <a:cxn ang="T11">
                    <a:pos x="T2" y="T3"/>
                  </a:cxn>
                  <a:cxn ang="T12">
                    <a:pos x="T4" y="T5"/>
                  </a:cxn>
                  <a:cxn ang="T13">
                    <a:pos x="T6" y="T7"/>
                  </a:cxn>
                  <a:cxn ang="T14">
                    <a:pos x="T8" y="T9"/>
                  </a:cxn>
                </a:cxnLst>
                <a:rect l="T15" t="T16" r="T17" b="T18"/>
                <a:pathLst>
                  <a:path w="774" h="197">
                    <a:moveTo>
                      <a:pt x="774" y="197"/>
                    </a:moveTo>
                    <a:cubicBezTo>
                      <a:pt x="740" y="193"/>
                      <a:pt x="638" y="182"/>
                      <a:pt x="572" y="171"/>
                    </a:cubicBezTo>
                    <a:cubicBezTo>
                      <a:pt x="506" y="160"/>
                      <a:pt x="441" y="144"/>
                      <a:pt x="375" y="128"/>
                    </a:cubicBezTo>
                    <a:cubicBezTo>
                      <a:pt x="309" y="112"/>
                      <a:pt x="240" y="97"/>
                      <a:pt x="178" y="76"/>
                    </a:cubicBezTo>
                    <a:cubicBezTo>
                      <a:pt x="116" y="55"/>
                      <a:pt x="37" y="16"/>
                      <a:pt x="0" y="0"/>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9" name="Line 13"/>
              <p:cNvSpPr>
                <a:spLocks noChangeShapeType="1"/>
              </p:cNvSpPr>
              <p:nvPr/>
            </p:nvSpPr>
            <p:spPr bwMode="auto">
              <a:xfrm rot="10385843">
                <a:off x="7710" y="4096"/>
                <a:ext cx="329" cy="21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0" name="Oval 14"/>
              <p:cNvSpPr>
                <a:spLocks noChangeArrowheads="1"/>
              </p:cNvSpPr>
              <p:nvPr/>
            </p:nvSpPr>
            <p:spPr bwMode="auto">
              <a:xfrm>
                <a:off x="7194" y="2729"/>
                <a:ext cx="74" cy="86"/>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61" name="Oval 15"/>
              <p:cNvSpPr>
                <a:spLocks noChangeArrowheads="1"/>
              </p:cNvSpPr>
              <p:nvPr/>
            </p:nvSpPr>
            <p:spPr bwMode="auto">
              <a:xfrm>
                <a:off x="8629" y="3578"/>
                <a:ext cx="75" cy="83"/>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62" name="Oval 16"/>
              <p:cNvSpPr>
                <a:spLocks noChangeArrowheads="1"/>
              </p:cNvSpPr>
              <p:nvPr/>
            </p:nvSpPr>
            <p:spPr bwMode="auto">
              <a:xfrm>
                <a:off x="8629" y="4387"/>
                <a:ext cx="75" cy="82"/>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63" name="Oval 17"/>
              <p:cNvSpPr>
                <a:spLocks noChangeArrowheads="1"/>
              </p:cNvSpPr>
              <p:nvPr/>
            </p:nvSpPr>
            <p:spPr bwMode="auto">
              <a:xfrm>
                <a:off x="7198" y="3703"/>
                <a:ext cx="75" cy="83"/>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4" name="Text Box 18"/>
                  <p:cNvSpPr txBox="1">
                    <a:spLocks noChangeArrowheads="1"/>
                  </p:cNvSpPr>
                  <p:nvPr/>
                </p:nvSpPr>
                <p:spPr bwMode="auto">
                  <a:xfrm>
                    <a:off x="7056" y="2268"/>
                    <a:ext cx="422" cy="572"/>
                  </a:xfrm>
                  <a:prstGeom prst="rect">
                    <a:avLst/>
                  </a:prstGeom>
                  <a:noFill/>
                  <a:ln w="9525">
                    <a:noFill/>
                    <a:miter lim="800000"/>
                    <a:headEnd/>
                    <a:tailEnd/>
                  </a:ln>
                </p:spPr>
                <p:txBody>
                  <a:bodyPr lIns="71927" tIns="35963" rIns="71927" bIns="35963"/>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i="1" dirty="0"/>
                  </a:p>
                </p:txBody>
              </p:sp>
            </mc:Choice>
            <mc:Fallback xmlns="">
              <p:sp>
                <p:nvSpPr>
                  <p:cNvPr id="64" name="Text Box 18"/>
                  <p:cNvSpPr txBox="1">
                    <a:spLocks noRot="1" noChangeAspect="1" noMove="1" noResize="1" noEditPoints="1" noAdjustHandles="1" noChangeArrowheads="1" noChangeShapeType="1" noTextEdit="1"/>
                  </p:cNvSpPr>
                  <p:nvPr/>
                </p:nvSpPr>
                <p:spPr bwMode="auto">
                  <a:xfrm>
                    <a:off x="7056" y="2268"/>
                    <a:ext cx="422" cy="572"/>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Text Box 19"/>
                  <p:cNvSpPr txBox="1">
                    <a:spLocks noChangeArrowheads="1"/>
                  </p:cNvSpPr>
                  <p:nvPr/>
                </p:nvSpPr>
                <p:spPr bwMode="auto">
                  <a:xfrm>
                    <a:off x="8653" y="3316"/>
                    <a:ext cx="421"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5" name="Text Box 19"/>
                  <p:cNvSpPr txBox="1">
                    <a:spLocks noRot="1" noChangeAspect="1" noMove="1" noResize="1" noEditPoints="1" noAdjustHandles="1" noChangeArrowheads="1" noChangeShapeType="1" noTextEdit="1"/>
                  </p:cNvSpPr>
                  <p:nvPr/>
                </p:nvSpPr>
                <p:spPr bwMode="auto">
                  <a:xfrm>
                    <a:off x="8653" y="3316"/>
                    <a:ext cx="421" cy="573"/>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Text Box 20"/>
                  <p:cNvSpPr txBox="1">
                    <a:spLocks noChangeArrowheads="1"/>
                  </p:cNvSpPr>
                  <p:nvPr/>
                </p:nvSpPr>
                <p:spPr bwMode="auto">
                  <a:xfrm>
                    <a:off x="8644" y="4153"/>
                    <a:ext cx="422"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6" name="Text Box 20"/>
                  <p:cNvSpPr txBox="1">
                    <a:spLocks noRot="1" noChangeAspect="1" noMove="1" noResize="1" noEditPoints="1" noAdjustHandles="1" noChangeArrowheads="1" noChangeShapeType="1" noTextEdit="1"/>
                  </p:cNvSpPr>
                  <p:nvPr/>
                </p:nvSpPr>
                <p:spPr bwMode="auto">
                  <a:xfrm>
                    <a:off x="8644" y="4153"/>
                    <a:ext cx="422" cy="573"/>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 Box 21"/>
                  <p:cNvSpPr txBox="1">
                    <a:spLocks noChangeArrowheads="1"/>
                  </p:cNvSpPr>
                  <p:nvPr/>
                </p:nvSpPr>
                <p:spPr bwMode="auto">
                  <a:xfrm>
                    <a:off x="6823" y="3492"/>
                    <a:ext cx="421" cy="572"/>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7" name="Text Box 21"/>
                  <p:cNvSpPr txBox="1">
                    <a:spLocks noRot="1" noChangeAspect="1" noMove="1" noResize="1" noEditPoints="1" noAdjustHandles="1" noChangeArrowheads="1" noChangeShapeType="1" noTextEdit="1"/>
                  </p:cNvSpPr>
                  <p:nvPr/>
                </p:nvSpPr>
                <p:spPr bwMode="auto">
                  <a:xfrm>
                    <a:off x="6823" y="3492"/>
                    <a:ext cx="421" cy="572"/>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 Box 22"/>
                  <p:cNvSpPr txBox="1">
                    <a:spLocks noChangeArrowheads="1"/>
                  </p:cNvSpPr>
                  <p:nvPr/>
                </p:nvSpPr>
                <p:spPr bwMode="auto">
                  <a:xfrm>
                    <a:off x="7002" y="4800"/>
                    <a:ext cx="547"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8" name="Text Box 22"/>
                  <p:cNvSpPr txBox="1">
                    <a:spLocks noRot="1" noChangeAspect="1" noMove="1" noResize="1" noEditPoints="1" noAdjustHandles="1" noChangeArrowheads="1" noChangeShapeType="1" noTextEdit="1"/>
                  </p:cNvSpPr>
                  <p:nvPr/>
                </p:nvSpPr>
                <p:spPr bwMode="auto">
                  <a:xfrm>
                    <a:off x="7002" y="4800"/>
                    <a:ext cx="547" cy="573"/>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Text Box 23"/>
                  <p:cNvSpPr txBox="1">
                    <a:spLocks noChangeArrowheads="1"/>
                  </p:cNvSpPr>
                  <p:nvPr/>
                </p:nvSpPr>
                <p:spPr bwMode="auto">
                  <a:xfrm>
                    <a:off x="8429" y="4770"/>
                    <a:ext cx="593" cy="632"/>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9" name="Text Box 23"/>
                  <p:cNvSpPr txBox="1">
                    <a:spLocks noRot="1" noChangeAspect="1" noMove="1" noResize="1" noEditPoints="1" noAdjustHandles="1" noChangeArrowheads="1" noChangeShapeType="1" noTextEdit="1"/>
                  </p:cNvSpPr>
                  <p:nvPr/>
                </p:nvSpPr>
                <p:spPr bwMode="auto">
                  <a:xfrm>
                    <a:off x="8429" y="4770"/>
                    <a:ext cx="593" cy="632"/>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p:sp>
            <p:nvSpPr>
              <p:cNvPr id="70" name="Text Box 24"/>
              <p:cNvSpPr txBox="1">
                <a:spLocks noChangeArrowheads="1"/>
              </p:cNvSpPr>
              <p:nvPr/>
            </p:nvSpPr>
            <p:spPr bwMode="auto">
              <a:xfrm>
                <a:off x="7499" y="2598"/>
                <a:ext cx="988"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i="1" dirty="0">
                    <a:solidFill>
                      <a:srgbClr val="FF3300"/>
                    </a:solidFill>
                    <a:ea typeface="微软雅黑" panose="020B0503020204020204" pitchFamily="34" charset="-122"/>
                    <a:cs typeface="Times New Roman" panose="02020603050405020304" pitchFamily="18" charset="0"/>
                  </a:rPr>
                  <a:t>T</a:t>
                </a:r>
                <a:r>
                  <a:rPr lang="en-US" altLang="zh-CN" baseline="-25000" dirty="0">
                    <a:solidFill>
                      <a:srgbClr val="FF3300"/>
                    </a:solidFill>
                    <a:ea typeface="微软雅黑" panose="020B0503020204020204" pitchFamily="34" charset="-122"/>
                    <a:cs typeface="Times New Roman" panose="02020603050405020304" pitchFamily="18" charset="0"/>
                  </a:rPr>
                  <a:t>1</a:t>
                </a:r>
                <a:endParaRPr lang="zh-CN" altLang="zh-CN" dirty="0">
                  <a:ea typeface="微软雅黑" panose="020B0503020204020204" pitchFamily="34" charset="-122"/>
                  <a:cs typeface="Times New Roman" panose="02020603050405020304" pitchFamily="18" charset="0"/>
                </a:endParaRPr>
              </a:p>
            </p:txBody>
          </p:sp>
          <p:sp>
            <p:nvSpPr>
              <p:cNvPr id="71" name="Text Box 25"/>
              <p:cNvSpPr txBox="1">
                <a:spLocks noChangeArrowheads="1"/>
              </p:cNvSpPr>
              <p:nvPr/>
            </p:nvSpPr>
            <p:spPr bwMode="auto">
              <a:xfrm>
                <a:off x="7840" y="3735"/>
                <a:ext cx="650" cy="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i="1" dirty="0">
                    <a:solidFill>
                      <a:srgbClr val="FF3300"/>
                    </a:solidFill>
                    <a:ea typeface="微软雅黑" panose="020B0503020204020204" pitchFamily="34" charset="-122"/>
                    <a:cs typeface="Times New Roman" panose="02020603050405020304" pitchFamily="18" charset="0"/>
                  </a:rPr>
                  <a:t>T</a:t>
                </a:r>
                <a:r>
                  <a:rPr lang="en-US" altLang="zh-CN" baseline="-25000" dirty="0">
                    <a:solidFill>
                      <a:srgbClr val="FF3300"/>
                    </a:solidFill>
                    <a:ea typeface="微软雅黑" panose="020B0503020204020204" pitchFamily="34" charset="-122"/>
                    <a:cs typeface="Times New Roman" panose="02020603050405020304" pitchFamily="18" charset="0"/>
                  </a:rPr>
                  <a:t>2</a:t>
                </a:r>
                <a:endParaRPr lang="zh-CN" altLang="zh-CN" dirty="0">
                  <a:ea typeface="微软雅黑" panose="020B0503020204020204" pitchFamily="34" charset="-122"/>
                  <a:cs typeface="Times New Roman" panose="02020603050405020304" pitchFamily="18" charset="0"/>
                </a:endParaRPr>
              </a:p>
            </p:txBody>
          </p:sp>
          <p:sp>
            <p:nvSpPr>
              <p:cNvPr id="72" name="Line 26"/>
              <p:cNvSpPr>
                <a:spLocks noChangeShapeType="1"/>
              </p:cNvSpPr>
              <p:nvPr/>
            </p:nvSpPr>
            <p:spPr bwMode="auto">
              <a:xfrm>
                <a:off x="8688" y="4449"/>
                <a:ext cx="0" cy="37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3" name="Line 27"/>
              <p:cNvSpPr>
                <a:spLocks noChangeShapeType="1"/>
              </p:cNvSpPr>
              <p:nvPr/>
            </p:nvSpPr>
            <p:spPr bwMode="auto">
              <a:xfrm>
                <a:off x="8688" y="3639"/>
                <a:ext cx="0" cy="81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4" name="Line 28"/>
              <p:cNvSpPr>
                <a:spLocks noChangeShapeType="1"/>
              </p:cNvSpPr>
              <p:nvPr/>
            </p:nvSpPr>
            <p:spPr bwMode="auto">
              <a:xfrm>
                <a:off x="7213" y="2768"/>
                <a:ext cx="0" cy="997"/>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5" name="Text Box 29"/>
              <p:cNvSpPr txBox="1">
                <a:spLocks noChangeArrowheads="1"/>
              </p:cNvSpPr>
              <p:nvPr/>
            </p:nvSpPr>
            <p:spPr bwMode="auto">
              <a:xfrm>
                <a:off x="7947" y="2958"/>
                <a:ext cx="964"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等温</a:t>
                </a:r>
              </a:p>
            </p:txBody>
          </p:sp>
          <p:sp>
            <p:nvSpPr>
              <p:cNvPr id="76" name="Text Box 30"/>
              <p:cNvSpPr txBox="1">
                <a:spLocks noChangeArrowheads="1"/>
              </p:cNvSpPr>
              <p:nvPr/>
            </p:nvSpPr>
            <p:spPr bwMode="auto">
              <a:xfrm>
                <a:off x="7320" y="4269"/>
                <a:ext cx="1129" cy="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等温</a:t>
                </a:r>
              </a:p>
            </p:txBody>
          </p:sp>
        </p:grpSp>
        <mc:AlternateContent xmlns:mc="http://schemas.openxmlformats.org/markup-compatibility/2006" xmlns:a14="http://schemas.microsoft.com/office/drawing/2010/main">
          <mc:Choice Requires="a14">
            <p:sp>
              <p:nvSpPr>
                <p:cNvPr id="99" name="文本框 98"/>
                <p:cNvSpPr txBox="1"/>
                <p:nvPr/>
              </p:nvSpPr>
              <p:spPr>
                <a:xfrm>
                  <a:off x="6779958" y="1988563"/>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99" name="文本框 98"/>
                <p:cNvSpPr txBox="1">
                  <a:spLocks noRot="1" noChangeAspect="1" noMove="1" noResize="1" noEditPoints="1" noAdjustHandles="1" noChangeArrowheads="1" noChangeShapeType="1" noTextEdit="1"/>
                </p:cNvSpPr>
                <p:nvPr/>
              </p:nvSpPr>
              <p:spPr>
                <a:xfrm>
                  <a:off x="6779958" y="1988563"/>
                  <a:ext cx="330988"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文本框 99"/>
                <p:cNvSpPr txBox="1"/>
                <p:nvPr/>
              </p:nvSpPr>
              <p:spPr>
                <a:xfrm>
                  <a:off x="6811374" y="4366758"/>
                  <a:ext cx="273564" cy="443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100" name="文本框 99"/>
                <p:cNvSpPr txBox="1">
                  <a:spLocks noRot="1" noChangeAspect="1" noMove="1" noResize="1" noEditPoints="1" noAdjustHandles="1" noChangeArrowheads="1" noChangeShapeType="1" noTextEdit="1"/>
                </p:cNvSpPr>
                <p:nvPr/>
              </p:nvSpPr>
              <p:spPr>
                <a:xfrm>
                  <a:off x="6811374" y="4366758"/>
                  <a:ext cx="273564" cy="44362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文本框 100"/>
                <p:cNvSpPr txBox="1"/>
                <p:nvPr/>
              </p:nvSpPr>
              <p:spPr>
                <a:xfrm>
                  <a:off x="9661647" y="4124554"/>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101" name="文本框 100"/>
                <p:cNvSpPr txBox="1">
                  <a:spLocks noRot="1" noChangeAspect="1" noMove="1" noResize="1" noEditPoints="1" noAdjustHandles="1" noChangeArrowheads="1" noChangeShapeType="1" noTextEdit="1"/>
                </p:cNvSpPr>
                <p:nvPr/>
              </p:nvSpPr>
              <p:spPr>
                <a:xfrm>
                  <a:off x="9661647" y="4124554"/>
                  <a:ext cx="335220" cy="430887"/>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02" name="文本框 101"/>
              <p:cNvSpPr txBox="1"/>
              <p:nvPr/>
            </p:nvSpPr>
            <p:spPr>
              <a:xfrm>
                <a:off x="2713624" y="4160215"/>
                <a:ext cx="1757340"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r>
                        <a:rPr lang="zh-CN" altLang="en-US" sz="2800" i="0"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5</m:t>
                          </m:r>
                        </m:num>
                        <m:den>
                          <m:r>
                            <a:rPr lang="en-US" altLang="zh-CN" sz="2800" b="0" i="1" smtClean="0">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𝑅</m:t>
                      </m:r>
                    </m:oMath>
                  </m:oMathPara>
                </a14:m>
                <a:endParaRPr lang="zh-CN" altLang="en-US" sz="2800" i="1" dirty="0"/>
              </a:p>
            </p:txBody>
          </p:sp>
        </mc:Choice>
        <mc:Fallback xmlns="">
          <p:sp>
            <p:nvSpPr>
              <p:cNvPr id="102" name="文本框 101"/>
              <p:cNvSpPr txBox="1">
                <a:spLocks noRot="1" noChangeAspect="1" noMove="1" noResize="1" noEditPoints="1" noAdjustHandles="1" noChangeArrowheads="1" noChangeShapeType="1" noTextEdit="1"/>
              </p:cNvSpPr>
              <p:nvPr/>
            </p:nvSpPr>
            <p:spPr>
              <a:xfrm>
                <a:off x="2713624" y="4160215"/>
                <a:ext cx="1757340" cy="81541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文本框 102"/>
              <p:cNvSpPr txBox="1"/>
              <p:nvPr/>
            </p:nvSpPr>
            <p:spPr>
              <a:xfrm>
                <a:off x="1926733" y="5533880"/>
                <a:ext cx="2473819"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1</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func>
                    </m:oMath>
                  </m:oMathPara>
                </a14:m>
                <a:endParaRPr lang="zh-CN" altLang="en-US" sz="2800" i="1" dirty="0"/>
              </a:p>
            </p:txBody>
          </p:sp>
        </mc:Choice>
        <mc:Fallback xmlns="">
          <p:sp>
            <p:nvSpPr>
              <p:cNvPr id="103" name="文本框 102"/>
              <p:cNvSpPr txBox="1">
                <a:spLocks noRot="1" noChangeAspect="1" noMove="1" noResize="1" noEditPoints="1" noAdjustHandles="1" noChangeArrowheads="1" noChangeShapeType="1" noTextEdit="1"/>
              </p:cNvSpPr>
              <p:nvPr/>
            </p:nvSpPr>
            <p:spPr>
              <a:xfrm>
                <a:off x="1926733" y="5533880"/>
                <a:ext cx="2473819" cy="87710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矩形 104"/>
              <p:cNvSpPr/>
              <p:nvPr/>
            </p:nvSpPr>
            <p:spPr>
              <a:xfrm>
                <a:off x="4300460" y="5724893"/>
                <a:ext cx="638309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i="1">
                          <a:solidFill>
                            <a:srgbClr val="0000FF"/>
                          </a:solidFill>
                          <a:latin typeface="Cambria Math" panose="02040503050406030204" pitchFamily="18" charset="0"/>
                          <a:ea typeface="Cambria Math" panose="02040503050406030204" pitchFamily="18" charset="0"/>
                        </a:rPr>
                        <m:t>×</m:t>
                      </m:r>
                      <m:func>
                        <m:funcPr>
                          <m:ctrlPr>
                            <a:rPr lang="en-US" altLang="zh-CN" sz="2800" i="1" smtClean="0">
                              <a:solidFill>
                                <a:srgbClr val="0000FF"/>
                              </a:solidFill>
                              <a:latin typeface="Cambria Math" panose="02040503050406030204" pitchFamily="18" charset="0"/>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ln</m:t>
                          </m:r>
                        </m:fName>
                        <m:e>
                          <m:r>
                            <a:rPr lang="en-US" altLang="zh-CN" sz="2800" b="0" i="1" smtClean="0">
                              <a:solidFill>
                                <a:srgbClr val="0000FF"/>
                              </a:solidFill>
                              <a:latin typeface="Cambria Math" panose="02040503050406030204" pitchFamily="18" charset="0"/>
                              <a:ea typeface="Cambria Math" panose="02040503050406030204" pitchFamily="18" charset="0"/>
                            </a:rPr>
                            <m:t>2</m:t>
                          </m:r>
                        </m:e>
                      </m:func>
                      <m:r>
                        <a:rPr lang="en-US" altLang="zh-CN" sz="2800" b="0" i="1" smtClean="0">
                          <a:solidFill>
                            <a:srgbClr val="0000FF"/>
                          </a:solidFill>
                          <a:latin typeface="Cambria Math" panose="02040503050406030204" pitchFamily="18" charset="0"/>
                          <a:ea typeface="Cambria Math" panose="02040503050406030204" pitchFamily="18" charset="0"/>
                        </a:rPr>
                        <m:t>=1.73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105" name="矩形 104"/>
              <p:cNvSpPr>
                <a:spLocks noRot="1" noChangeAspect="1" noMove="1" noResize="1" noEditPoints="1" noAdjustHandles="1" noChangeArrowheads="1" noChangeShapeType="1" noTextEdit="1"/>
              </p:cNvSpPr>
              <p:nvPr/>
            </p:nvSpPr>
            <p:spPr>
              <a:xfrm>
                <a:off x="4300460" y="5724893"/>
                <a:ext cx="6383094" cy="52322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9156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4"/>
                                        </p:tgtEl>
                                        <p:attrNameLst>
                                          <p:attrName>style.visibility</p:attrName>
                                        </p:attrNameLst>
                                      </p:cBhvr>
                                      <p:to>
                                        <p:strVal val="visible"/>
                                      </p:to>
                                    </p:set>
                                    <p:animEffect transition="in" filter="wipe(left)">
                                      <p:cBhvr>
                                        <p:cTn id="13" dur="500"/>
                                        <p:tgtEl>
                                          <p:spTgt spid="8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1"/>
                                        </p:tgtEl>
                                        <p:attrNameLst>
                                          <p:attrName>style.visibility</p:attrName>
                                        </p:attrNameLst>
                                      </p:cBhvr>
                                      <p:to>
                                        <p:strVal val="visible"/>
                                      </p:to>
                                    </p:set>
                                    <p:animEffect transition="in" filter="wipe(left)">
                                      <p:cBhvr>
                                        <p:cTn id="29" dur="500"/>
                                        <p:tgtEl>
                                          <p:spTgt spid="9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8"/>
                                        </p:tgtEl>
                                        <p:attrNameLst>
                                          <p:attrName>style.visibility</p:attrName>
                                        </p:attrNameLst>
                                      </p:cBhvr>
                                      <p:to>
                                        <p:strVal val="visible"/>
                                      </p:to>
                                    </p:set>
                                    <p:animEffect transition="in" filter="wipe(left)">
                                      <p:cBhvr>
                                        <p:cTn id="39" dur="500"/>
                                        <p:tgtEl>
                                          <p:spTgt spid="9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wipe(left)">
                                      <p:cBhvr>
                                        <p:cTn id="44" dur="500"/>
                                        <p:tgtEl>
                                          <p:spTgt spid="9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02"/>
                                        </p:tgtEl>
                                        <p:attrNameLst>
                                          <p:attrName>style.visibility</p:attrName>
                                        </p:attrNameLst>
                                      </p:cBhvr>
                                      <p:to>
                                        <p:strVal val="visible"/>
                                      </p:to>
                                    </p:set>
                                    <p:animEffect transition="in" filter="wipe(left)">
                                      <p:cBhvr>
                                        <p:cTn id="49" dur="500"/>
                                        <p:tgtEl>
                                          <p:spTgt spid="10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96"/>
                                        </p:tgtEl>
                                        <p:attrNameLst>
                                          <p:attrName>style.visibility</p:attrName>
                                        </p:attrNameLst>
                                      </p:cBhvr>
                                      <p:to>
                                        <p:strVal val="visible"/>
                                      </p:to>
                                    </p:set>
                                    <p:animEffect transition="in" filter="wipe(left)">
                                      <p:cBhvr>
                                        <p:cTn id="54" dur="500"/>
                                        <p:tgtEl>
                                          <p:spTgt spid="9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03"/>
                                        </p:tgtEl>
                                        <p:attrNameLst>
                                          <p:attrName>style.visibility</p:attrName>
                                        </p:attrNameLst>
                                      </p:cBhvr>
                                      <p:to>
                                        <p:strVal val="visible"/>
                                      </p:to>
                                    </p:set>
                                    <p:animEffect transition="in" filter="wipe(left)">
                                      <p:cBhvr>
                                        <p:cTn id="59" dur="500"/>
                                        <p:tgtEl>
                                          <p:spTgt spid="103"/>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wipe(left)">
                                      <p:cBhvr>
                                        <p:cTn id="6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91" grpId="0"/>
      <p:bldP spid="93" grpId="0"/>
      <p:bldP spid="96" grpId="0"/>
      <p:bldP spid="88" grpId="0"/>
      <p:bldP spid="98" grpId="0"/>
      <p:bldP spid="102" grpId="0"/>
      <p:bldP spid="103" grpId="0"/>
      <p:bldP spid="10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8" name="TextBox 11"/>
              <p:cNvSpPr txBox="1">
                <a:spLocks noChangeArrowheads="1"/>
              </p:cNvSpPr>
              <p:nvPr/>
            </p:nvSpPr>
            <p:spPr bwMode="auto">
              <a:xfrm>
                <a:off x="2552074" y="638487"/>
                <a:ext cx="384872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latin typeface="Cambria Math" panose="02040503050406030204" pitchFamily="18" charset="0"/>
                        <a:ea typeface="Cambria Math" panose="02040503050406030204" pitchFamily="18" charset="0"/>
                      </a:rPr>
                      <m:t>𝑏𝑐</m:t>
                    </m:r>
                  </m:oMath>
                </a14:m>
                <a:r>
                  <a:rPr lang="zh-CN" altLang="en-US" dirty="0">
                    <a:ea typeface="微软雅黑" panose="020B0503020204020204" pitchFamily="34" charset="-122"/>
                    <a:cs typeface="Times New Roman" panose="02020603050405020304" pitchFamily="18" charset="0"/>
                  </a:rPr>
                  <a:t>过程为等体过程放热</a:t>
                </a:r>
              </a:p>
            </p:txBody>
          </p:sp>
        </mc:Choice>
        <mc:Fallback xmlns="">
          <p:sp>
            <p:nvSpPr>
              <p:cNvPr id="98" name="TextBox 11"/>
              <p:cNvSpPr txBox="1">
                <a:spLocks noRot="1" noChangeAspect="1" noMove="1" noResize="1" noEditPoints="1" noAdjustHandles="1" noChangeArrowheads="1" noChangeShapeType="1" noTextEdit="1"/>
              </p:cNvSpPr>
              <p:nvPr/>
            </p:nvSpPr>
            <p:spPr bwMode="auto">
              <a:xfrm>
                <a:off x="2552074" y="638487"/>
                <a:ext cx="3848725" cy="523875"/>
              </a:xfrm>
              <a:prstGeom prst="rect">
                <a:avLst/>
              </a:prstGeom>
              <a:blipFill>
                <a:blip r:embed="rId2"/>
                <a:stretch>
                  <a:fillRect t="-12791" r="-15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TextBox 14"/>
              <p:cNvSpPr txBox="1">
                <a:spLocks noChangeArrowheads="1"/>
              </p:cNvSpPr>
              <p:nvPr/>
            </p:nvSpPr>
            <p:spPr bwMode="auto">
              <a:xfrm>
                <a:off x="2552074" y="1875395"/>
                <a:ext cx="407114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latin typeface="Cambria Math" panose="02040503050406030204" pitchFamily="18" charset="0"/>
                        <a:ea typeface="Cambria Math" panose="02040503050406030204" pitchFamily="18" charset="0"/>
                      </a:rPr>
                      <m:t>𝑐𝑑</m:t>
                    </m:r>
                  </m:oMath>
                </a14:m>
                <a:r>
                  <a:rPr lang="zh-CN" altLang="en-US" dirty="0">
                    <a:ea typeface="微软雅黑" panose="020B0503020204020204" pitchFamily="34" charset="-122"/>
                    <a:cs typeface="Times New Roman" panose="02020603050405020304" pitchFamily="18" charset="0"/>
                  </a:rPr>
                  <a:t>过程为等温过程放热</a:t>
                </a:r>
              </a:p>
            </p:txBody>
          </p:sp>
        </mc:Choice>
        <mc:Fallback xmlns="">
          <p:sp>
            <p:nvSpPr>
              <p:cNvPr id="101" name="TextBox 14"/>
              <p:cNvSpPr txBox="1">
                <a:spLocks noRot="1" noChangeAspect="1" noMove="1" noResize="1" noEditPoints="1" noAdjustHandles="1" noChangeArrowheads="1" noChangeShapeType="1" noTextEdit="1"/>
              </p:cNvSpPr>
              <p:nvPr/>
            </p:nvSpPr>
            <p:spPr bwMode="auto">
              <a:xfrm>
                <a:off x="2552074" y="1875395"/>
                <a:ext cx="4071147" cy="523220"/>
              </a:xfrm>
              <a:prstGeom prst="rect">
                <a:avLst/>
              </a:prstGeom>
              <a:blipFill>
                <a:blip r:embed="rId3"/>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 name="TextBox 18"/>
              <p:cNvSpPr txBox="1">
                <a:spLocks noChangeArrowheads="1"/>
              </p:cNvSpPr>
              <p:nvPr/>
            </p:nvSpPr>
            <p:spPr bwMode="auto">
              <a:xfrm>
                <a:off x="2552075" y="3538945"/>
                <a:ext cx="4353054"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i="1">
                        <a:latin typeface="Cambria Math" panose="02040503050406030204" pitchFamily="18" charset="0"/>
                        <a:ea typeface="Cambria Math" panose="02040503050406030204" pitchFamily="18" charset="0"/>
                      </a:rPr>
                      <m:t>𝑑𝑎</m:t>
                    </m:r>
                  </m:oMath>
                </a14:m>
                <a:r>
                  <a:rPr lang="zh-CN" altLang="en-US" dirty="0">
                    <a:ea typeface="微软雅黑" panose="020B0503020204020204" pitchFamily="34" charset="-122"/>
                    <a:cs typeface="Times New Roman" panose="02020603050405020304" pitchFamily="18" charset="0"/>
                  </a:rPr>
                  <a:t>过程为等体过程吸热</a:t>
                </a:r>
              </a:p>
            </p:txBody>
          </p:sp>
        </mc:Choice>
        <mc:Fallback xmlns="">
          <p:sp>
            <p:nvSpPr>
              <p:cNvPr id="105" name="TextBox 18"/>
              <p:cNvSpPr txBox="1">
                <a:spLocks noRot="1" noChangeAspect="1" noMove="1" noResize="1" noEditPoints="1" noAdjustHandles="1" noChangeArrowheads="1" noChangeShapeType="1" noTextEdit="1"/>
              </p:cNvSpPr>
              <p:nvPr/>
            </p:nvSpPr>
            <p:spPr bwMode="auto">
              <a:xfrm>
                <a:off x="2552075" y="3538945"/>
                <a:ext cx="4353054" cy="523220"/>
              </a:xfrm>
              <a:prstGeom prst="rect">
                <a:avLst/>
              </a:prstGeom>
              <a:blipFill>
                <a:blip r:embed="rId4"/>
                <a:stretch>
                  <a:fillRect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351827" y="1293977"/>
                <a:ext cx="3250570"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351827" y="1293977"/>
                <a:ext cx="3250570" cy="4498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435209" y="1258586"/>
                <a:ext cx="27148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−2.08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6435209" y="1258586"/>
                <a:ext cx="271484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3351827" y="2530230"/>
                <a:ext cx="2473819"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e>
                      </m:func>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3351827" y="2530230"/>
                <a:ext cx="2473819" cy="8771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825646" y="2711206"/>
                <a:ext cx="27148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−1.15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5825646" y="2711206"/>
                <a:ext cx="271484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351827" y="4193780"/>
                <a:ext cx="3338735"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351827" y="4193780"/>
                <a:ext cx="3338735" cy="44980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546026" y="4193780"/>
                <a:ext cx="24471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2.08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6546026" y="4193780"/>
                <a:ext cx="244714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351827" y="4889593"/>
                <a:ext cx="2191369" cy="11686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a:solidFill>
                                    <a:srgbClr val="0000FF"/>
                                  </a:solidFill>
                                  <a:latin typeface="Cambria Math" panose="02040503050406030204" pitchFamily="18" charset="0"/>
                                  <a:ea typeface="Cambria Math" panose="02040503050406030204" pitchFamily="18" charset="0"/>
                                </a:rPr>
                                <m:t>放</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smtClean="0">
                                  <a:solidFill>
                                    <a:srgbClr val="0000FF"/>
                                  </a:solidFill>
                                  <a:latin typeface="Cambria Math" panose="02040503050406030204" pitchFamily="18" charset="0"/>
                                  <a:ea typeface="Cambria Math" panose="02040503050406030204" pitchFamily="18" charset="0"/>
                                </a:rPr>
                                <m:t>吸</m:t>
                              </m:r>
                            </m:sub>
                          </m:sSub>
                        </m:den>
                      </m:f>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351827" y="4889593"/>
                <a:ext cx="2191369" cy="116865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419627" y="4963010"/>
                <a:ext cx="4699941" cy="9177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2.08</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1.15</m:t>
                          </m:r>
                        </m:num>
                        <m:den>
                          <m:r>
                            <a:rPr lang="en-US" altLang="zh-CN" sz="2800" b="0" i="1" smtClean="0">
                              <a:solidFill>
                                <a:srgbClr val="0000FF"/>
                              </a:solidFill>
                              <a:latin typeface="Cambria Math" panose="02040503050406030204" pitchFamily="18" charset="0"/>
                              <a:ea typeface="Cambria Math" panose="02040503050406030204" pitchFamily="18" charset="0"/>
                            </a:rPr>
                            <m:t>1.73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2.08</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15.22</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5419627" y="4963010"/>
                <a:ext cx="4699941" cy="917752"/>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83684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wipe(left)">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5"/>
                                        </p:tgtEl>
                                        <p:attrNameLst>
                                          <p:attrName>style.visibility</p:attrName>
                                        </p:attrNameLst>
                                      </p:cBhvr>
                                      <p:to>
                                        <p:strVal val="visible"/>
                                      </p:to>
                                    </p:set>
                                    <p:animEffect transition="in" filter="wipe(left)">
                                      <p:cBhvr>
                                        <p:cTn id="37" dur="500"/>
                                        <p:tgtEl>
                                          <p:spTgt spid="10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1" grpId="0"/>
      <p:bldP spid="105" grpId="0"/>
      <p:bldP spid="15" grpId="0"/>
      <p:bldP spid="16" grpId="0"/>
      <p:bldP spid="17" grpId="0"/>
      <p:bldP spid="18" grpId="0"/>
      <p:bldP spid="19" grpId="0"/>
      <p:bldP spid="20" grpId="0"/>
      <p:bldP spid="21" grpId="0"/>
      <p:bldP spid="2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173"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3" y="2725748"/>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171"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43169" name="Rectangle 12"/>
              <p:cNvSpPr>
                <a:spLocks noChangeArrowheads="1"/>
              </p:cNvSpPr>
              <p:nvPr/>
            </p:nvSpPr>
            <p:spPr bwMode="auto">
              <a:xfrm>
                <a:off x="1687512" y="2725748"/>
                <a:ext cx="5899150" cy="954088"/>
              </a:xfrm>
              <a:prstGeom prst="rect">
                <a:avLst/>
              </a:prstGeom>
              <a:noFill/>
              <a:ln w="9525">
                <a:noFill/>
                <a:miter lim="800000"/>
                <a:headEnd/>
                <a:tailEnd/>
              </a:ln>
            </p:spPr>
            <p:txBody>
              <a:bodyPr wrap="square" anchor="ctr">
                <a:spAutoFit/>
              </a:bodyPr>
              <a:lstStyle/>
              <a:p>
                <a:pPr algn="just"/>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𝐶</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是一个放热过程，放出的热量大小为：</a:t>
                </a:r>
              </a:p>
            </p:txBody>
          </p:sp>
        </mc:Choice>
        <mc:Fallback xmlns="">
          <p:sp>
            <p:nvSpPr>
              <p:cNvPr id="43169" name="Rectangle 12"/>
              <p:cNvSpPr>
                <a:spLocks noRot="1" noChangeAspect="1" noMove="1" noResize="1" noEditPoints="1" noAdjustHandles="1" noChangeArrowheads="1" noChangeShapeType="1" noTextEdit="1"/>
              </p:cNvSpPr>
              <p:nvPr/>
            </p:nvSpPr>
            <p:spPr bwMode="auto">
              <a:xfrm>
                <a:off x="1687512" y="2725748"/>
                <a:ext cx="5899150" cy="954088"/>
              </a:xfrm>
              <a:prstGeom prst="rect">
                <a:avLst/>
              </a:prstGeom>
              <a:blipFill>
                <a:blip r:embed="rId3"/>
                <a:stretch>
                  <a:fillRect l="-2169" t="-6369" r="-2066" b="-17197"/>
                </a:stretch>
              </a:blipFill>
              <a:ln w="9525">
                <a:noFill/>
                <a:miter lim="800000"/>
                <a:headEnd/>
                <a:tailEnd/>
              </a:ln>
            </p:spPr>
            <p:txBody>
              <a:bodyPr/>
              <a:lstStyle/>
              <a:p>
                <a:r>
                  <a:rPr lang="zh-CN" altLang="en-US">
                    <a:noFill/>
                  </a:rPr>
                  <a:t> </a:t>
                </a:r>
              </a:p>
            </p:txBody>
          </p:sp>
        </mc:Fallback>
      </mc:AlternateContent>
      <p:sp>
        <p:nvSpPr>
          <p:cNvPr id="60" name="Rectangle 13"/>
          <p:cNvSpPr>
            <a:spLocks noChangeArrowheads="1"/>
          </p:cNvSpPr>
          <p:nvPr/>
        </p:nvSpPr>
        <p:spPr bwMode="auto">
          <a:xfrm>
            <a:off x="1687513" y="4696988"/>
            <a:ext cx="5899150" cy="519112"/>
          </a:xfrm>
          <a:prstGeom prst="rect">
            <a:avLst/>
          </a:prstGeom>
          <a:noFill/>
          <a:ln w="9525">
            <a:noFill/>
            <a:miter lim="800000"/>
            <a:headEnd/>
            <a:tailEnd/>
          </a:ln>
        </p:spPr>
        <p:txBody>
          <a:bodyPr wrap="none" anchor="ct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由理想气体状态方程，可得关系式：</a:t>
            </a:r>
          </a:p>
        </p:txBody>
      </p:sp>
      <p:grpSp>
        <p:nvGrpSpPr>
          <p:cNvPr id="4" name="组合 3"/>
          <p:cNvGrpSpPr/>
          <p:nvPr/>
        </p:nvGrpSpPr>
        <p:grpSpPr>
          <a:xfrm>
            <a:off x="1633538" y="238125"/>
            <a:ext cx="8996362" cy="2527311"/>
            <a:chOff x="1633538" y="238125"/>
            <a:chExt cx="8996362" cy="2527311"/>
          </a:xfrm>
        </p:grpSpPr>
        <mc:AlternateContent xmlns:mc="http://schemas.openxmlformats.org/markup-compatibility/2006" xmlns:a14="http://schemas.microsoft.com/office/drawing/2010/main">
          <mc:Choice Requires="a14">
            <p:sp>
              <p:nvSpPr>
                <p:cNvPr id="43168" name="文本框 7"/>
                <p:cNvSpPr txBox="1">
                  <a:spLocks noChangeArrowheads="1"/>
                </p:cNvSpPr>
                <p:nvPr/>
              </p:nvSpPr>
              <p:spPr bwMode="auto">
                <a:xfrm>
                  <a:off x="1633538" y="238125"/>
                  <a:ext cx="8996362" cy="954107"/>
                </a:xfrm>
                <a:prstGeom prst="rect">
                  <a:avLst/>
                </a:prstGeom>
                <a:noFill/>
                <a:ln w="9525">
                  <a:noFill/>
                  <a:miter lim="800000"/>
                  <a:headEnd/>
                  <a:tailEnd/>
                </a:ln>
              </p:spPr>
              <p:txBody>
                <a:bodyPr>
                  <a:spAutoFit/>
                </a:bodyPr>
                <a:lstStyle/>
                <a:p>
                  <a:pPr algn="just"/>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有一以理想气体为工作物质的热机，其循环为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𝐵</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，如图所示，试证明热机的效率为：</a:t>
                  </a:r>
                </a:p>
              </p:txBody>
            </p:sp>
          </mc:Choice>
          <mc:Fallback xmlns="">
            <p:sp>
              <p:nvSpPr>
                <p:cNvPr id="43168" name="文本框 7"/>
                <p:cNvSpPr txBox="1">
                  <a:spLocks noRot="1" noChangeAspect="1" noMove="1" noResize="1" noEditPoints="1" noAdjustHandles="1" noChangeArrowheads="1" noChangeShapeType="1" noTextEdit="1"/>
                </p:cNvSpPr>
                <p:nvPr/>
              </p:nvSpPr>
              <p:spPr bwMode="auto">
                <a:xfrm>
                  <a:off x="1633538" y="238125"/>
                  <a:ext cx="8996362" cy="954107"/>
                </a:xfrm>
                <a:prstGeom prst="rect">
                  <a:avLst/>
                </a:prstGeom>
                <a:blipFill>
                  <a:blip r:embed="rId4"/>
                  <a:stretch>
                    <a:fillRect l="-1423" t="-6369"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571393" y="1097928"/>
                  <a:ext cx="2811347" cy="1667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panose="02040503050406030204" pitchFamily="18" charset="0"/>
                                <a:ea typeface="Cambria Math" panose="02040503050406030204" pitchFamily="18" charset="0"/>
                              </a:rPr>
                            </m:ctrlPr>
                          </m:fPr>
                          <m:num>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num>
                          <m:den>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−1</m:t>
                            </m:r>
                          </m:den>
                        </m:f>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571393" y="1097928"/>
                  <a:ext cx="2811347" cy="1667508"/>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0" name="文本框 19"/>
              <p:cNvSpPr txBox="1"/>
              <p:nvPr/>
            </p:nvSpPr>
            <p:spPr>
              <a:xfrm>
                <a:off x="3113708" y="3942710"/>
                <a:ext cx="3306033"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e>
                      </m:d>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3113708" y="3942710"/>
                <a:ext cx="3306033" cy="44980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113708" y="5297938"/>
                <a:ext cx="1469633"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113708" y="5297938"/>
                <a:ext cx="1469633" cy="972254"/>
              </a:xfrm>
              <a:prstGeom prst="rect">
                <a:avLst/>
              </a:prstGeom>
              <a:blipFill>
                <a:blip r:embed="rId7"/>
                <a:stretch>
                  <a:fillRect/>
                </a:stretch>
              </a:blipFill>
            </p:spPr>
            <p:txBody>
              <a:bodyPr/>
              <a:lstStyle/>
              <a:p>
                <a:r>
                  <a:rPr lang="zh-CN" altLang="en-US">
                    <a:noFill/>
                  </a:rPr>
                  <a:t> </a:t>
                </a:r>
              </a:p>
            </p:txBody>
          </p:sp>
        </mc:Fallback>
      </mc:AlternateContent>
      <p:grpSp>
        <p:nvGrpSpPr>
          <p:cNvPr id="10" name="组合 9"/>
          <p:cNvGrpSpPr/>
          <p:nvPr/>
        </p:nvGrpSpPr>
        <p:grpSpPr>
          <a:xfrm>
            <a:off x="7581607" y="3127729"/>
            <a:ext cx="3509665" cy="3648995"/>
            <a:chOff x="7581607" y="3127729"/>
            <a:chExt cx="3509665" cy="3648995"/>
          </a:xfrm>
        </p:grpSpPr>
        <p:cxnSp>
          <p:nvCxnSpPr>
            <p:cNvPr id="8" name="直接连接符 7"/>
            <p:cNvCxnSpPr/>
            <p:nvPr/>
          </p:nvCxnSpPr>
          <p:spPr>
            <a:xfrm>
              <a:off x="8768833" y="5444602"/>
              <a:ext cx="1311332" cy="0"/>
            </a:xfrm>
            <a:prstGeom prst="line">
              <a:avLst/>
            </a:pr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cxnSp>
        <p:grpSp>
          <p:nvGrpSpPr>
            <p:cNvPr id="17" name="Group 1"/>
            <p:cNvGrpSpPr>
              <a:grpSpLocks noChangeAspect="1"/>
            </p:cNvGrpSpPr>
            <p:nvPr/>
          </p:nvGrpSpPr>
          <p:grpSpPr bwMode="auto">
            <a:xfrm>
              <a:off x="7581607" y="3305957"/>
              <a:ext cx="3388727" cy="3470767"/>
              <a:chOff x="6197" y="2109"/>
              <a:chExt cx="2897" cy="3324"/>
            </a:xfrm>
          </p:grpSpPr>
          <p:sp>
            <p:nvSpPr>
              <p:cNvPr id="44" name="Line 28"/>
              <p:cNvSpPr>
                <a:spLocks noChangeShapeType="1"/>
              </p:cNvSpPr>
              <p:nvPr/>
            </p:nvSpPr>
            <p:spPr bwMode="auto">
              <a:xfrm>
                <a:off x="7213" y="2768"/>
                <a:ext cx="0" cy="1367"/>
              </a:xfrm>
              <a:prstGeom prst="line">
                <a:avLst/>
              </a:prstGeom>
              <a:noFill/>
              <a:ln w="25400">
                <a:solidFill>
                  <a:srgbClr val="0000FF"/>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4" name="Line 3"/>
              <p:cNvSpPr>
                <a:spLocks noChangeShapeType="1"/>
              </p:cNvSpPr>
              <p:nvPr/>
            </p:nvSpPr>
            <p:spPr bwMode="auto">
              <a:xfrm>
                <a:off x="7213" y="3765"/>
                <a:ext cx="12" cy="1057"/>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pPr algn="just"/>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25" name="Group 4"/>
              <p:cNvGrpSpPr>
                <a:grpSpLocks/>
              </p:cNvGrpSpPr>
              <p:nvPr/>
            </p:nvGrpSpPr>
            <p:grpSpPr bwMode="auto">
              <a:xfrm>
                <a:off x="6749" y="2109"/>
                <a:ext cx="2345" cy="2717"/>
                <a:chOff x="3868" y="733"/>
                <a:chExt cx="1462" cy="1459"/>
              </a:xfrm>
            </p:grpSpPr>
            <p:sp>
              <p:nvSpPr>
                <p:cNvPr id="47" name="Line 5"/>
                <p:cNvSpPr>
                  <a:spLocks noChangeShapeType="1"/>
                </p:cNvSpPr>
                <p:nvPr/>
              </p:nvSpPr>
              <p:spPr bwMode="auto">
                <a:xfrm flipV="1">
                  <a:off x="3878" y="733"/>
                  <a:ext cx="0" cy="1459"/>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8" name="Line 6"/>
                <p:cNvSpPr>
                  <a:spLocks noChangeShapeType="1"/>
                </p:cNvSpPr>
                <p:nvPr/>
              </p:nvSpPr>
              <p:spPr bwMode="auto">
                <a:xfrm>
                  <a:off x="3868" y="2192"/>
                  <a:ext cx="1462" cy="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26" name="Freeform 10"/>
              <p:cNvSpPr>
                <a:spLocks/>
              </p:cNvSpPr>
              <p:nvPr/>
            </p:nvSpPr>
            <p:spPr bwMode="auto">
              <a:xfrm>
                <a:off x="7220" y="2759"/>
                <a:ext cx="1113" cy="1394"/>
              </a:xfrm>
              <a:custGeom>
                <a:avLst/>
                <a:gdLst>
                  <a:gd name="T0" fmla="*/ 0 w 579"/>
                  <a:gd name="T1" fmla="*/ 0 h 292"/>
                  <a:gd name="T2" fmla="*/ 262775 w 579"/>
                  <a:gd name="T3" fmla="*/ 919356 h 292"/>
                  <a:gd name="T4" fmla="*/ 590798 w 579"/>
                  <a:gd name="T5" fmla="*/ 1571924 h 292"/>
                  <a:gd name="T6" fmla="*/ 988735 w 579"/>
                  <a:gd name="T7" fmla="*/ 1986760 h 292"/>
                  <a:gd name="T8" fmla="*/ 0 60000 65536"/>
                  <a:gd name="T9" fmla="*/ 0 60000 65536"/>
                  <a:gd name="T10" fmla="*/ 0 60000 65536"/>
                  <a:gd name="T11" fmla="*/ 0 60000 65536"/>
                  <a:gd name="T12" fmla="*/ 0 w 579"/>
                  <a:gd name="T13" fmla="*/ 0 h 292"/>
                  <a:gd name="T14" fmla="*/ 579 w 579"/>
                  <a:gd name="T15" fmla="*/ 292 h 292"/>
                </a:gdLst>
                <a:ahLst/>
                <a:cxnLst>
                  <a:cxn ang="T8">
                    <a:pos x="T0" y="T1"/>
                  </a:cxn>
                  <a:cxn ang="T9">
                    <a:pos x="T2" y="T3"/>
                  </a:cxn>
                  <a:cxn ang="T10">
                    <a:pos x="T4" y="T5"/>
                  </a:cxn>
                  <a:cxn ang="T11">
                    <a:pos x="T6" y="T7"/>
                  </a:cxn>
                </a:cxnLst>
                <a:rect l="T12" t="T13" r="T14" b="T15"/>
                <a:pathLst>
                  <a:path w="579" h="292">
                    <a:moveTo>
                      <a:pt x="0" y="0"/>
                    </a:moveTo>
                    <a:cubicBezTo>
                      <a:pt x="26" y="22"/>
                      <a:pt x="96" y="97"/>
                      <a:pt x="154" y="135"/>
                    </a:cubicBezTo>
                    <a:cubicBezTo>
                      <a:pt x="212" y="173"/>
                      <a:pt x="275" y="205"/>
                      <a:pt x="346" y="231"/>
                    </a:cubicBezTo>
                    <a:cubicBezTo>
                      <a:pt x="417" y="257"/>
                      <a:pt x="531" y="279"/>
                      <a:pt x="579" y="292"/>
                    </a:cubicBezTo>
                  </a:path>
                </a:pathLst>
              </a:custGeom>
              <a:noFill/>
              <a:ln w="38100" cmpd="sng">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pPr algn="just"/>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Oval 14"/>
              <p:cNvSpPr>
                <a:spLocks noChangeArrowheads="1"/>
              </p:cNvSpPr>
              <p:nvPr/>
            </p:nvSpPr>
            <p:spPr bwMode="auto">
              <a:xfrm>
                <a:off x="7194" y="2729"/>
                <a:ext cx="74" cy="86"/>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32" name="Oval 16"/>
              <p:cNvSpPr>
                <a:spLocks noChangeArrowheads="1"/>
              </p:cNvSpPr>
              <p:nvPr/>
            </p:nvSpPr>
            <p:spPr bwMode="auto">
              <a:xfrm>
                <a:off x="8277" y="4102"/>
                <a:ext cx="75" cy="82"/>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p:sp>
            <p:nvSpPr>
              <p:cNvPr id="33" name="Oval 17"/>
              <p:cNvSpPr>
                <a:spLocks noChangeArrowheads="1"/>
              </p:cNvSpPr>
              <p:nvPr/>
            </p:nvSpPr>
            <p:spPr bwMode="auto">
              <a:xfrm>
                <a:off x="7172" y="4094"/>
                <a:ext cx="75" cy="83"/>
              </a:xfrm>
              <a:prstGeom prst="ellipse">
                <a:avLst/>
              </a:prstGeom>
              <a:solidFill>
                <a:srgbClr val="FF0000"/>
              </a:solidFill>
              <a:ln w="9525">
                <a:solidFill>
                  <a:srgbClr val="000000"/>
                </a:solidFill>
                <a:round/>
                <a:headEnd/>
                <a:tailEnd/>
              </a:ln>
            </p:spPr>
            <p:txBody>
              <a:bodyPr anchor="ct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endParaRPr lang="zh-CN" altLang="en-US">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Text Box 18"/>
                  <p:cNvSpPr txBox="1">
                    <a:spLocks noChangeArrowheads="1"/>
                  </p:cNvSpPr>
                  <p:nvPr/>
                </p:nvSpPr>
                <p:spPr bwMode="auto">
                  <a:xfrm>
                    <a:off x="7056" y="2268"/>
                    <a:ext cx="422" cy="572"/>
                  </a:xfrm>
                  <a:prstGeom prst="rect">
                    <a:avLst/>
                  </a:prstGeom>
                  <a:noFill/>
                  <a:ln w="9525">
                    <a:noFill/>
                    <a:miter lim="800000"/>
                    <a:headEnd/>
                    <a:tailEnd/>
                  </a:ln>
                </p:spPr>
                <p:txBody>
                  <a:bodyPr lIns="71927" tIns="35963" rIns="71927" bIns="35963"/>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34" name="Text Box 18"/>
                  <p:cNvSpPr txBox="1">
                    <a:spLocks noRot="1" noChangeAspect="1" noMove="1" noResize="1" noEditPoints="1" noAdjustHandles="1" noChangeArrowheads="1" noChangeShapeType="1" noTextEdit="1"/>
                  </p:cNvSpPr>
                  <p:nvPr/>
                </p:nvSpPr>
                <p:spPr bwMode="auto">
                  <a:xfrm>
                    <a:off x="7056" y="2268"/>
                    <a:ext cx="422" cy="572"/>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 Box 19"/>
                  <p:cNvSpPr txBox="1">
                    <a:spLocks noChangeArrowheads="1"/>
                  </p:cNvSpPr>
                  <p:nvPr/>
                </p:nvSpPr>
                <p:spPr bwMode="auto">
                  <a:xfrm>
                    <a:off x="8301" y="3737"/>
                    <a:ext cx="421" cy="573"/>
                  </a:xfrm>
                  <a:prstGeom prst="rect">
                    <a:avLst/>
                  </a:prstGeom>
                  <a:noFill/>
                  <a:ln w="9525">
                    <a:noFill/>
                    <a:miter lim="800000"/>
                    <a:headEnd/>
                    <a:tailEnd/>
                  </a:ln>
                </p:spPr>
                <p:txBody>
                  <a:bodyPr lIns="71927" tIns="35963" rIns="71927" bIns="35963"/>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35" name="Text Box 19"/>
                  <p:cNvSpPr txBox="1">
                    <a:spLocks noRot="1" noChangeAspect="1" noMove="1" noResize="1" noEditPoints="1" noAdjustHandles="1" noChangeArrowheads="1" noChangeShapeType="1" noTextEdit="1"/>
                  </p:cNvSpPr>
                  <p:nvPr/>
                </p:nvSpPr>
                <p:spPr bwMode="auto">
                  <a:xfrm>
                    <a:off x="8301" y="3737"/>
                    <a:ext cx="421" cy="573"/>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 Box 20"/>
                  <p:cNvSpPr txBox="1">
                    <a:spLocks noChangeArrowheads="1"/>
                  </p:cNvSpPr>
                  <p:nvPr/>
                </p:nvSpPr>
                <p:spPr bwMode="auto">
                  <a:xfrm>
                    <a:off x="6310" y="2481"/>
                    <a:ext cx="422"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6" name="Text Box 20"/>
                  <p:cNvSpPr txBox="1">
                    <a:spLocks noRot="1" noChangeAspect="1" noMove="1" noResize="1" noEditPoints="1" noAdjustHandles="1" noChangeArrowheads="1" noChangeShapeType="1" noTextEdit="1"/>
                  </p:cNvSpPr>
                  <p:nvPr/>
                </p:nvSpPr>
                <p:spPr bwMode="auto">
                  <a:xfrm>
                    <a:off x="6310" y="2481"/>
                    <a:ext cx="422" cy="573"/>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Text Box 21"/>
                  <p:cNvSpPr txBox="1">
                    <a:spLocks noChangeArrowheads="1"/>
                  </p:cNvSpPr>
                  <p:nvPr/>
                </p:nvSpPr>
                <p:spPr bwMode="auto">
                  <a:xfrm>
                    <a:off x="7185" y="4096"/>
                    <a:ext cx="421" cy="572"/>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i="1" dirty="0"/>
                  </a:p>
                </p:txBody>
              </p:sp>
            </mc:Choice>
            <mc:Fallback xmlns="">
              <p:sp>
                <p:nvSpPr>
                  <p:cNvPr id="37" name="Text Box 21"/>
                  <p:cNvSpPr txBox="1">
                    <a:spLocks noRot="1" noChangeAspect="1" noMove="1" noResize="1" noEditPoints="1" noAdjustHandles="1" noChangeArrowheads="1" noChangeShapeType="1" noTextEdit="1"/>
                  </p:cNvSpPr>
                  <p:nvPr/>
                </p:nvSpPr>
                <p:spPr bwMode="auto">
                  <a:xfrm>
                    <a:off x="7185" y="4096"/>
                    <a:ext cx="421" cy="572"/>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Text Box 22"/>
                  <p:cNvSpPr txBox="1">
                    <a:spLocks noChangeArrowheads="1"/>
                  </p:cNvSpPr>
                  <p:nvPr/>
                </p:nvSpPr>
                <p:spPr bwMode="auto">
                  <a:xfrm>
                    <a:off x="7002" y="4800"/>
                    <a:ext cx="547" cy="573"/>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8" name="Text Box 22"/>
                  <p:cNvSpPr txBox="1">
                    <a:spLocks noRot="1" noChangeAspect="1" noMove="1" noResize="1" noEditPoints="1" noAdjustHandles="1" noChangeArrowheads="1" noChangeShapeType="1" noTextEdit="1"/>
                  </p:cNvSpPr>
                  <p:nvPr/>
                </p:nvSpPr>
                <p:spPr bwMode="auto">
                  <a:xfrm>
                    <a:off x="7002" y="4800"/>
                    <a:ext cx="547" cy="573"/>
                  </a:xfrm>
                  <a:prstGeom prst="rect">
                    <a:avLst/>
                  </a:prstGeom>
                  <a:blipFill>
                    <a:blip r:embed="rId1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Text Box 23"/>
                  <p:cNvSpPr txBox="1">
                    <a:spLocks noChangeArrowheads="1"/>
                  </p:cNvSpPr>
                  <p:nvPr/>
                </p:nvSpPr>
                <p:spPr bwMode="auto">
                  <a:xfrm>
                    <a:off x="8147" y="4801"/>
                    <a:ext cx="593" cy="632"/>
                  </a:xfrm>
                  <a:prstGeom prst="rect">
                    <a:avLst/>
                  </a:prstGeom>
                  <a:noFill/>
                  <a:ln w="9525">
                    <a:noFill/>
                    <a:miter lim="800000"/>
                    <a:headEnd/>
                    <a:tailEnd/>
                  </a:ln>
                </p:spPr>
                <p:txBody>
                  <a:bodyPr lIns="71927" tIns="35963" rIns="71927" bIns="35963"/>
                  <a:lstStyle/>
                  <a:p>
                    <a:pPr algn="just">
                      <a:defRPr/>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9" name="Text Box 23"/>
                  <p:cNvSpPr txBox="1">
                    <a:spLocks noRot="1" noChangeAspect="1" noMove="1" noResize="1" noEditPoints="1" noAdjustHandles="1" noChangeArrowheads="1" noChangeShapeType="1" noTextEdit="1"/>
                  </p:cNvSpPr>
                  <p:nvPr/>
                </p:nvSpPr>
                <p:spPr bwMode="auto">
                  <a:xfrm>
                    <a:off x="8147" y="4801"/>
                    <a:ext cx="593" cy="632"/>
                  </a:xfrm>
                  <a:prstGeom prst="rect">
                    <a:avLst/>
                  </a:prstGeom>
                  <a:blipFill>
                    <a:blip r:embed="rId1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Text Box 25"/>
                  <p:cNvSpPr txBox="1">
                    <a:spLocks noChangeArrowheads="1"/>
                  </p:cNvSpPr>
                  <p:nvPr/>
                </p:nvSpPr>
                <p:spPr bwMode="auto">
                  <a:xfrm>
                    <a:off x="6197" y="3857"/>
                    <a:ext cx="650" cy="5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𝑃</m:t>
                              </m:r>
                            </m:e>
                            <m:sub>
                              <m:r>
                                <a:rPr lang="en-US" altLang="zh-CN" b="0" i="1" smtClean="0">
                                  <a:latin typeface="Cambria Math" panose="02040503050406030204" pitchFamily="18" charset="0"/>
                                  <a:ea typeface="Cambria Math" panose="02040503050406030204" pitchFamily="18" charset="0"/>
                                </a:rPr>
                                <m:t>2</m:t>
                              </m:r>
                            </m:sub>
                          </m:sSub>
                        </m:oMath>
                      </m:oMathPara>
                    </a14:m>
                    <a:endParaRPr lang="zh-CN" altLang="zh-CN" dirty="0">
                      <a:ea typeface="微软雅黑" panose="020B0503020204020204" pitchFamily="34" charset="-122"/>
                      <a:cs typeface="Times New Roman" panose="02020603050405020304" pitchFamily="18" charset="0"/>
                    </a:endParaRPr>
                  </a:p>
                </p:txBody>
              </p:sp>
            </mc:Choice>
            <mc:Fallback xmlns="">
              <p:sp>
                <p:nvSpPr>
                  <p:cNvPr id="41" name="Text Box 25"/>
                  <p:cNvSpPr txBox="1">
                    <a:spLocks noRot="1" noChangeAspect="1" noMove="1" noResize="1" noEditPoints="1" noAdjustHandles="1" noChangeArrowheads="1" noChangeShapeType="1" noTextEdit="1"/>
                  </p:cNvSpPr>
                  <p:nvPr/>
                </p:nvSpPr>
                <p:spPr bwMode="auto">
                  <a:xfrm>
                    <a:off x="6197" y="3857"/>
                    <a:ext cx="650" cy="571"/>
                  </a:xfrm>
                  <a:prstGeom prst="rect">
                    <a:avLst/>
                  </a:prstGeom>
                  <a:blipFill>
                    <a:blip r:embed="rId1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2" name="Line 26"/>
              <p:cNvSpPr>
                <a:spLocks noChangeShapeType="1"/>
              </p:cNvSpPr>
              <p:nvPr/>
            </p:nvSpPr>
            <p:spPr bwMode="auto">
              <a:xfrm>
                <a:off x="8321" y="4177"/>
                <a:ext cx="0" cy="64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algn="just"/>
                <a:endParaRPr lang="zh-CN" altLang="en-US" sz="280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5" name="Text Box 29"/>
              <p:cNvSpPr txBox="1">
                <a:spLocks noChangeArrowheads="1"/>
              </p:cNvSpPr>
              <p:nvPr/>
            </p:nvSpPr>
            <p:spPr bwMode="auto">
              <a:xfrm rot="2966977">
                <a:off x="7102" y="3178"/>
                <a:ext cx="1710" cy="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1927" tIns="35963" rIns="71927" bIns="35963"/>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绝热过程</a:t>
                </a:r>
                <a:endParaRPr lang="zh-CN" altLang="zh-CN" dirty="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8" name="文本框 17"/>
                <p:cNvSpPr txBox="1"/>
                <p:nvPr/>
              </p:nvSpPr>
              <p:spPr>
                <a:xfrm>
                  <a:off x="8292934" y="3127729"/>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8292934" y="3127729"/>
                  <a:ext cx="330988"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7905779" y="5925002"/>
                  <a:ext cx="273564" cy="4436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7905779" y="5925002"/>
                  <a:ext cx="273564" cy="44362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10756052" y="5682798"/>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10756052" y="5682798"/>
                  <a:ext cx="335220" cy="430887"/>
                </a:xfrm>
                <a:prstGeom prst="rect">
                  <a:avLst/>
                </a:prstGeom>
                <a:blipFill>
                  <a:blip r:embed="rId17"/>
                  <a:stretch>
                    <a:fillRect/>
                  </a:stretch>
                </a:blipFill>
              </p:spPr>
              <p:txBody>
                <a:bodyPr/>
                <a:lstStyle/>
                <a:p>
                  <a:r>
                    <a:rPr lang="zh-CN" altLang="en-US">
                      <a:noFill/>
                    </a:rPr>
                    <a:t> </a:t>
                  </a:r>
                </a:p>
              </p:txBody>
            </p:sp>
          </mc:Fallback>
        </mc:AlternateContent>
        <p:cxnSp>
          <p:nvCxnSpPr>
            <p:cNvPr id="49" name="直接连接符 48"/>
            <p:cNvCxnSpPr/>
            <p:nvPr/>
          </p:nvCxnSpPr>
          <p:spPr>
            <a:xfrm>
              <a:off x="8246064" y="4011597"/>
              <a:ext cx="54505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52" name="直接连接符 51"/>
            <p:cNvCxnSpPr/>
            <p:nvPr/>
          </p:nvCxnSpPr>
          <p:spPr>
            <a:xfrm>
              <a:off x="8240804" y="5440991"/>
              <a:ext cx="545050" cy="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2403896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3169"/>
                                        </p:tgtEl>
                                        <p:attrNameLst>
                                          <p:attrName>style.visibility</p:attrName>
                                        </p:attrNameLst>
                                      </p:cBhvr>
                                      <p:to>
                                        <p:strVal val="visible"/>
                                      </p:to>
                                    </p:set>
                                    <p:animEffect transition="in" filter="wipe(left)">
                                      <p:cBhvr>
                                        <p:cTn id="29" dur="500"/>
                                        <p:tgtEl>
                                          <p:spTgt spid="4316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animEffect transition="in" filter="wipe(left)">
                                      <p:cBhvr>
                                        <p:cTn id="39" dur="500"/>
                                        <p:tgtEl>
                                          <p:spTgt spid="6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left)">
                                      <p:cBhvr>
                                        <p:cTn id="4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169" grpId="0"/>
      <p:bldP spid="60" grpId="0"/>
      <p:bldP spid="20" grpId="0"/>
      <p:bldP spid="2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246" name="Rectangle 7"/>
              <p:cNvSpPr>
                <a:spLocks noChangeArrowheads="1"/>
              </p:cNvSpPr>
              <p:nvPr/>
            </p:nvSpPr>
            <p:spPr bwMode="auto">
              <a:xfrm>
                <a:off x="2244725" y="394223"/>
                <a:ext cx="7251700" cy="523876"/>
              </a:xfrm>
              <a:prstGeom prst="rect">
                <a:avLst/>
              </a:prstGeom>
              <a:noFill/>
              <a:ln w="9525">
                <a:noFill/>
                <a:miter lim="800000"/>
                <a:headEnd/>
                <a:tailEnd/>
              </a:ln>
            </p:spPr>
            <p:txBody>
              <a:bodyPr wrap="none" anchor="ctr">
                <a:spAutoFit/>
              </a:bodyPr>
              <a:lstStyle/>
              <a:p>
                <a:pPr algn="just"/>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𝐴</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是一个吸热过程，吸收的热量大小为：</a:t>
                </a:r>
              </a:p>
            </p:txBody>
          </p:sp>
        </mc:Choice>
        <mc:Fallback xmlns="">
          <p:sp>
            <p:nvSpPr>
              <p:cNvPr id="50246" name="Rectangle 7"/>
              <p:cNvSpPr>
                <a:spLocks noRot="1" noChangeAspect="1" noMove="1" noResize="1" noEditPoints="1" noAdjustHandles="1" noChangeArrowheads="1" noChangeShapeType="1" noTextEdit="1"/>
              </p:cNvSpPr>
              <p:nvPr/>
            </p:nvSpPr>
            <p:spPr bwMode="auto">
              <a:xfrm>
                <a:off x="2244725" y="394223"/>
                <a:ext cx="7251700" cy="523876"/>
              </a:xfrm>
              <a:prstGeom prst="rect">
                <a:avLst/>
              </a:prstGeom>
              <a:blipFill>
                <a:blip r:embed="rId5"/>
                <a:stretch>
                  <a:fillRect t="-11628" r="-336" b="-31395"/>
                </a:stretch>
              </a:blipFill>
              <a:ln w="9525">
                <a:noFill/>
                <a:miter lim="800000"/>
                <a:headEnd/>
                <a:tailEnd/>
              </a:ln>
            </p:spPr>
            <p:txBody>
              <a:bodyPr/>
              <a:lstStyle/>
              <a:p>
                <a:r>
                  <a:rPr lang="zh-CN" altLang="en-US">
                    <a:noFill/>
                  </a:rPr>
                  <a:t> </a:t>
                </a:r>
              </a:p>
            </p:txBody>
          </p:sp>
        </mc:Fallback>
      </mc:AlternateContent>
      <p:sp>
        <p:nvSpPr>
          <p:cNvPr id="24" name="Rectangle 8"/>
          <p:cNvSpPr>
            <a:spLocks noChangeArrowheads="1"/>
          </p:cNvSpPr>
          <p:nvPr/>
        </p:nvSpPr>
        <p:spPr bwMode="auto">
          <a:xfrm>
            <a:off x="2244725" y="2187575"/>
            <a:ext cx="4827588" cy="519113"/>
          </a:xfrm>
          <a:prstGeom prst="rect">
            <a:avLst/>
          </a:prstGeom>
          <a:noFill/>
          <a:ln w="9525">
            <a:noFill/>
            <a:miter lim="800000"/>
            <a:headEnd/>
            <a:tailEnd/>
          </a:ln>
        </p:spPr>
        <p:txBody>
          <a:bodyPr wrap="none" anchor="ctr">
            <a:spAutoFit/>
          </a:bodyPr>
          <a:lstStyle/>
          <a:p>
            <a:pPr algn="just"/>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由理想气体状态方程，可得：</a:t>
            </a:r>
          </a:p>
        </p:txBody>
      </p:sp>
      <p:sp>
        <p:nvSpPr>
          <p:cNvPr id="26" name="Rectangle 10"/>
          <p:cNvSpPr>
            <a:spLocks noChangeArrowheads="1"/>
          </p:cNvSpPr>
          <p:nvPr/>
        </p:nvSpPr>
        <p:spPr bwMode="auto">
          <a:xfrm>
            <a:off x="2244725" y="6035675"/>
            <a:ext cx="1255713" cy="519113"/>
          </a:xfrm>
          <a:prstGeom prst="rect">
            <a:avLst/>
          </a:prstGeom>
          <a:noFill/>
          <a:ln w="9525">
            <a:noFill/>
            <a:miter lim="800000"/>
            <a:headEnd/>
            <a:tailEnd/>
          </a:ln>
        </p:spPr>
        <p:txBody>
          <a:bodyPr wrap="none" anchor="ctr">
            <a:spAutoFit/>
          </a:bodyPr>
          <a:lstStyle/>
          <a:p>
            <a:pPr algn="just"/>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得证。</a:t>
            </a:r>
          </a:p>
        </p:txBody>
      </p:sp>
      <p:sp>
        <p:nvSpPr>
          <p:cNvPr id="29" name="Rectangle 13"/>
          <p:cNvSpPr>
            <a:spLocks noChangeArrowheads="1"/>
          </p:cNvSpPr>
          <p:nvPr/>
        </p:nvSpPr>
        <p:spPr bwMode="auto">
          <a:xfrm>
            <a:off x="2244725" y="4111625"/>
            <a:ext cx="3041650" cy="519113"/>
          </a:xfrm>
          <a:prstGeom prst="rect">
            <a:avLst/>
          </a:prstGeom>
          <a:noFill/>
          <a:ln w="9525">
            <a:noFill/>
            <a:miter lim="800000"/>
            <a:headEnd/>
            <a:tailEnd/>
          </a:ln>
        </p:spPr>
        <p:txBody>
          <a:bodyPr wrap="none">
            <a:spAutoFit/>
          </a:bodyPr>
          <a:lstStyle/>
          <a:p>
            <a:pPr algn="just" eaLnBrk="0" hangingPunct="0"/>
            <a:r>
              <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所以循环效率为：</a:t>
            </a:r>
          </a:p>
        </p:txBody>
      </p:sp>
      <mc:AlternateContent xmlns:mc="http://schemas.openxmlformats.org/markup-compatibility/2006" xmlns:a14="http://schemas.microsoft.com/office/drawing/2010/main">
        <mc:Choice Requires="a14">
          <p:sp>
            <p:nvSpPr>
              <p:cNvPr id="11" name="文本框 10"/>
              <p:cNvSpPr txBox="1"/>
              <p:nvPr/>
            </p:nvSpPr>
            <p:spPr>
              <a:xfrm>
                <a:off x="3359237" y="1329261"/>
                <a:ext cx="3356625"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i="0" smtClean="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e>
                      </m:d>
                    </m:oMath>
                  </m:oMathPara>
                </a14:m>
                <a:endParaRPr lang="zh-CN" altLang="en-US" sz="2800" i="1" dirty="0"/>
              </a:p>
            </p:txBody>
          </p:sp>
        </mc:Choice>
        <mc:Fallback xmlns="">
          <p:sp>
            <p:nvSpPr>
              <p:cNvPr id="11" name="文本框 10"/>
              <p:cNvSpPr txBox="1">
                <a:spLocks noRot="1" noChangeAspect="1" noMove="1" noResize="1" noEditPoints="1" noAdjustHandles="1" noChangeArrowheads="1" noChangeShapeType="1" noTextEdit="1"/>
              </p:cNvSpPr>
              <p:nvPr/>
            </p:nvSpPr>
            <p:spPr>
              <a:xfrm>
                <a:off x="3359237" y="1329261"/>
                <a:ext cx="3356625" cy="44980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359237" y="2900886"/>
                <a:ext cx="1462323"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3359237" y="2900886"/>
                <a:ext cx="1462323" cy="97225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28166" y="4889593"/>
                <a:ext cx="4459169" cy="9750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𝐵</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𝐴</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den>
                      </m:f>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2528166" y="4889593"/>
                <a:ext cx="4459169" cy="97507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802140" y="4551324"/>
                <a:ext cx="2536592" cy="1673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panose="02040503050406030204" pitchFamily="18" charset="0"/>
                              <a:ea typeface="Cambria Math" panose="02040503050406030204" pitchFamily="18" charset="0"/>
                            </a:rPr>
                          </m:ctrlPr>
                        </m:fPr>
                        <m:num>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𝐵</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den>
                          </m:f>
                          <m:r>
                            <a:rPr lang="en-US" altLang="zh-CN" sz="2800" i="1">
                              <a:solidFill>
                                <a:srgbClr val="0000FF"/>
                              </a:solidFill>
                              <a:latin typeface="Cambria Math" panose="02040503050406030204" pitchFamily="18" charset="0"/>
                              <a:ea typeface="Cambria Math" panose="02040503050406030204" pitchFamily="18" charset="0"/>
                            </a:rPr>
                            <m:t>−1</m:t>
                          </m:r>
                        </m:num>
                        <m:den>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den>
                          </m:f>
                          <m:r>
                            <a:rPr lang="en-US" altLang="zh-CN" sz="2800" i="1">
                              <a:solidFill>
                                <a:srgbClr val="0000FF"/>
                              </a:solidFill>
                              <a:latin typeface="Cambria Math" panose="02040503050406030204" pitchFamily="18" charset="0"/>
                              <a:ea typeface="Cambria Math" panose="02040503050406030204" pitchFamily="18" charset="0"/>
                            </a:rPr>
                            <m:t>−1</m:t>
                          </m:r>
                        </m:den>
                      </m:f>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6802140" y="4551324"/>
                <a:ext cx="2536592" cy="167315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9141179" y="4562672"/>
                <a:ext cx="2513509" cy="16675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𝛾</m:t>
                      </m:r>
                      <m:f>
                        <m:fPr>
                          <m:ctrlPr>
                            <a:rPr lang="en-US" altLang="zh-CN" sz="2800" i="1">
                              <a:solidFill>
                                <a:srgbClr val="0000FF"/>
                              </a:solidFill>
                              <a:latin typeface="Cambria Math" panose="02040503050406030204" pitchFamily="18" charset="0"/>
                              <a:ea typeface="Cambria Math" panose="02040503050406030204" pitchFamily="18" charset="0"/>
                            </a:rPr>
                          </m:ctrlPr>
                        </m:fPr>
                        <m:num>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r>
                            <a:rPr lang="en-US" altLang="zh-CN" sz="2800" b="0" i="1" smtClean="0">
                              <a:solidFill>
                                <a:srgbClr val="0000FF"/>
                              </a:solidFill>
                              <a:latin typeface="Cambria Math" panose="02040503050406030204" pitchFamily="18" charset="0"/>
                              <a:ea typeface="Cambria Math" panose="02040503050406030204" pitchFamily="18" charset="0"/>
                            </a:rPr>
                            <m:t>−1</m:t>
                          </m:r>
                        </m:num>
                        <m:den>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−1</m:t>
                          </m:r>
                        </m:den>
                      </m:f>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9141179" y="4562672"/>
                <a:ext cx="2513509" cy="166750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221697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0246"/>
                                        </p:tgtEl>
                                        <p:attrNameLst>
                                          <p:attrName>style.visibility</p:attrName>
                                        </p:attrNameLst>
                                      </p:cBhvr>
                                      <p:to>
                                        <p:strVal val="visible"/>
                                      </p:to>
                                    </p:set>
                                    <p:animEffect transition="in" filter="wipe(left)">
                                      <p:cBhvr>
                                        <p:cTn id="7" dur="500"/>
                                        <p:tgtEl>
                                          <p:spTgt spid="502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46" grpId="0"/>
      <p:bldP spid="24" grpId="0"/>
      <p:bldP spid="26" grpId="0"/>
      <p:bldP spid="29" grpId="0"/>
      <p:bldP spid="11" grpId="0"/>
      <p:bldP spid="12" grpId="0"/>
      <p:bldP spid="13" grpId="0"/>
      <p:bldP spid="14" grpId="0"/>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173"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3" y="2767765"/>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171"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8" name="Text Box 2"/>
              <p:cNvSpPr txBox="1">
                <a:spLocks noChangeArrowheads="1"/>
              </p:cNvSpPr>
              <p:nvPr/>
            </p:nvSpPr>
            <p:spPr bwMode="auto">
              <a:xfrm>
                <a:off x="1665829" y="460480"/>
                <a:ext cx="76327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例</a:t>
                </a:r>
                <a:r>
                  <a:rPr lang="en-US" altLang="zh-CN" sz="2800" dirty="0">
                    <a:solidFill>
                      <a:srgbClr val="0000FF"/>
                    </a:solidFill>
                    <a:latin typeface="微软雅黑" panose="020B0503020204020204" pitchFamily="34" charset="-122"/>
                    <a:ea typeface="微软雅黑" panose="020B0503020204020204" pitchFamily="34" charset="-122"/>
                  </a:rPr>
                  <a:t>: </a:t>
                </a:r>
                <a:r>
                  <a:rPr lang="zh-CN" altLang="en-US" sz="2800" dirty="0">
                    <a:solidFill>
                      <a:srgbClr val="0000FF"/>
                    </a:solidFill>
                    <a:latin typeface="微软雅黑" panose="020B0503020204020204" pitchFamily="34" charset="-122"/>
                    <a:ea typeface="微软雅黑" panose="020B0503020204020204" pitchFamily="34" charset="-122"/>
                  </a:rPr>
                  <a:t>有</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lang="zh-CN" altLang="en-US" sz="2800" dirty="0">
                    <a:solidFill>
                      <a:srgbClr val="0000FF"/>
                    </a:solidFill>
                    <a:latin typeface="微软雅黑" panose="020B0503020204020204" pitchFamily="34" charset="-122"/>
                    <a:ea typeface="微软雅黑" panose="020B0503020204020204" pitchFamily="34" charset="-122"/>
                  </a:rPr>
                  <a:t>个粒子，其速率分布函数为</a:t>
                </a:r>
              </a:p>
            </p:txBody>
          </p:sp>
        </mc:Choice>
        <mc:Fallback xmlns="">
          <p:sp>
            <p:nvSpPr>
              <p:cNvPr id="28" name="Text Box 2"/>
              <p:cNvSpPr txBox="1">
                <a:spLocks noRot="1" noChangeAspect="1" noMove="1" noResize="1" noEditPoints="1" noAdjustHandles="1" noChangeArrowheads="1" noChangeShapeType="1" noTextEdit="1"/>
              </p:cNvSpPr>
              <p:nvPr/>
            </p:nvSpPr>
            <p:spPr bwMode="auto">
              <a:xfrm>
                <a:off x="1665829" y="460480"/>
                <a:ext cx="7632700" cy="523875"/>
              </a:xfrm>
              <a:prstGeom prst="rect">
                <a:avLst/>
              </a:prstGeom>
              <a:blipFill>
                <a:blip r:embed="rId2"/>
                <a:stretch>
                  <a:fillRect l="-1597"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8" name="AutoShape 3"/>
          <p:cNvSpPr>
            <a:spLocks/>
          </p:cNvSpPr>
          <p:nvPr/>
        </p:nvSpPr>
        <p:spPr bwMode="auto">
          <a:xfrm>
            <a:off x="2680559" y="1248355"/>
            <a:ext cx="144463" cy="935037"/>
          </a:xfrm>
          <a:prstGeom prst="leftBrace">
            <a:avLst>
              <a:gd name="adj1" fmla="val 53938"/>
              <a:gd name="adj2" fmla="val 50000"/>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en-US" sz="280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9" name="Text Box 6"/>
              <p:cNvSpPr txBox="1">
                <a:spLocks noChangeArrowheads="1"/>
              </p:cNvSpPr>
              <p:nvPr/>
            </p:nvSpPr>
            <p:spPr bwMode="auto">
              <a:xfrm>
                <a:off x="1665829" y="2248955"/>
                <a:ext cx="8818879"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0000FF"/>
                    </a:solidFill>
                    <a:ea typeface="微软雅黑" panose="020B0503020204020204" pitchFamily="34" charset="-122"/>
                    <a:cs typeface="Times New Roman" panose="02020603050405020304" pitchFamily="18" charset="0"/>
                  </a:rPr>
                  <a:t>求</a:t>
                </a:r>
                <a:r>
                  <a:rPr lang="en-US" altLang="zh-CN" sz="2800" dirty="0">
                    <a:solidFill>
                      <a:srgbClr val="0000FF"/>
                    </a:solidFill>
                    <a:ea typeface="微软雅黑" panose="020B0503020204020204" pitchFamily="34" charset="-122"/>
                    <a:cs typeface="Times New Roman" panose="02020603050405020304" pitchFamily="18" charset="0"/>
                  </a:rPr>
                  <a:t>(1)</a:t>
                </a:r>
                <a:r>
                  <a:rPr lang="zh-CN" altLang="en-US" sz="2800" dirty="0">
                    <a:solidFill>
                      <a:srgbClr val="0000FF"/>
                    </a:solidFill>
                    <a:ea typeface="微软雅黑" panose="020B0503020204020204" pitchFamily="34" charset="-122"/>
                    <a:cs typeface="Times New Roman" panose="02020603050405020304" pitchFamily="18" charset="0"/>
                  </a:rPr>
                  <a:t>速率分布曲线；</a:t>
                </a:r>
                <a:r>
                  <a:rPr lang="en-US" altLang="zh-CN" sz="2800" dirty="0">
                    <a:solidFill>
                      <a:srgbClr val="0000FF"/>
                    </a:solidFill>
                    <a:ea typeface="微软雅黑" panose="020B0503020204020204" pitchFamily="34" charset="-122"/>
                    <a:cs typeface="Times New Roman" panose="02020603050405020304" pitchFamily="18" charset="0"/>
                  </a:rPr>
                  <a:t>(2)</a:t>
                </a:r>
                <a:r>
                  <a:rPr lang="zh-CN" altLang="en-US" sz="2800" dirty="0">
                    <a:solidFill>
                      <a:srgbClr val="0000FF"/>
                    </a:solidFill>
                    <a:ea typeface="微软雅黑" panose="020B0503020204020204" pitchFamily="34" charset="-122"/>
                    <a:cs typeface="Times New Roman" panose="02020603050405020304" pitchFamily="18" charset="0"/>
                  </a:rPr>
                  <a:t>由</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ea typeface="微软雅黑" panose="020B0503020204020204" pitchFamily="34" charset="-122"/>
                    <a:cs typeface="Times New Roman" panose="02020603050405020304" pitchFamily="18" charset="0"/>
                  </a:rPr>
                  <a:t>求常数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ea typeface="微软雅黑" panose="020B0503020204020204" pitchFamily="34" charset="-122"/>
                    <a:cs typeface="Times New Roman" panose="02020603050405020304" pitchFamily="18" charset="0"/>
                  </a:rPr>
                  <a:t>；</a:t>
                </a:r>
                <a:r>
                  <a:rPr lang="en-US" altLang="zh-CN" sz="2800" dirty="0">
                    <a:solidFill>
                      <a:srgbClr val="0000FF"/>
                    </a:solidFill>
                    <a:ea typeface="微软雅黑" panose="020B0503020204020204" pitchFamily="34" charset="-122"/>
                    <a:cs typeface="Times New Roman" panose="02020603050405020304" pitchFamily="18" charset="0"/>
                  </a:rPr>
                  <a:t>(3)</a:t>
                </a:r>
                <a:r>
                  <a:rPr lang="zh-CN" altLang="en-US" sz="2800" dirty="0">
                    <a:solidFill>
                      <a:srgbClr val="0000FF"/>
                    </a:solidFill>
                    <a:ea typeface="微软雅黑" panose="020B0503020204020204" pitchFamily="34" charset="-122"/>
                    <a:cs typeface="Times New Roman" panose="02020603050405020304" pitchFamily="18" charset="0"/>
                  </a:rPr>
                  <a:t>粒子的平均速率</a:t>
                </a:r>
              </a:p>
            </p:txBody>
          </p:sp>
        </mc:Choice>
        <mc:Fallback xmlns="">
          <p:sp>
            <p:nvSpPr>
              <p:cNvPr id="39" name="Text Box 6"/>
              <p:cNvSpPr txBox="1">
                <a:spLocks noRot="1" noChangeAspect="1" noMove="1" noResize="1" noEditPoints="1" noAdjustHandles="1" noChangeArrowheads="1" noChangeShapeType="1" noTextEdit="1"/>
              </p:cNvSpPr>
              <p:nvPr/>
            </p:nvSpPr>
            <p:spPr bwMode="auto">
              <a:xfrm>
                <a:off x="1665829" y="2248955"/>
                <a:ext cx="8818879" cy="954107"/>
              </a:xfrm>
              <a:prstGeom prst="rect">
                <a:avLst/>
              </a:prstGeom>
              <a:blipFill>
                <a:blip r:embed="rId3"/>
                <a:stretch>
                  <a:fillRect l="-1382" t="-7051" r="-1382"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0" name="Line 9"/>
          <p:cNvSpPr>
            <a:spLocks noChangeShapeType="1"/>
          </p:cNvSpPr>
          <p:nvPr/>
        </p:nvSpPr>
        <p:spPr bwMode="auto">
          <a:xfrm flipV="1">
            <a:off x="7931855" y="3156326"/>
            <a:ext cx="0" cy="15240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41" name="Line 13"/>
          <p:cNvSpPr>
            <a:spLocks noChangeShapeType="1"/>
          </p:cNvSpPr>
          <p:nvPr/>
        </p:nvSpPr>
        <p:spPr bwMode="auto">
          <a:xfrm>
            <a:off x="7931855" y="3842126"/>
            <a:ext cx="1676400"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42" name="Line 14"/>
          <p:cNvSpPr>
            <a:spLocks noChangeShapeType="1"/>
          </p:cNvSpPr>
          <p:nvPr/>
        </p:nvSpPr>
        <p:spPr bwMode="auto">
          <a:xfrm>
            <a:off x="9608255" y="3842126"/>
            <a:ext cx="0" cy="838200"/>
          </a:xfrm>
          <a:prstGeom prst="line">
            <a:avLst/>
          </a:prstGeom>
          <a:noFill/>
          <a:ln w="28575">
            <a:solidFill>
              <a:schemeClr val="tx1"/>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45" name="Line 19"/>
          <p:cNvSpPr>
            <a:spLocks noChangeShapeType="1"/>
          </p:cNvSpPr>
          <p:nvPr/>
        </p:nvSpPr>
        <p:spPr bwMode="auto">
          <a:xfrm>
            <a:off x="7907935" y="4687831"/>
            <a:ext cx="301913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p:sp>
        <p:nvSpPr>
          <p:cNvPr id="46" name="Text Box 27"/>
          <p:cNvSpPr txBox="1">
            <a:spLocks noChangeArrowheads="1"/>
          </p:cNvSpPr>
          <p:nvPr/>
        </p:nvSpPr>
        <p:spPr bwMode="auto">
          <a:xfrm>
            <a:off x="2028889" y="5394741"/>
            <a:ext cx="6477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(3)</a:t>
            </a:r>
          </a:p>
        </p:txBody>
      </p:sp>
      <p:sp>
        <p:nvSpPr>
          <p:cNvPr id="47" name="Text Box 30"/>
          <p:cNvSpPr txBox="1">
            <a:spLocks noChangeArrowheads="1"/>
          </p:cNvSpPr>
          <p:nvPr/>
        </p:nvSpPr>
        <p:spPr bwMode="auto">
          <a:xfrm>
            <a:off x="2028889" y="3554205"/>
            <a:ext cx="7191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cs typeface="Times New Roman" panose="02020603050405020304" pitchFamily="18" charset="0"/>
              </a:rPr>
              <a:t>(2)</a:t>
            </a:r>
          </a:p>
        </p:txBody>
      </p:sp>
      <p:sp>
        <p:nvSpPr>
          <p:cNvPr id="48" name="Line 31"/>
          <p:cNvSpPr>
            <a:spLocks noChangeShapeType="1"/>
          </p:cNvSpPr>
          <p:nvPr/>
        </p:nvSpPr>
        <p:spPr bwMode="auto">
          <a:xfrm>
            <a:off x="9619021" y="4644911"/>
            <a:ext cx="889724" cy="7994"/>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80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9" name="矩形 48"/>
              <p:cNvSpPr/>
              <p:nvPr/>
            </p:nvSpPr>
            <p:spPr>
              <a:xfrm>
                <a:off x="2797123" y="899137"/>
                <a:ext cx="2838277"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𝑑𝑁</m:t>
                          </m:r>
                        </m:num>
                        <m:den>
                          <m:r>
                            <a:rPr lang="en-US" altLang="zh-CN" sz="2800" i="1">
                              <a:solidFill>
                                <a:srgbClr val="0000FF"/>
                              </a:solidFill>
                              <a:latin typeface="Cambria Math" panose="02040503050406030204" pitchFamily="18" charset="0"/>
                              <a:ea typeface="Cambria Math" panose="02040503050406030204" pitchFamily="18" charset="0"/>
                            </a:rPr>
                            <m:t>𝑁𝑑𝑣</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2797123" y="899137"/>
                <a:ext cx="2838277"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2825022" y="1767296"/>
                <a:ext cx="16618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2825022" y="1767296"/>
                <a:ext cx="166186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011552" y="1141844"/>
                <a:ext cx="22838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&gt;0</m:t>
                          </m:r>
                        </m:e>
                      </m:d>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6011552" y="1141844"/>
                <a:ext cx="228383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6021781" y="1679539"/>
                <a:ext cx="1616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e>
                      </m:d>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6021781" y="1679539"/>
                <a:ext cx="161621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2502956" y="3296261"/>
                <a:ext cx="2644378"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2502956" y="3296261"/>
                <a:ext cx="2644378" cy="102605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4" name="矩形 53"/>
              <p:cNvSpPr/>
              <p:nvPr/>
            </p:nvSpPr>
            <p:spPr>
              <a:xfrm>
                <a:off x="5217188" y="3309090"/>
                <a:ext cx="2147383"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p:sp>
            <p:nvSpPr>
              <p:cNvPr id="54" name="矩形 53"/>
              <p:cNvSpPr>
                <a:spLocks noRot="1" noChangeAspect="1" noMove="1" noResize="1" noEditPoints="1" noAdjustHandles="1" noChangeArrowheads="1" noChangeShapeType="1" noTextEdit="1"/>
              </p:cNvSpPr>
              <p:nvPr/>
            </p:nvSpPr>
            <p:spPr>
              <a:xfrm>
                <a:off x="5217188" y="3309090"/>
                <a:ext cx="2147383" cy="102605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7892169" y="2981096"/>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7892169" y="2981096"/>
                <a:ext cx="99585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0408105" y="4198332"/>
                <a:ext cx="71156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10408105" y="4198332"/>
                <a:ext cx="71156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487649" y="448356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487649" y="4483566"/>
                <a:ext cx="53489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7461031" y="3580516"/>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7461031" y="3580516"/>
                <a:ext cx="51462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349161" y="4571216"/>
                <a:ext cx="6432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9349161" y="4571216"/>
                <a:ext cx="64325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897646" y="4426222"/>
                <a:ext cx="15240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2897646" y="4426222"/>
                <a:ext cx="1524071"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1" name="矩形 60"/>
              <p:cNvSpPr/>
              <p:nvPr/>
            </p:nvSpPr>
            <p:spPr>
              <a:xfrm>
                <a:off x="5217188" y="4200358"/>
                <a:ext cx="1341073"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p:sp>
            <p:nvSpPr>
              <p:cNvPr id="61" name="矩形 60"/>
              <p:cNvSpPr>
                <a:spLocks noRot="1" noChangeAspect="1" noMove="1" noResize="1" noEditPoints="1" noAdjustHandles="1" noChangeArrowheads="1" noChangeShapeType="1" noTextEdit="1"/>
              </p:cNvSpPr>
              <p:nvPr/>
            </p:nvSpPr>
            <p:spPr>
              <a:xfrm>
                <a:off x="5217188" y="4200358"/>
                <a:ext cx="1341073" cy="97494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2504541" y="5164369"/>
                <a:ext cx="2810898" cy="10246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2504541" y="5164369"/>
                <a:ext cx="2810898" cy="102463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5099774" y="5178971"/>
                <a:ext cx="2378792"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sup>
                        <m:e>
                          <m:r>
                            <a:rPr lang="en-US" altLang="zh-CN" sz="2800" b="0" i="1" smtClean="0">
                              <a:solidFill>
                                <a:srgbClr val="0000FF"/>
                              </a:solidFill>
                              <a:latin typeface="Cambria Math" panose="02040503050406030204" pitchFamily="18" charset="0"/>
                              <a:ea typeface="Cambria Math" panose="02040503050406030204" pitchFamily="18" charset="0"/>
                            </a:rPr>
                            <m:t>𝑣</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5099774" y="5178971"/>
                <a:ext cx="2378792" cy="102605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7445163" y="5164369"/>
                <a:ext cx="1655004" cy="10368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zh-CN" altLang="en-US" sz="2800" i="1">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panose="02040503050406030204" pitchFamily="18" charset="0"/>
                              <a:ea typeface="Cambria Math" panose="02040503050406030204" pitchFamily="18" charset="0"/>
                            </a:rPr>
                          </m:ctrlPr>
                        </m:fPr>
                        <m:num>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𝑣</m:t>
                              </m:r>
                            </m:e>
                            <m:sub>
                              <m:r>
                                <a:rPr lang="en-US" altLang="zh-CN" sz="2800" b="0" i="1" smtClean="0">
                                  <a:solidFill>
                                    <a:srgbClr val="0000FF"/>
                                  </a:solidFill>
                                  <a:latin typeface="Cambria Math" panose="02040503050406030204" pitchFamily="18" charset="0"/>
                                </a:rPr>
                                <m:t>0</m:t>
                              </m:r>
                            </m:sub>
                            <m:sup>
                              <m:r>
                                <a:rPr lang="en-US" altLang="zh-CN" sz="2800" i="1">
                                  <a:solidFill>
                                    <a:srgbClr val="0000FF"/>
                                  </a:solidFill>
                                  <a:latin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7445163" y="5164369"/>
                <a:ext cx="1655004" cy="103682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9067425" y="5227206"/>
                <a:ext cx="126932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9067425" y="5227206"/>
                <a:ext cx="1269322" cy="898964"/>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81682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wipe(left)">
                                      <p:cBhvr>
                                        <p:cTn id="13" dur="500"/>
                                        <p:tgtEl>
                                          <p:spTgt spid="28"/>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left)">
                                      <p:cBhvr>
                                        <p:cTn id="17" dur="500"/>
                                        <p:tgtEl>
                                          <p:spTgt spid="38"/>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wipe(left)">
                                      <p:cBhvr>
                                        <p:cTn id="21" dur="500"/>
                                        <p:tgtEl>
                                          <p:spTgt spid="49"/>
                                        </p:tgtEl>
                                      </p:cBhvr>
                                    </p:animEffect>
                                  </p:childTnLst>
                                </p:cTn>
                              </p:par>
                            </p:childTnLst>
                          </p:cTn>
                        </p:par>
                        <p:par>
                          <p:cTn id="22" fill="hold">
                            <p:stCondLst>
                              <p:cond delay="2250"/>
                            </p:stCondLst>
                            <p:childTnLst>
                              <p:par>
                                <p:cTn id="23" presetID="22" presetClass="entr" presetSubtype="8" fill="hold" grpId="0" nodeType="after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par>
                          <p:cTn id="26" fill="hold">
                            <p:stCondLst>
                              <p:cond delay="2750"/>
                            </p:stCondLst>
                            <p:childTnLst>
                              <p:par>
                                <p:cTn id="27" presetID="22" presetClass="entr" presetSubtype="8" fill="hold" grpId="0" nodeType="after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wipe(left)">
                                      <p:cBhvr>
                                        <p:cTn id="29" dur="500"/>
                                        <p:tgtEl>
                                          <p:spTgt spid="50"/>
                                        </p:tgtEl>
                                      </p:cBhvr>
                                    </p:animEffect>
                                  </p:childTnLst>
                                </p:cTn>
                              </p:par>
                            </p:childTnLst>
                          </p:cTn>
                        </p:par>
                        <p:par>
                          <p:cTn id="30" fill="hold">
                            <p:stCondLst>
                              <p:cond delay="3250"/>
                            </p:stCondLst>
                            <p:childTnLst>
                              <p:par>
                                <p:cTn id="31" presetID="22" presetClass="entr" presetSubtype="8" fill="hold" grpId="0" nodeType="afterEffect">
                                  <p:stCondLst>
                                    <p:cond delay="0"/>
                                  </p:stCondLst>
                                  <p:childTnLst>
                                    <p:set>
                                      <p:cBhvr>
                                        <p:cTn id="32" dur="1" fill="hold">
                                          <p:stCondLst>
                                            <p:cond delay="0"/>
                                          </p:stCondLst>
                                        </p:cTn>
                                        <p:tgtEl>
                                          <p:spTgt spid="52"/>
                                        </p:tgtEl>
                                        <p:attrNameLst>
                                          <p:attrName>style.visibility</p:attrName>
                                        </p:attrNameLst>
                                      </p:cBhvr>
                                      <p:to>
                                        <p:strVal val="visible"/>
                                      </p:to>
                                    </p:set>
                                    <p:animEffect transition="in" filter="wipe(left)">
                                      <p:cBhvr>
                                        <p:cTn id="33" dur="500"/>
                                        <p:tgtEl>
                                          <p:spTgt spid="52"/>
                                        </p:tgtEl>
                                      </p:cBhvr>
                                    </p:animEffect>
                                  </p:childTnLst>
                                </p:cTn>
                              </p:par>
                            </p:childTnLst>
                          </p:cTn>
                        </p:par>
                        <p:par>
                          <p:cTn id="34" fill="hold">
                            <p:stCondLst>
                              <p:cond delay="3750"/>
                            </p:stCondLst>
                            <p:childTnLst>
                              <p:par>
                                <p:cTn id="35" presetID="22" presetClass="entr" presetSubtype="8"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wipe(left)">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750"/>
                                        <p:tgtEl>
                                          <p:spTgt spid="5"/>
                                        </p:tgtEl>
                                      </p:cBhvr>
                                    </p:animEffect>
                                    <p:anim calcmode="lin" valueType="num">
                                      <p:cBhvr>
                                        <p:cTn id="43" dur="750" fill="hold"/>
                                        <p:tgtEl>
                                          <p:spTgt spid="5"/>
                                        </p:tgtEl>
                                        <p:attrNameLst>
                                          <p:attrName>ppt_x</p:attrName>
                                        </p:attrNameLst>
                                      </p:cBhvr>
                                      <p:tavLst>
                                        <p:tav tm="0">
                                          <p:val>
                                            <p:strVal val="#ppt_x"/>
                                          </p:val>
                                        </p:tav>
                                        <p:tav tm="100000">
                                          <p:val>
                                            <p:strVal val="#ppt_x"/>
                                          </p:val>
                                        </p:tav>
                                      </p:tavLst>
                                    </p:anim>
                                    <p:anim calcmode="lin" valueType="num">
                                      <p:cBhvr>
                                        <p:cTn id="4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0"/>
                                        </p:tgtEl>
                                        <p:attrNameLst>
                                          <p:attrName>style.visibility</p:attrName>
                                        </p:attrNameLst>
                                      </p:cBhvr>
                                      <p:to>
                                        <p:strVal val="visible"/>
                                      </p:to>
                                    </p:set>
                                    <p:animEffect transition="in" filter="wipe(left)">
                                      <p:cBhvr>
                                        <p:cTn id="54" dur="500"/>
                                        <p:tgtEl>
                                          <p:spTgt spid="4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left)">
                                      <p:cBhvr>
                                        <p:cTn id="59" dur="500"/>
                                        <p:tgtEl>
                                          <p:spTgt spid="5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6"/>
                                        </p:tgtEl>
                                        <p:attrNameLst>
                                          <p:attrName>style.visibility</p:attrName>
                                        </p:attrNameLst>
                                      </p:cBhvr>
                                      <p:to>
                                        <p:strVal val="visible"/>
                                      </p:to>
                                    </p:set>
                                    <p:animEffect transition="in" filter="wipe(left)">
                                      <p:cBhvr>
                                        <p:cTn id="64" dur="500"/>
                                        <p:tgtEl>
                                          <p:spTgt spid="5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5"/>
                                        </p:tgtEl>
                                        <p:attrNameLst>
                                          <p:attrName>style.visibility</p:attrName>
                                        </p:attrNameLst>
                                      </p:cBhvr>
                                      <p:to>
                                        <p:strVal val="visible"/>
                                      </p:to>
                                    </p:set>
                                    <p:animEffect transition="in" filter="wipe(left)">
                                      <p:cBhvr>
                                        <p:cTn id="69" dur="500"/>
                                        <p:tgtEl>
                                          <p:spTgt spid="5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wipe(left)">
                                      <p:cBhvr>
                                        <p:cTn id="74" dur="500"/>
                                        <p:tgtEl>
                                          <p:spTgt spid="41"/>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wipe(left)">
                                      <p:cBhvr>
                                        <p:cTn id="79" dur="500"/>
                                        <p:tgtEl>
                                          <p:spTgt spid="42"/>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8"/>
                                        </p:tgtEl>
                                        <p:attrNameLst>
                                          <p:attrName>style.visibility</p:attrName>
                                        </p:attrNameLst>
                                      </p:cBhvr>
                                      <p:to>
                                        <p:strVal val="visible"/>
                                      </p:to>
                                    </p:set>
                                    <p:animEffect transition="in" filter="wipe(left)">
                                      <p:cBhvr>
                                        <p:cTn id="84" dur="500"/>
                                        <p:tgtEl>
                                          <p:spTgt spid="58"/>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wipe(left)">
                                      <p:cBhvr>
                                        <p:cTn id="89" dur="500"/>
                                        <p:tgtEl>
                                          <p:spTgt spid="59"/>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8" fill="hold" grpId="0" nodeType="clickEffect">
                                  <p:stCondLst>
                                    <p:cond delay="0"/>
                                  </p:stCondLst>
                                  <p:childTnLst>
                                    <p:set>
                                      <p:cBhvr>
                                        <p:cTn id="93" dur="1" fill="hold">
                                          <p:stCondLst>
                                            <p:cond delay="0"/>
                                          </p:stCondLst>
                                        </p:cTn>
                                        <p:tgtEl>
                                          <p:spTgt spid="48"/>
                                        </p:tgtEl>
                                        <p:attrNameLst>
                                          <p:attrName>style.visibility</p:attrName>
                                        </p:attrNameLst>
                                      </p:cBhvr>
                                      <p:to>
                                        <p:strVal val="visible"/>
                                      </p:to>
                                    </p:set>
                                    <p:animEffect transition="in" filter="wipe(left)">
                                      <p:cBhvr>
                                        <p:cTn id="94" dur="500"/>
                                        <p:tgtEl>
                                          <p:spTgt spid="48"/>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7"/>
                                        </p:tgtEl>
                                        <p:attrNameLst>
                                          <p:attrName>style.visibility</p:attrName>
                                        </p:attrNameLst>
                                      </p:cBhvr>
                                      <p:to>
                                        <p:strVal val="visible"/>
                                      </p:to>
                                    </p:set>
                                    <p:animEffect transition="in" filter="wipe(left)">
                                      <p:cBhvr>
                                        <p:cTn id="99" dur="500"/>
                                        <p:tgtEl>
                                          <p:spTgt spid="47"/>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grpId="0" nodeType="click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wipe(left)">
                                      <p:cBhvr>
                                        <p:cTn id="104" dur="500"/>
                                        <p:tgtEl>
                                          <p:spTgt spid="5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wipe(left)">
                                      <p:cBhvr>
                                        <p:cTn id="109" dur="500"/>
                                        <p:tgtEl>
                                          <p:spTgt spid="5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grpId="0" nodeType="clickEffect">
                                  <p:stCondLst>
                                    <p:cond delay="0"/>
                                  </p:stCondLst>
                                  <p:childTnLst>
                                    <p:set>
                                      <p:cBhvr>
                                        <p:cTn id="113" dur="1" fill="hold">
                                          <p:stCondLst>
                                            <p:cond delay="0"/>
                                          </p:stCondLst>
                                        </p:cTn>
                                        <p:tgtEl>
                                          <p:spTgt spid="60"/>
                                        </p:tgtEl>
                                        <p:attrNameLst>
                                          <p:attrName>style.visibility</p:attrName>
                                        </p:attrNameLst>
                                      </p:cBhvr>
                                      <p:to>
                                        <p:strVal val="visible"/>
                                      </p:to>
                                    </p:set>
                                    <p:animEffect transition="in" filter="wipe(left)">
                                      <p:cBhvr>
                                        <p:cTn id="114" dur="500"/>
                                        <p:tgtEl>
                                          <p:spTgt spid="60"/>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8" fill="hold" grpId="0" nodeType="clickEffect">
                                  <p:stCondLst>
                                    <p:cond delay="0"/>
                                  </p:stCondLst>
                                  <p:childTnLst>
                                    <p:set>
                                      <p:cBhvr>
                                        <p:cTn id="118" dur="1" fill="hold">
                                          <p:stCondLst>
                                            <p:cond delay="0"/>
                                          </p:stCondLst>
                                        </p:cTn>
                                        <p:tgtEl>
                                          <p:spTgt spid="61"/>
                                        </p:tgtEl>
                                        <p:attrNameLst>
                                          <p:attrName>style.visibility</p:attrName>
                                        </p:attrNameLst>
                                      </p:cBhvr>
                                      <p:to>
                                        <p:strVal val="visible"/>
                                      </p:to>
                                    </p:set>
                                    <p:animEffect transition="in" filter="wipe(left)">
                                      <p:cBhvr>
                                        <p:cTn id="119" dur="500"/>
                                        <p:tgtEl>
                                          <p:spTgt spid="61"/>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46"/>
                                        </p:tgtEl>
                                        <p:attrNameLst>
                                          <p:attrName>style.visibility</p:attrName>
                                        </p:attrNameLst>
                                      </p:cBhvr>
                                      <p:to>
                                        <p:strVal val="visible"/>
                                      </p:to>
                                    </p:set>
                                    <p:animEffect transition="in" filter="wipe(left)">
                                      <p:cBhvr>
                                        <p:cTn id="124" dur="500"/>
                                        <p:tgtEl>
                                          <p:spTgt spid="46"/>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62"/>
                                        </p:tgtEl>
                                        <p:attrNameLst>
                                          <p:attrName>style.visibility</p:attrName>
                                        </p:attrNameLst>
                                      </p:cBhvr>
                                      <p:to>
                                        <p:strVal val="visible"/>
                                      </p:to>
                                    </p:set>
                                    <p:animEffect transition="in" filter="wipe(left)">
                                      <p:cBhvr>
                                        <p:cTn id="129" dur="500"/>
                                        <p:tgtEl>
                                          <p:spTgt spid="62"/>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63"/>
                                        </p:tgtEl>
                                        <p:attrNameLst>
                                          <p:attrName>style.visibility</p:attrName>
                                        </p:attrNameLst>
                                      </p:cBhvr>
                                      <p:to>
                                        <p:strVal val="visible"/>
                                      </p:to>
                                    </p:set>
                                    <p:animEffect transition="in" filter="wipe(left)">
                                      <p:cBhvr>
                                        <p:cTn id="134" dur="500"/>
                                        <p:tgtEl>
                                          <p:spTgt spid="63"/>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8" fill="hold" grpId="0" nodeType="clickEffect">
                                  <p:stCondLst>
                                    <p:cond delay="0"/>
                                  </p:stCondLst>
                                  <p:childTnLst>
                                    <p:set>
                                      <p:cBhvr>
                                        <p:cTn id="138" dur="1" fill="hold">
                                          <p:stCondLst>
                                            <p:cond delay="0"/>
                                          </p:stCondLst>
                                        </p:cTn>
                                        <p:tgtEl>
                                          <p:spTgt spid="64"/>
                                        </p:tgtEl>
                                        <p:attrNameLst>
                                          <p:attrName>style.visibility</p:attrName>
                                        </p:attrNameLst>
                                      </p:cBhvr>
                                      <p:to>
                                        <p:strVal val="visible"/>
                                      </p:to>
                                    </p:set>
                                    <p:animEffect transition="in" filter="wipe(left)">
                                      <p:cBhvr>
                                        <p:cTn id="139" dur="500"/>
                                        <p:tgtEl>
                                          <p:spTgt spid="64"/>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8" fill="hold" grpId="0" nodeType="clickEffect">
                                  <p:stCondLst>
                                    <p:cond delay="0"/>
                                  </p:stCondLst>
                                  <p:childTnLst>
                                    <p:set>
                                      <p:cBhvr>
                                        <p:cTn id="143" dur="1" fill="hold">
                                          <p:stCondLst>
                                            <p:cond delay="0"/>
                                          </p:stCondLst>
                                        </p:cTn>
                                        <p:tgtEl>
                                          <p:spTgt spid="65"/>
                                        </p:tgtEl>
                                        <p:attrNameLst>
                                          <p:attrName>style.visibility</p:attrName>
                                        </p:attrNameLst>
                                      </p:cBhvr>
                                      <p:to>
                                        <p:strVal val="visible"/>
                                      </p:to>
                                    </p:set>
                                    <p:animEffect transition="in" filter="wipe(left)">
                                      <p:cBhvr>
                                        <p:cTn id="1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8" grpId="0" animBg="1"/>
      <p:bldP spid="39" grpId="0"/>
      <p:bldP spid="40" grpId="0" animBg="1"/>
      <p:bldP spid="41" grpId="0" animBg="1"/>
      <p:bldP spid="42" grpId="0" animBg="1"/>
      <p:bldP spid="45" grpId="0" animBg="1"/>
      <p:bldP spid="46" grpId="0"/>
      <p:bldP spid="47" grpId="0"/>
      <p:bldP spid="48" grpId="0" animBg="1"/>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3014727"/>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mc:Choice xmlns:a14="http://schemas.microsoft.com/office/drawing/2010/main" Requires="a14">
          <p:sp>
            <p:nvSpPr>
              <p:cNvPr id="52" name="TextBox 1"/>
              <p:cNvSpPr txBox="1">
                <a:spLocks noChangeArrowheads="1"/>
              </p:cNvSpPr>
              <p:nvPr/>
            </p:nvSpPr>
            <p:spPr bwMode="auto">
              <a:xfrm>
                <a:off x="1980103" y="685118"/>
                <a:ext cx="8490422"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0019</a:t>
                </a:r>
                <a:r>
                  <a:rPr lang="zh-CN" altLang="zh-CN" dirty="0">
                    <a:latin typeface="微软雅黑" panose="020B0503020204020204" pitchFamily="34" charset="-122"/>
                    <a:ea typeface="微软雅黑" panose="020B0503020204020204" pitchFamily="34" charset="-122"/>
                    <a:cs typeface="Times New Roman" panose="02020603050405020304" pitchFamily="18" charset="0"/>
                  </a:rPr>
                  <a:t>已知</a:t>
                </a:r>
                <a14:m>
                  <m:oMath xmlns:m="http://schemas.openxmlformats.org/officeDocument/2006/math">
                    <m:r>
                      <a:rPr lang="en-US" altLang="zh-CN" b="0" i="1">
                        <a:latin typeface="Cambria Math" panose="02040503050406030204" pitchFamily="18" charset="0"/>
                      </a:rPr>
                      <m:t>𝑛</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为单位体积的分子数，</a:t>
                </a:r>
                <a14:m>
                  <m:oMath xmlns:m="http://schemas.openxmlformats.org/officeDocument/2006/math">
                    <m:r>
                      <a:rPr lang="en-US" altLang="zh-CN" b="0"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𝑣</m:t>
                        </m:r>
                      </m:e>
                    </m:d>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为麦克斯韦速率分布函数，则</a:t>
                </a:r>
                <a:r>
                  <a:rPr lang="en-US" altLang="zh-CN" dirty="0">
                    <a:latin typeface="微软雅黑" panose="020B0503020204020204" pitchFamily="34" charset="-122"/>
                    <a:ea typeface="微软雅黑" panose="020B0503020204020204" pitchFamily="34" charset="-122"/>
                    <a:cs typeface="Times New Roman" panose="02020603050405020304" pitchFamily="18" charset="0"/>
                  </a:rPr>
                  <a:t> </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𝑛</m:t>
                    </m:r>
                    <m:r>
                      <a:rPr lang="en-US" altLang="zh-CN" b="0" i="1">
                        <a:latin typeface="Cambria Math" panose="02040503050406030204" pitchFamily="18" charset="0"/>
                        <a:ea typeface="Cambria Math" panose="02040503050406030204" pitchFamily="18" charset="0"/>
                      </a:rPr>
                      <m:t>𝑓</m:t>
                    </m:r>
                    <m:d>
                      <m:dPr>
                        <m:ctrlPr>
                          <a:rPr lang="en-US" altLang="zh-CN" i="1">
                            <a:latin typeface="Cambria Math" panose="02040503050406030204" pitchFamily="18" charset="0"/>
                            <a:ea typeface="Cambria Math" panose="02040503050406030204" pitchFamily="18" charset="0"/>
                          </a:rPr>
                        </m:ctrlPr>
                      </m:dPr>
                      <m:e>
                        <m:r>
                          <a:rPr lang="en-US" altLang="zh-CN" b="0" i="1">
                            <a:latin typeface="Cambria Math" panose="02040503050406030204" pitchFamily="18" charset="0"/>
                            <a:ea typeface="Cambria Math" panose="02040503050406030204" pitchFamily="18" charset="0"/>
                          </a:rPr>
                          <m:t>𝑣</m:t>
                        </m:r>
                      </m:e>
                    </m:d>
                    <m:r>
                      <a:rPr lang="en-US" altLang="zh-CN" b="0" i="1">
                        <a:latin typeface="Cambria Math" panose="02040503050406030204" pitchFamily="18" charset="0"/>
                        <a:ea typeface="Cambria Math" panose="02040503050406030204" pitchFamily="18" charset="0"/>
                      </a:rPr>
                      <m:t>𝑑𝑣</m:t>
                    </m:r>
                  </m:oMath>
                </a14:m>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的表示</a:t>
                </a:r>
              </a:p>
            </p:txBody>
          </p:sp>
        </mc:Choice>
        <mc:Fallback>
          <p:sp>
            <p:nvSpPr>
              <p:cNvPr id="52" name="TextBox 1"/>
              <p:cNvSpPr txBox="1">
                <a:spLocks noRot="1" noChangeAspect="1" noMove="1" noResize="1" noEditPoints="1" noAdjustHandles="1" noChangeArrowheads="1" noChangeShapeType="1" noTextEdit="1"/>
              </p:cNvSpPr>
              <p:nvPr/>
            </p:nvSpPr>
            <p:spPr bwMode="auto">
              <a:xfrm>
                <a:off x="1980103" y="685118"/>
                <a:ext cx="8490422" cy="954107"/>
              </a:xfrm>
              <a:prstGeom prst="rect">
                <a:avLst/>
              </a:prstGeom>
              <a:blipFill>
                <a:blip r:embed="rId2"/>
                <a:stretch>
                  <a:fillRect l="-1508" t="-6369" r="-1436"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3" name="组合 2"/>
          <p:cNvGrpSpPr/>
          <p:nvPr/>
        </p:nvGrpSpPr>
        <p:grpSpPr>
          <a:xfrm>
            <a:off x="1617663" y="2939179"/>
            <a:ext cx="8501850" cy="858837"/>
            <a:chOff x="1617663" y="2939179"/>
            <a:chExt cx="8501850" cy="858837"/>
          </a:xfrm>
        </p:grpSpPr>
        <p:grpSp>
          <p:nvGrpSpPr>
            <p:cNvPr id="8216" name="组合 8"/>
            <p:cNvGrpSpPr>
              <a:grpSpLocks/>
            </p:cNvGrpSpPr>
            <p:nvPr/>
          </p:nvGrpSpPr>
          <p:grpSpPr bwMode="auto">
            <a:xfrm>
              <a:off x="1617663" y="2939179"/>
              <a:ext cx="743956" cy="85883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8217" name="文本框 19"/>
                <p:cNvSpPr txBox="1">
                  <a:spLocks noChangeArrowheads="1"/>
                </p:cNvSpPr>
                <p:nvPr/>
              </p:nvSpPr>
              <p:spPr bwMode="auto">
                <a:xfrm>
                  <a:off x="2420950" y="3148630"/>
                  <a:ext cx="7698563" cy="523220"/>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单位体积内速率在</a:t>
                  </a:r>
                  <a14:m>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𝑣</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𝑣</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𝑑𝑣</m:t>
                      </m:r>
                    </m:oMath>
                  </a14:m>
                  <a:r>
                    <a:rPr lang="zh-CN" altLang="zh-CN" sz="2800" dirty="0">
                      <a:solidFill>
                        <a:srgbClr val="0000FF"/>
                      </a:solidFill>
                      <a:latin typeface="微软雅黑" panose="020B0503020204020204" pitchFamily="34" charset="-122"/>
                      <a:ea typeface="微软雅黑" panose="020B0503020204020204" pitchFamily="34" charset="-122"/>
                    </a:rPr>
                    <a:t>区间内的分子数</a:t>
                  </a:r>
                </a:p>
              </p:txBody>
            </p:sp>
          </mc:Choice>
          <mc:Fallback xmlns="">
            <p:sp>
              <p:nvSpPr>
                <p:cNvPr id="8217" name="文本框 19"/>
                <p:cNvSpPr txBox="1">
                  <a:spLocks noRot="1" noChangeAspect="1" noMove="1" noResize="1" noEditPoints="1" noAdjustHandles="1" noChangeArrowheads="1" noChangeShapeType="1" noTextEdit="1"/>
                </p:cNvSpPr>
                <p:nvPr/>
              </p:nvSpPr>
              <p:spPr bwMode="auto">
                <a:xfrm>
                  <a:off x="2420950" y="3148630"/>
                  <a:ext cx="7698563" cy="523220"/>
                </a:xfrm>
                <a:prstGeom prst="rect">
                  <a:avLst/>
                </a:prstGeom>
                <a:blipFill>
                  <a:blip r:embed="rId3"/>
                  <a:stretch>
                    <a:fillRect l="-1584" t="-12941" b="-32941"/>
                  </a:stretch>
                </a:blipFill>
                <a:ln w="9525">
                  <a:noFill/>
                  <a:miter lim="800000"/>
                  <a:headEnd/>
                  <a:tailEnd/>
                </a:ln>
              </p:spPr>
              <p:txBody>
                <a:bodyPr/>
                <a:lstStyle/>
                <a:p>
                  <a:r>
                    <a:rPr lang="zh-CN" altLang="en-US">
                      <a:noFill/>
                    </a:rPr>
                    <a:t> </a:t>
                  </a:r>
                </a:p>
              </p:txBody>
            </p:sp>
          </mc:Fallback>
        </mc:AlternateContent>
      </p:grpSp>
      <p:grpSp>
        <p:nvGrpSpPr>
          <p:cNvPr id="4" name="组合 3"/>
          <p:cNvGrpSpPr/>
          <p:nvPr/>
        </p:nvGrpSpPr>
        <p:grpSpPr>
          <a:xfrm>
            <a:off x="1617663" y="3840009"/>
            <a:ext cx="8852862" cy="858838"/>
            <a:chOff x="1617663" y="3840009"/>
            <a:chExt cx="8852862" cy="858838"/>
          </a:xfrm>
        </p:grpSpPr>
        <p:grpSp>
          <p:nvGrpSpPr>
            <p:cNvPr id="8210" name="组合 13"/>
            <p:cNvGrpSpPr>
              <a:grpSpLocks/>
            </p:cNvGrpSpPr>
            <p:nvPr/>
          </p:nvGrpSpPr>
          <p:grpSpPr bwMode="auto">
            <a:xfrm>
              <a:off x="1617663" y="3840009"/>
              <a:ext cx="743809" cy="858838"/>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8211" name="文本框 20"/>
                <p:cNvSpPr txBox="1">
                  <a:spLocks noChangeArrowheads="1"/>
                </p:cNvSpPr>
                <p:nvPr/>
              </p:nvSpPr>
              <p:spPr bwMode="auto">
                <a:xfrm>
                  <a:off x="2420764" y="3996358"/>
                  <a:ext cx="8049761" cy="523220"/>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速率</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a14:m>
                  <a:r>
                    <a:rPr lang="zh-CN" altLang="zh-CN" sz="2800" dirty="0">
                      <a:solidFill>
                        <a:srgbClr val="0000FF"/>
                      </a:solidFill>
                      <a:latin typeface="微软雅黑" panose="020B0503020204020204" pitchFamily="34" charset="-122"/>
                      <a:ea typeface="微软雅黑" panose="020B0503020204020204" pitchFamily="34" charset="-122"/>
                    </a:rPr>
                    <a:t>附近，</a:t>
                  </a:r>
                  <a14:m>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𝑑𝑣</m:t>
                      </m:r>
                    </m:oMath>
                  </a14:m>
                  <a:r>
                    <a:rPr lang="zh-CN" altLang="zh-CN" sz="2800" dirty="0">
                      <a:solidFill>
                        <a:srgbClr val="0000FF"/>
                      </a:solidFill>
                      <a:latin typeface="微软雅黑" panose="020B0503020204020204" pitchFamily="34" charset="-122"/>
                      <a:ea typeface="微软雅黑" panose="020B0503020204020204" pitchFamily="34" charset="-122"/>
                    </a:rPr>
                    <a:t>区间内的分子数占总分子数的比率</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8211" name="文本框 20"/>
                <p:cNvSpPr txBox="1">
                  <a:spLocks noRot="1" noChangeAspect="1" noMove="1" noResize="1" noEditPoints="1" noAdjustHandles="1" noChangeArrowheads="1" noChangeShapeType="1" noTextEdit="1"/>
                </p:cNvSpPr>
                <p:nvPr/>
              </p:nvSpPr>
              <p:spPr bwMode="auto">
                <a:xfrm>
                  <a:off x="2420764" y="3996358"/>
                  <a:ext cx="8049761" cy="523220"/>
                </a:xfrm>
                <a:prstGeom prst="rect">
                  <a:avLst/>
                </a:prstGeom>
                <a:blipFill>
                  <a:blip r:embed="rId4"/>
                  <a:stretch>
                    <a:fillRect l="-1514" t="-12941" b="-32941"/>
                  </a:stretch>
                </a:blipFill>
                <a:ln w="9525">
                  <a:noFill/>
                  <a:miter lim="800000"/>
                  <a:headEnd/>
                  <a:tailEnd/>
                </a:ln>
              </p:spPr>
              <p:txBody>
                <a:bodyPr/>
                <a:lstStyle/>
                <a:p>
                  <a:r>
                    <a:rPr lang="zh-CN" altLang="en-US">
                      <a:noFill/>
                    </a:rPr>
                    <a:t> </a:t>
                  </a:r>
                </a:p>
              </p:txBody>
            </p:sp>
          </mc:Fallback>
        </mc:AlternateContent>
      </p:grpSp>
      <p:grpSp>
        <p:nvGrpSpPr>
          <p:cNvPr id="5" name="组合 4"/>
          <p:cNvGrpSpPr/>
          <p:nvPr/>
        </p:nvGrpSpPr>
        <p:grpSpPr>
          <a:xfrm>
            <a:off x="1617663" y="4745600"/>
            <a:ext cx="8501850" cy="1052594"/>
            <a:chOff x="1617663" y="4745600"/>
            <a:chExt cx="8501850" cy="1052594"/>
          </a:xfrm>
        </p:grpSpPr>
        <p:grpSp>
          <p:nvGrpSpPr>
            <p:cNvPr id="8202" name="组合 26"/>
            <p:cNvGrpSpPr>
              <a:grpSpLocks/>
            </p:cNvGrpSpPr>
            <p:nvPr/>
          </p:nvGrpSpPr>
          <p:grpSpPr bwMode="auto">
            <a:xfrm>
              <a:off x="1617663" y="4745600"/>
              <a:ext cx="743809" cy="858838"/>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8203" name="文本框 31"/>
                <p:cNvSpPr txBox="1">
                  <a:spLocks noChangeArrowheads="1"/>
                </p:cNvSpPr>
                <p:nvPr/>
              </p:nvSpPr>
              <p:spPr bwMode="auto">
                <a:xfrm>
                  <a:off x="2420765" y="4844087"/>
                  <a:ext cx="7698748" cy="954107"/>
                </a:xfrm>
                <a:prstGeom prst="rect">
                  <a:avLst/>
                </a:prstGeom>
                <a:noFill/>
                <a:ln w="9525">
                  <a:noFill/>
                  <a:miter lim="800000"/>
                  <a:headEnd/>
                  <a:tailEnd/>
                </a:ln>
              </p:spPr>
              <p:txBody>
                <a:bodyPr wrap="square">
                  <a:spAutoFit/>
                </a:bodyPr>
                <a:lstStyle/>
                <a:p>
                  <a:pPr algn="just"/>
                  <a:r>
                    <a:rPr lang="zh-CN" altLang="zh-CN" sz="2800" dirty="0">
                      <a:solidFill>
                        <a:srgbClr val="0000FF"/>
                      </a:solidFill>
                      <a:latin typeface="微软雅黑" panose="020B0503020204020204" pitchFamily="34" charset="-122"/>
                      <a:ea typeface="微软雅黑" panose="020B0503020204020204" pitchFamily="34" charset="-122"/>
                    </a:rPr>
                    <a:t>单位时间内碰到单位器壁上，速率在</a:t>
                  </a:r>
                  <a14:m>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𝑣</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𝑣</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𝑑𝑣</m:t>
                      </m:r>
                    </m:oMath>
                  </a14:m>
                  <a:r>
                    <a:rPr lang="zh-CN" altLang="zh-CN" sz="2800" dirty="0">
                      <a:solidFill>
                        <a:srgbClr val="0000FF"/>
                      </a:solidFill>
                      <a:latin typeface="微软雅黑" panose="020B0503020204020204" pitchFamily="34" charset="-122"/>
                      <a:ea typeface="微软雅黑" panose="020B0503020204020204" pitchFamily="34" charset="-122"/>
                    </a:rPr>
                    <a:t>区间内的分子数</a:t>
                  </a:r>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8203" name="文本框 31"/>
                <p:cNvSpPr txBox="1">
                  <a:spLocks noRot="1" noChangeAspect="1" noMove="1" noResize="1" noEditPoints="1" noAdjustHandles="1" noChangeArrowheads="1" noChangeShapeType="1" noTextEdit="1"/>
                </p:cNvSpPr>
                <p:nvPr/>
              </p:nvSpPr>
              <p:spPr bwMode="auto">
                <a:xfrm>
                  <a:off x="2420765" y="4844087"/>
                  <a:ext cx="7698748" cy="954107"/>
                </a:xfrm>
                <a:prstGeom prst="rect">
                  <a:avLst/>
                </a:prstGeom>
                <a:blipFill>
                  <a:blip r:embed="rId5"/>
                  <a:stretch>
                    <a:fillRect l="-1584" t="-7051" b="-17308"/>
                  </a:stretch>
                </a:blipFill>
                <a:ln w="9525">
                  <a:noFill/>
                  <a:miter lim="800000"/>
                  <a:headEnd/>
                  <a:tailEnd/>
                </a:ln>
              </p:spPr>
              <p:txBody>
                <a:bodyPr/>
                <a:lstStyle/>
                <a:p>
                  <a:r>
                    <a:rPr lang="zh-CN" altLang="en-US">
                      <a:noFill/>
                    </a:rPr>
                    <a:t> </a:t>
                  </a:r>
                </a:p>
              </p:txBody>
            </p:sp>
          </mc:Fallback>
        </mc:AlternateContent>
      </p:grpSp>
      <p:grpSp>
        <p:nvGrpSpPr>
          <p:cNvPr id="2" name="组合 1"/>
          <p:cNvGrpSpPr/>
          <p:nvPr/>
        </p:nvGrpSpPr>
        <p:grpSpPr>
          <a:xfrm>
            <a:off x="1617663" y="2105025"/>
            <a:ext cx="7213055" cy="860425"/>
            <a:chOff x="1617663" y="2105025"/>
            <a:chExt cx="7213055" cy="860425"/>
          </a:xfrm>
        </p:grpSpPr>
        <p:grpSp>
          <p:nvGrpSpPr>
            <p:cNvPr id="8222" name="组合 3"/>
            <p:cNvGrpSpPr>
              <a:grpSpLocks/>
            </p:cNvGrpSpPr>
            <p:nvPr/>
          </p:nvGrpSpPr>
          <p:grpSpPr bwMode="auto">
            <a:xfrm>
              <a:off x="1617663" y="2105025"/>
              <a:ext cx="743956" cy="860425"/>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8223" name="文本框 18"/>
                <p:cNvSpPr txBox="1">
                  <a:spLocks noChangeArrowheads="1"/>
                </p:cNvSpPr>
                <p:nvPr/>
              </p:nvSpPr>
              <p:spPr bwMode="auto">
                <a:xfrm>
                  <a:off x="2420764" y="2319119"/>
                  <a:ext cx="6409954" cy="523220"/>
                </a:xfrm>
                <a:prstGeom prst="rect">
                  <a:avLst/>
                </a:prstGeom>
                <a:noFill/>
                <a:ln w="9525">
                  <a:noFill/>
                  <a:miter lim="800000"/>
                  <a:headEnd/>
                  <a:tailEnd/>
                </a:ln>
              </p:spPr>
              <p:txBody>
                <a:bodyPr>
                  <a:spAutoFit/>
                </a:bodyPr>
                <a:lstStyle/>
                <a:p>
                  <a:pPr algn="just" eaLnBrk="1" hangingPunct="1"/>
                  <a:r>
                    <a:rPr lang="zh-CN" altLang="zh-CN" sz="2800" dirty="0">
                      <a:solidFill>
                        <a:srgbClr val="0000FF"/>
                      </a:solidFill>
                      <a:latin typeface="微软雅黑" panose="020B0503020204020204" pitchFamily="34" charset="-122"/>
                      <a:ea typeface="微软雅黑" panose="020B0503020204020204" pitchFamily="34" charset="-122"/>
                    </a:rPr>
                    <a:t>速率</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oMath>
                  </a14:m>
                  <a:r>
                    <a:rPr lang="zh-CN" altLang="zh-CN" sz="2800" dirty="0">
                      <a:solidFill>
                        <a:srgbClr val="0000FF"/>
                      </a:solidFill>
                      <a:latin typeface="微软雅黑" panose="020B0503020204020204" pitchFamily="34" charset="-122"/>
                      <a:ea typeface="微软雅黑" panose="020B0503020204020204" pitchFamily="34" charset="-122"/>
                    </a:rPr>
                    <a:t>附近，</a:t>
                  </a:r>
                  <a14:m>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𝑑𝑣</m:t>
                      </m:r>
                    </m:oMath>
                  </a14:m>
                  <a:r>
                    <a:rPr lang="zh-CN" altLang="zh-CN" sz="2800" dirty="0">
                      <a:solidFill>
                        <a:srgbClr val="0000FF"/>
                      </a:solidFill>
                      <a:latin typeface="微软雅黑" panose="020B0503020204020204" pitchFamily="34" charset="-122"/>
                      <a:ea typeface="微软雅黑" panose="020B0503020204020204" pitchFamily="34" charset="-122"/>
                    </a:rPr>
                    <a:t>区间内的分子数</a:t>
                  </a:r>
                </a:p>
              </p:txBody>
            </p:sp>
          </mc:Choice>
          <mc:Fallback xmlns="">
            <p:sp>
              <p:nvSpPr>
                <p:cNvPr id="8223" name="文本框 18"/>
                <p:cNvSpPr txBox="1">
                  <a:spLocks noRot="1" noChangeAspect="1" noMove="1" noResize="1" noEditPoints="1" noAdjustHandles="1" noChangeArrowheads="1" noChangeShapeType="1" noTextEdit="1"/>
                </p:cNvSpPr>
                <p:nvPr/>
              </p:nvSpPr>
              <p:spPr bwMode="auto">
                <a:xfrm>
                  <a:off x="2420764" y="2319119"/>
                  <a:ext cx="6409954" cy="523220"/>
                </a:xfrm>
                <a:prstGeom prst="rect">
                  <a:avLst/>
                </a:prstGeom>
                <a:blipFill>
                  <a:blip r:embed="rId6"/>
                  <a:stretch>
                    <a:fillRect l="-1901" t="-11628" b="-31395"/>
                  </a:stretch>
                </a:blipFill>
                <a:ln w="9525">
                  <a:noFill/>
                  <a:miter lim="800000"/>
                  <a:headEnd/>
                  <a:tailEnd/>
                </a:ln>
              </p:spPr>
              <p:txBody>
                <a:bodyPr/>
                <a:lstStyle/>
                <a:p>
                  <a:r>
                    <a:rPr lang="zh-CN" altLang="en-US">
                      <a:noFill/>
                    </a:rPr>
                    <a:t> </a:t>
                  </a:r>
                </a:p>
              </p:txBody>
            </p:sp>
          </mc:Fallback>
        </mc:AlternateContent>
      </p:grpSp>
    </p:spTree>
    <p:extLst>
      <p:ext uri="{BB962C8B-B14F-4D97-AF65-F5344CB8AC3E}">
        <p14:creationId xmlns:p14="http://schemas.microsoft.com/office/powerpoint/2010/main" val="779933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wipe(left)">
                                      <p:cBhvr>
                                        <p:cTn id="13" dur="500"/>
                                        <p:tgtEl>
                                          <p:spTgt spid="5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500"/>
                                        <p:tgtEl>
                                          <p:spTgt spid="4"/>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703"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773238"/>
            <a:ext cx="1103313" cy="1103312"/>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7701"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7699" name="文本框 7"/>
              <p:cNvSpPr txBox="1">
                <a:spLocks noChangeArrowheads="1"/>
              </p:cNvSpPr>
              <p:nvPr/>
            </p:nvSpPr>
            <p:spPr bwMode="auto">
              <a:xfrm>
                <a:off x="1646238" y="388938"/>
                <a:ext cx="8996362" cy="1308628"/>
              </a:xfrm>
              <a:prstGeom prst="rect">
                <a:avLst/>
              </a:prstGeom>
              <a:noFill/>
              <a:ln w="9525">
                <a:noFill/>
                <a:miter lim="800000"/>
                <a:headEnd/>
                <a:tailEnd/>
              </a:ln>
            </p:spPr>
            <p:txBody>
              <a:bodyPr>
                <a:spAutoFit/>
              </a:bodyPr>
              <a:lstStyle/>
              <a:p>
                <a:pPr algn="just">
                  <a:lnSpc>
                    <a:spcPct val="150000"/>
                  </a:lnSpc>
                </a:pP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如图，一定量的理想气体经历</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𝑎𝑐</m:t>
                    </m:r>
                    <m:r>
                      <a:rPr lang="en-US" altLang="zh-CN" sz="2800" b="0" i="1" smtClean="0">
                        <a:solidFill>
                          <a:srgbClr val="0000FF"/>
                        </a:solidFill>
                        <a:latin typeface="Cambria Math" panose="02040503050406030204" pitchFamily="18" charset="0"/>
                        <a:ea typeface="Cambria Math" panose="02040503050406030204" pitchFamily="18" charset="0"/>
                      </a:rPr>
                      <m:t>𝑏</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过程时吸热</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。则经历</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𝑎𝑐𝑏</m:t>
                    </m:r>
                    <m:r>
                      <a:rPr lang="en-US" altLang="zh-CN" sz="2800" b="0" i="1" smtClean="0">
                        <a:solidFill>
                          <a:srgbClr val="0000FF"/>
                        </a:solidFill>
                        <a:latin typeface="Cambria Math" panose="02040503050406030204" pitchFamily="18" charset="0"/>
                        <a:ea typeface="Cambria Math" panose="02040503050406030204" pitchFamily="18" charset="0"/>
                      </a:rPr>
                      <m:t>𝑑𝑎</m:t>
                    </m:r>
                  </m:oMath>
                </a14:m>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过程时，吸热为多少？</a:t>
                </a:r>
              </a:p>
            </p:txBody>
          </p:sp>
        </mc:Choice>
        <mc:Fallback xmlns="">
          <p:sp>
            <p:nvSpPr>
              <p:cNvPr id="67699" name="文本框 7"/>
              <p:cNvSpPr txBox="1">
                <a:spLocks noRot="1" noChangeAspect="1" noMove="1" noResize="1" noEditPoints="1" noAdjustHandles="1" noChangeArrowheads="1" noChangeShapeType="1" noTextEdit="1"/>
              </p:cNvSpPr>
              <p:nvPr/>
            </p:nvSpPr>
            <p:spPr bwMode="auto">
              <a:xfrm>
                <a:off x="1646238" y="388938"/>
                <a:ext cx="8996362" cy="1308628"/>
              </a:xfrm>
              <a:prstGeom prst="rect">
                <a:avLst/>
              </a:prstGeom>
              <a:blipFill>
                <a:blip r:embed="rId2"/>
                <a:stretch>
                  <a:fillRect l="-1355" r="-1423" b="-12617"/>
                </a:stretch>
              </a:blipFill>
              <a:ln w="9525">
                <a:noFill/>
                <a:miter lim="800000"/>
                <a:headEnd/>
                <a:tailEnd/>
              </a:ln>
            </p:spPr>
            <p:txBody>
              <a:bodyPr/>
              <a:lstStyle/>
              <a:p>
                <a:r>
                  <a:rPr lang="zh-CN" altLang="en-US">
                    <a:noFill/>
                  </a:rPr>
                  <a:t> </a:t>
                </a:r>
              </a:p>
            </p:txBody>
          </p:sp>
        </mc:Fallback>
      </mc:AlternateContent>
      <p:grpSp>
        <p:nvGrpSpPr>
          <p:cNvPr id="8" name="组合 7"/>
          <p:cNvGrpSpPr/>
          <p:nvPr/>
        </p:nvGrpSpPr>
        <p:grpSpPr>
          <a:xfrm>
            <a:off x="1649413" y="2407851"/>
            <a:ext cx="4944096" cy="3073784"/>
            <a:chOff x="1649413" y="2407851"/>
            <a:chExt cx="4944096" cy="3073784"/>
          </a:xfrm>
        </p:grpSpPr>
        <p:grpSp>
          <p:nvGrpSpPr>
            <p:cNvPr id="67" name="组合 44"/>
            <p:cNvGrpSpPr>
              <a:grpSpLocks/>
            </p:cNvGrpSpPr>
            <p:nvPr/>
          </p:nvGrpSpPr>
          <p:grpSpPr bwMode="auto">
            <a:xfrm>
              <a:off x="1649413" y="2622630"/>
              <a:ext cx="3572297" cy="2859005"/>
              <a:chOff x="4500562" y="2571746"/>
              <a:chExt cx="3572072" cy="2858400"/>
            </a:xfrm>
          </p:grpSpPr>
          <p:grpSp>
            <p:nvGrpSpPr>
              <p:cNvPr id="67686" name="Group 7"/>
              <p:cNvGrpSpPr>
                <a:grpSpLocks/>
              </p:cNvGrpSpPr>
              <p:nvPr/>
            </p:nvGrpSpPr>
            <p:grpSpPr bwMode="auto">
              <a:xfrm>
                <a:off x="4500562" y="2571746"/>
                <a:ext cx="3572072" cy="2858400"/>
                <a:chOff x="4239" y="7465"/>
                <a:chExt cx="2403" cy="1559"/>
              </a:xfrm>
            </p:grpSpPr>
            <p:sp>
              <p:nvSpPr>
                <p:cNvPr id="67688" name="Rectangle 9"/>
                <p:cNvSpPr>
                  <a:spLocks noChangeArrowheads="1"/>
                </p:cNvSpPr>
                <p:nvPr/>
              </p:nvSpPr>
              <p:spPr bwMode="auto">
                <a:xfrm>
                  <a:off x="4875" y="7813"/>
                  <a:ext cx="1080" cy="624"/>
                </a:xfrm>
                <a:prstGeom prst="rect">
                  <a:avLst/>
                </a:prstGeom>
                <a:solidFill>
                  <a:srgbClr val="FFFFFF"/>
                </a:solidFill>
                <a:ln w="28575">
                  <a:solidFill>
                    <a:srgbClr val="000000"/>
                  </a:solidFill>
                  <a:miter lim="800000"/>
                  <a:headEnd/>
                  <a:tailEnd/>
                </a:ln>
              </p:spPr>
              <p:txBody>
                <a:bodyPr/>
                <a:lstStyle/>
                <a:p>
                  <a:pPr algn="just"/>
                  <a:endParaRPr kumimoji="1"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89" name="Line 10"/>
                <p:cNvSpPr>
                  <a:spLocks noChangeShapeType="1"/>
                </p:cNvSpPr>
                <p:nvPr/>
              </p:nvSpPr>
              <p:spPr bwMode="auto">
                <a:xfrm>
                  <a:off x="4482" y="8715"/>
                  <a:ext cx="2160" cy="0"/>
                </a:xfrm>
                <a:prstGeom prst="line">
                  <a:avLst/>
                </a:prstGeom>
                <a:noFill/>
                <a:ln w="28575">
                  <a:solidFill>
                    <a:srgbClr val="000000"/>
                  </a:solidFill>
                  <a:round/>
                  <a:headEnd/>
                  <a:tailEnd type="arrow" w="med" len="me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0" name="Line 11"/>
                <p:cNvSpPr>
                  <a:spLocks noChangeShapeType="1"/>
                </p:cNvSpPr>
                <p:nvPr/>
              </p:nvSpPr>
              <p:spPr bwMode="auto">
                <a:xfrm flipV="1">
                  <a:off x="4482" y="7465"/>
                  <a:ext cx="0" cy="1248"/>
                </a:xfrm>
                <a:prstGeom prst="line">
                  <a:avLst/>
                </a:prstGeom>
                <a:noFill/>
                <a:ln w="28575">
                  <a:solidFill>
                    <a:srgbClr val="000000"/>
                  </a:solidFill>
                  <a:round/>
                  <a:headEnd/>
                  <a:tailEnd type="arrow" w="med" len="me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1" name="Line 12"/>
                <p:cNvSpPr>
                  <a:spLocks noChangeShapeType="1"/>
                </p:cNvSpPr>
                <p:nvPr/>
              </p:nvSpPr>
              <p:spPr bwMode="auto">
                <a:xfrm>
                  <a:off x="4515" y="8416"/>
                  <a:ext cx="360" cy="0"/>
                </a:xfrm>
                <a:prstGeom prst="line">
                  <a:avLst/>
                </a:prstGeom>
                <a:noFill/>
                <a:ln w="28575">
                  <a:solidFill>
                    <a:srgbClr val="000000"/>
                  </a:solidFill>
                  <a:prstDash val="sysDot"/>
                  <a:round/>
                  <a:headEnd/>
                  <a:tailEn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2" name="Line 13"/>
                <p:cNvSpPr>
                  <a:spLocks noChangeShapeType="1"/>
                </p:cNvSpPr>
                <p:nvPr/>
              </p:nvSpPr>
              <p:spPr bwMode="auto">
                <a:xfrm>
                  <a:off x="4518" y="7835"/>
                  <a:ext cx="360" cy="0"/>
                </a:xfrm>
                <a:prstGeom prst="line">
                  <a:avLst/>
                </a:prstGeom>
                <a:noFill/>
                <a:ln w="28575">
                  <a:solidFill>
                    <a:srgbClr val="000000"/>
                  </a:solidFill>
                  <a:prstDash val="sysDot"/>
                  <a:round/>
                  <a:headEnd/>
                  <a:tailEn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3" name="Text Box 15"/>
                <p:cNvSpPr txBox="1">
                  <a:spLocks noChangeArrowheads="1"/>
                </p:cNvSpPr>
                <p:nvPr/>
              </p:nvSpPr>
              <p:spPr bwMode="auto">
                <a:xfrm>
                  <a:off x="4239" y="7718"/>
                  <a:ext cx="288" cy="332"/>
                </a:xfrm>
                <a:prstGeom prst="rect">
                  <a:avLst/>
                </a:prstGeom>
                <a:noFill/>
                <a:ln w="9525">
                  <a:noFill/>
                  <a:miter lim="800000"/>
                  <a:headEnd/>
                  <a:tailEnd/>
                </a:ln>
              </p:spPr>
              <p:txBody>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endPar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4" name="Line 21"/>
                <p:cNvSpPr>
                  <a:spLocks noChangeShapeType="1"/>
                </p:cNvSpPr>
                <p:nvPr/>
              </p:nvSpPr>
              <p:spPr bwMode="auto">
                <a:xfrm>
                  <a:off x="5955" y="8400"/>
                  <a:ext cx="0" cy="312"/>
                </a:xfrm>
                <a:prstGeom prst="line">
                  <a:avLst/>
                </a:prstGeom>
                <a:noFill/>
                <a:ln w="28575">
                  <a:solidFill>
                    <a:srgbClr val="000000"/>
                  </a:solidFill>
                  <a:prstDash val="sysDot"/>
                  <a:round/>
                  <a:headEnd/>
                  <a:tailEn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5" name="Line 22"/>
                <p:cNvSpPr>
                  <a:spLocks noChangeShapeType="1"/>
                </p:cNvSpPr>
                <p:nvPr/>
              </p:nvSpPr>
              <p:spPr bwMode="auto">
                <a:xfrm>
                  <a:off x="4875" y="8425"/>
                  <a:ext cx="0" cy="312"/>
                </a:xfrm>
                <a:prstGeom prst="line">
                  <a:avLst/>
                </a:prstGeom>
                <a:noFill/>
                <a:ln w="28575">
                  <a:solidFill>
                    <a:srgbClr val="000000"/>
                  </a:solidFill>
                  <a:prstDash val="sysDot"/>
                  <a:round/>
                  <a:headEnd/>
                  <a:tailEn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6" name="Text Box 23"/>
                <p:cNvSpPr txBox="1">
                  <a:spLocks noChangeArrowheads="1"/>
                </p:cNvSpPr>
                <p:nvPr/>
              </p:nvSpPr>
              <p:spPr bwMode="auto">
                <a:xfrm>
                  <a:off x="4761" y="8690"/>
                  <a:ext cx="343" cy="334"/>
                </a:xfrm>
                <a:prstGeom prst="rect">
                  <a:avLst/>
                </a:prstGeom>
                <a:noFill/>
                <a:ln w="9525">
                  <a:noFill/>
                  <a:miter lim="800000"/>
                  <a:headEnd/>
                  <a:tailEnd/>
                </a:ln>
              </p:spPr>
              <p:txBody>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7" name="Text Box 24"/>
                <p:cNvSpPr txBox="1">
                  <a:spLocks noChangeArrowheads="1"/>
                </p:cNvSpPr>
                <p:nvPr/>
              </p:nvSpPr>
              <p:spPr bwMode="auto">
                <a:xfrm>
                  <a:off x="5796" y="8705"/>
                  <a:ext cx="558" cy="319"/>
                </a:xfrm>
                <a:prstGeom prst="rect">
                  <a:avLst/>
                </a:prstGeom>
                <a:noFill/>
                <a:ln w="9525">
                  <a:noFill/>
                  <a:miter lim="800000"/>
                  <a:headEnd/>
                  <a:tailEnd/>
                </a:ln>
              </p:spPr>
              <p:txBody>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a:t>
                  </a:r>
                  <a:endPar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7698" name="Freeform 27"/>
                <p:cNvSpPr>
                  <a:spLocks/>
                </p:cNvSpPr>
                <p:nvPr/>
              </p:nvSpPr>
              <p:spPr bwMode="auto">
                <a:xfrm>
                  <a:off x="4887" y="7813"/>
                  <a:ext cx="1063" cy="826"/>
                </a:xfrm>
                <a:custGeom>
                  <a:avLst/>
                  <a:gdLst>
                    <a:gd name="T0" fmla="*/ 0 w 1080"/>
                    <a:gd name="T1" fmla="*/ 0 h 832"/>
                    <a:gd name="T2" fmla="*/ 159 w 1080"/>
                    <a:gd name="T3" fmla="*/ 447 h 832"/>
                    <a:gd name="T4" fmla="*/ 323 w 1080"/>
                    <a:gd name="T5" fmla="*/ 742 h 832"/>
                    <a:gd name="T6" fmla="*/ 645 w 1080"/>
                    <a:gd name="T7" fmla="*/ 742 h 832"/>
                    <a:gd name="T8" fmla="*/ 967 w 1080"/>
                    <a:gd name="T9" fmla="*/ 596 h 832"/>
                    <a:gd name="T10" fmla="*/ 0 60000 65536"/>
                    <a:gd name="T11" fmla="*/ 0 60000 65536"/>
                    <a:gd name="T12" fmla="*/ 0 60000 65536"/>
                    <a:gd name="T13" fmla="*/ 0 60000 65536"/>
                    <a:gd name="T14" fmla="*/ 0 60000 65536"/>
                    <a:gd name="T15" fmla="*/ 0 w 1080"/>
                    <a:gd name="T16" fmla="*/ 0 h 832"/>
                    <a:gd name="T17" fmla="*/ 1080 w 1080"/>
                    <a:gd name="T18" fmla="*/ 832 h 832"/>
                  </a:gdLst>
                  <a:ahLst/>
                  <a:cxnLst>
                    <a:cxn ang="T10">
                      <a:pos x="T0" y="T1"/>
                    </a:cxn>
                    <a:cxn ang="T11">
                      <a:pos x="T2" y="T3"/>
                    </a:cxn>
                    <a:cxn ang="T12">
                      <a:pos x="T4" y="T5"/>
                    </a:cxn>
                    <a:cxn ang="T13">
                      <a:pos x="T6" y="T7"/>
                    </a:cxn>
                    <a:cxn ang="T14">
                      <a:pos x="T8" y="T9"/>
                    </a:cxn>
                  </a:cxnLst>
                  <a:rect l="T15" t="T16" r="T17" b="T18"/>
                  <a:pathLst>
                    <a:path w="1080" h="832">
                      <a:moveTo>
                        <a:pt x="0" y="0"/>
                      </a:moveTo>
                      <a:cubicBezTo>
                        <a:pt x="60" y="169"/>
                        <a:pt x="120" y="338"/>
                        <a:pt x="180" y="468"/>
                      </a:cubicBezTo>
                      <a:cubicBezTo>
                        <a:pt x="240" y="598"/>
                        <a:pt x="270" y="728"/>
                        <a:pt x="360" y="780"/>
                      </a:cubicBezTo>
                      <a:cubicBezTo>
                        <a:pt x="450" y="832"/>
                        <a:pt x="600" y="806"/>
                        <a:pt x="720" y="780"/>
                      </a:cubicBezTo>
                      <a:cubicBezTo>
                        <a:pt x="840" y="754"/>
                        <a:pt x="960" y="689"/>
                        <a:pt x="1080" y="624"/>
                      </a:cubicBezTo>
                    </a:path>
                  </a:pathLst>
                </a:custGeom>
                <a:noFill/>
                <a:ln w="28575" cap="flat" cmpd="sng">
                  <a:solidFill>
                    <a:srgbClr val="000000"/>
                  </a:solidFill>
                  <a:prstDash val="solid"/>
                  <a:round/>
                  <a:headEnd type="none" w="med" len="med"/>
                  <a:tailEnd type="none" w="med" len="med"/>
                </a:ln>
              </p:spPr>
              <p:txBody>
                <a:bodyPr/>
                <a:lstStyle/>
                <a:p>
                  <a:pPr algn="just"/>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67687" name="Text Box 23"/>
              <p:cNvSpPr txBox="1">
                <a:spLocks noChangeArrowheads="1"/>
              </p:cNvSpPr>
              <p:nvPr/>
            </p:nvSpPr>
            <p:spPr bwMode="auto">
              <a:xfrm>
                <a:off x="4500562" y="4071942"/>
                <a:ext cx="500066" cy="571504"/>
              </a:xfrm>
              <a:prstGeom prst="rect">
                <a:avLst/>
              </a:prstGeom>
              <a:noFill/>
              <a:ln w="9525">
                <a:noFill/>
                <a:miter lim="800000"/>
                <a:headEnd/>
                <a:tailEnd/>
              </a:ln>
            </p:spPr>
            <p:txBody>
              <a:bodyPr/>
              <a:lstStyle/>
              <a:p>
                <a:pPr algn="just"/>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endParaRPr kumimoji="1"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40" name="文本框 39"/>
                <p:cNvSpPr txBox="1"/>
                <p:nvPr/>
              </p:nvSpPr>
              <p:spPr>
                <a:xfrm>
                  <a:off x="2010657" y="2407851"/>
                  <a:ext cx="2091510" cy="43576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e>
                        </m:d>
                      </m:oMath>
                    </m:oMathPara>
                  </a14:m>
                  <a:endParaRPr lang="zh-CN" altLang="en-US" sz="280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2010657" y="2407851"/>
                  <a:ext cx="2091510" cy="4357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本框 40"/>
                <p:cNvSpPr txBox="1"/>
                <p:nvPr/>
              </p:nvSpPr>
              <p:spPr>
                <a:xfrm>
                  <a:off x="4393868" y="4438235"/>
                  <a:ext cx="21996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3</m:t>
                                </m:r>
                              </m:sup>
                            </m:sSup>
                          </m:e>
                        </m:d>
                      </m:oMath>
                    </m:oMathPara>
                  </a14:m>
                  <a:endParaRPr lang="zh-CN" altLang="en-US" sz="2800" i="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4393868" y="4438235"/>
                  <a:ext cx="2199641"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1709490" y="4891404"/>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1709490" y="4891404"/>
                  <a:ext cx="35022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318926" y="2802056"/>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318926" y="2802056"/>
                  <a:ext cx="49321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4125287" y="4054956"/>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4125287" y="4054956"/>
                  <a:ext cx="48590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696613" y="4394196"/>
                  <a:ext cx="460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2696613" y="4394196"/>
                  <a:ext cx="46057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4141940" y="2938691"/>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4141940" y="2938691"/>
                  <a:ext cx="503856"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文本框 46"/>
              <p:cNvSpPr txBox="1"/>
              <p:nvPr/>
            </p:nvSpPr>
            <p:spPr>
              <a:xfrm>
                <a:off x="6650796" y="2050132"/>
                <a:ext cx="201401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47" name="文本框 46"/>
              <p:cNvSpPr txBox="1">
                <a:spLocks noRot="1" noChangeAspect="1" noMove="1" noResize="1" noEditPoints="1" noAdjustHandles="1" noChangeArrowheads="1" noChangeShapeType="1" noTextEdit="1"/>
              </p:cNvSpPr>
              <p:nvPr/>
            </p:nvSpPr>
            <p:spPr>
              <a:xfrm>
                <a:off x="6650796" y="2050132"/>
                <a:ext cx="2014013"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6650796" y="2723247"/>
                <a:ext cx="32296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𝑏𝑎</m:t>
                          </m:r>
                        </m:sub>
                      </m:sSub>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6650796" y="2723247"/>
                <a:ext cx="3229602"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6650796" y="4147289"/>
                <a:ext cx="325057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49" name="文本框 48"/>
              <p:cNvSpPr txBox="1">
                <a:spLocks noRot="1" noChangeAspect="1" noMove="1" noResize="1" noEditPoints="1" noAdjustHandles="1" noChangeArrowheads="1" noChangeShapeType="1" noTextEdit="1"/>
              </p:cNvSpPr>
              <p:nvPr/>
            </p:nvSpPr>
            <p:spPr>
              <a:xfrm>
                <a:off x="6650796" y="4147289"/>
                <a:ext cx="3250570"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5858292" y="5255525"/>
                <a:ext cx="50151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𝑎𝑐𝑏𝑑𝑎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𝑎𝑐𝑏</m:t>
                          </m:r>
                          <m:r>
                            <a:rPr lang="en-US" altLang="zh-CN" sz="2800" b="0" i="1" smtClean="0">
                              <a:solidFill>
                                <a:srgbClr val="0000FF"/>
                              </a:solidFill>
                              <a:latin typeface="Cambria Math" panose="02040503050406030204" pitchFamily="18" charset="0"/>
                              <a:ea typeface="Cambria Math" panose="02040503050406030204" pitchFamily="18" charset="0"/>
                            </a:rPr>
                            <m:t>𝑑𝑎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𝑎𝑐𝑏</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𝑎</m:t>
                          </m:r>
                        </m:sub>
                      </m:sSub>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5858292" y="5255525"/>
                <a:ext cx="5015155"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5858292" y="6088520"/>
                <a:ext cx="24211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=−1200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5858292" y="6088520"/>
                <a:ext cx="2421112"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8719347" y="6086522"/>
                <a:ext cx="281166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𝑎𝑐𝑏𝑑𝑎</m:t>
                          </m:r>
                        </m:sub>
                      </m:sSub>
                      <m:r>
                        <a:rPr lang="en-US" altLang="zh-CN" sz="2800" b="0" i="1" smtClean="0">
                          <a:solidFill>
                            <a:srgbClr val="0000FF"/>
                          </a:solidFill>
                          <a:latin typeface="Cambria Math" panose="02040503050406030204" pitchFamily="18" charset="0"/>
                          <a:ea typeface="Cambria Math" panose="02040503050406030204" pitchFamily="18" charset="0"/>
                        </a:rPr>
                        <m:t>=−1000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8719347" y="6086522"/>
                <a:ext cx="2811667" cy="430887"/>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650796" y="3426853"/>
                <a:ext cx="240191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𝑎</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6650796" y="3426853"/>
                <a:ext cx="2401911"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9340428" y="3461911"/>
                <a:ext cx="175244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𝑎</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9340428" y="3461911"/>
                <a:ext cx="1752448" cy="523220"/>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51727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7699"/>
                                        </p:tgtEl>
                                        <p:attrNameLst>
                                          <p:attrName>style.visibility</p:attrName>
                                        </p:attrNameLst>
                                      </p:cBhvr>
                                      <p:to>
                                        <p:strVal val="visible"/>
                                      </p:to>
                                    </p:set>
                                    <p:animEffect transition="in" filter="wipe(left)">
                                      <p:cBhvr>
                                        <p:cTn id="13" dur="500"/>
                                        <p:tgtEl>
                                          <p:spTgt spid="67699"/>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wipe(left)">
                                      <p:cBhvr>
                                        <p:cTn id="29" dur="500"/>
                                        <p:tgtEl>
                                          <p:spTgt spid="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8"/>
                                        </p:tgtEl>
                                        <p:attrNameLst>
                                          <p:attrName>style.visibility</p:attrName>
                                        </p:attrNameLst>
                                      </p:cBhvr>
                                      <p:to>
                                        <p:strVal val="visible"/>
                                      </p:to>
                                    </p:set>
                                    <p:animEffect transition="in" filter="wipe(left)">
                                      <p:cBhvr>
                                        <p:cTn id="34" dur="500"/>
                                        <p:tgtEl>
                                          <p:spTgt spid="4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left)">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4"/>
                                        </p:tgtEl>
                                        <p:attrNameLst>
                                          <p:attrName>style.visibility</p:attrName>
                                        </p:attrNameLst>
                                      </p:cBhvr>
                                      <p:to>
                                        <p:strVal val="visible"/>
                                      </p:to>
                                    </p:set>
                                    <p:animEffect transition="in" filter="wipe(left)">
                                      <p:cBhvr>
                                        <p:cTn id="44" dur="500"/>
                                        <p:tgtEl>
                                          <p:spTgt spid="5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left)">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left)">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wipe(left)">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left)">
                                      <p:cBhvr>
                                        <p:cTn id="6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699" grpId="0"/>
      <p:bldP spid="47" grpId="0"/>
      <p:bldP spid="48" grpId="0"/>
      <p:bldP spid="49" grpId="0"/>
      <p:bldP spid="50" grpId="0"/>
      <p:bldP spid="51" grpId="0"/>
      <p:bldP spid="52" grpId="0"/>
      <p:bldP spid="7" grpId="0"/>
      <p:bldP spid="5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66"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71200" y="24320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8764"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8762" name="文本框 7"/>
              <p:cNvSpPr txBox="1">
                <a:spLocks noChangeArrowheads="1"/>
              </p:cNvSpPr>
              <p:nvPr/>
            </p:nvSpPr>
            <p:spPr bwMode="auto">
              <a:xfrm>
                <a:off x="1646238" y="250825"/>
                <a:ext cx="8996362" cy="2247900"/>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如图所示，系统从状态</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沿</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b="0" i="1" smtClean="0">
                        <a:solidFill>
                          <a:srgbClr val="0000FF"/>
                        </a:solidFill>
                        <a:latin typeface="Cambria Math" panose="02040503050406030204" pitchFamily="18" charset="0"/>
                      </a:rPr>
                      <m:t>𝐵𝐶</m:t>
                    </m:r>
                  </m:oMath>
                </a14:m>
                <a:r>
                  <a:rPr lang="zh-CN" altLang="en-US" sz="2800" b="1" dirty="0">
                    <a:solidFill>
                      <a:srgbClr val="0000FF"/>
                    </a:solidFill>
                    <a:latin typeface="楷体" pitchFamily="49" charset="-122"/>
                    <a:ea typeface="楷体" pitchFamily="49" charset="-122"/>
                  </a:rPr>
                  <a:t>变化到状态</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的过程中，外界有</a:t>
                </a:r>
                <a14:m>
                  <m:oMath xmlns:m="http://schemas.openxmlformats.org/officeDocument/2006/math">
                    <m:r>
                      <a:rPr lang="en-US" altLang="zh-CN" sz="2800" b="0" i="1" smtClean="0">
                        <a:solidFill>
                          <a:srgbClr val="0000FF"/>
                        </a:solidFill>
                        <a:latin typeface="Cambria Math" panose="02040503050406030204" pitchFamily="18" charset="0"/>
                      </a:rPr>
                      <m:t>326</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的热量传递给系统，同时系统对外作功</a:t>
                </a:r>
                <a14:m>
                  <m:oMath xmlns:m="http://schemas.openxmlformats.org/officeDocument/2006/math">
                    <m:r>
                      <a:rPr lang="en-US" altLang="zh-CN" sz="2800" b="0" i="1" smtClean="0">
                        <a:solidFill>
                          <a:srgbClr val="0000FF"/>
                        </a:solidFill>
                        <a:latin typeface="Cambria Math" panose="02040503050406030204" pitchFamily="18" charset="0"/>
                      </a:rPr>
                      <m:t>126</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。当系统从状态</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沿另一曲线</a:t>
                </a:r>
                <a14:m>
                  <m:oMath xmlns:m="http://schemas.openxmlformats.org/officeDocument/2006/math">
                    <m:r>
                      <a:rPr lang="en-US" altLang="zh-CN" sz="2800" i="1">
                        <a:solidFill>
                          <a:srgbClr val="0000FF"/>
                        </a:solidFill>
                        <a:latin typeface="Cambria Math" panose="02040503050406030204" pitchFamily="18" charset="0"/>
                      </a:rPr>
                      <m:t>𝐶</m:t>
                    </m:r>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返回到状态</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时，外界对系统作功为</a:t>
                </a:r>
                <a14:m>
                  <m:oMath xmlns:m="http://schemas.openxmlformats.org/officeDocument/2006/math">
                    <m:r>
                      <a:rPr lang="en-US" altLang="zh-CN" sz="2800" b="0" i="1" smtClean="0">
                        <a:solidFill>
                          <a:srgbClr val="0000FF"/>
                        </a:solidFill>
                        <a:latin typeface="Cambria Math" panose="02040503050406030204" pitchFamily="18" charset="0"/>
                      </a:rPr>
                      <m:t>52</m:t>
                    </m:r>
                    <m:r>
                      <a:rPr lang="en-US" altLang="zh-CN" sz="2800" b="0" i="1" smtClean="0">
                        <a:solidFill>
                          <a:srgbClr val="0000FF"/>
                        </a:solidFill>
                        <a:latin typeface="Cambria Math" panose="02040503050406030204" pitchFamily="18" charset="0"/>
                      </a:rPr>
                      <m:t>𝐽</m:t>
                    </m:r>
                  </m:oMath>
                </a14:m>
                <a:r>
                  <a:rPr lang="zh-CN" altLang="en-US" sz="2800" b="1" dirty="0">
                    <a:solidFill>
                      <a:srgbClr val="0000FF"/>
                    </a:solidFill>
                    <a:latin typeface="楷体" pitchFamily="49" charset="-122"/>
                    <a:ea typeface="楷体" pitchFamily="49" charset="-122"/>
                  </a:rPr>
                  <a:t>，则此过程中系统是吸热还是放热？传递热量是多少？</a:t>
                </a:r>
              </a:p>
            </p:txBody>
          </p:sp>
        </mc:Choice>
        <mc:Fallback xmlns="">
          <p:sp>
            <p:nvSpPr>
              <p:cNvPr id="68762" name="文本框 7"/>
              <p:cNvSpPr txBox="1">
                <a:spLocks noRot="1" noChangeAspect="1" noMove="1" noResize="1" noEditPoints="1" noAdjustHandles="1" noChangeArrowheads="1" noChangeShapeType="1" noTextEdit="1"/>
              </p:cNvSpPr>
              <p:nvPr/>
            </p:nvSpPr>
            <p:spPr bwMode="auto">
              <a:xfrm>
                <a:off x="1646238" y="250825"/>
                <a:ext cx="8996362" cy="2247900"/>
              </a:xfrm>
              <a:prstGeom prst="rect">
                <a:avLst/>
              </a:prstGeom>
              <a:blipFill>
                <a:blip r:embed="rId3"/>
                <a:stretch>
                  <a:fillRect l="-1355" t="-3252" r="-5420"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7" name="TextBox 55"/>
              <p:cNvSpPr txBox="1">
                <a:spLocks noChangeArrowheads="1"/>
              </p:cNvSpPr>
              <p:nvPr/>
            </p:nvSpPr>
            <p:spPr bwMode="auto">
              <a:xfrm>
                <a:off x="1616075" y="2436813"/>
                <a:ext cx="8974138" cy="523875"/>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系统经</a:t>
                </a:r>
                <a14:m>
                  <m:oMath xmlns:m="http://schemas.openxmlformats.org/officeDocument/2006/math">
                    <m:r>
                      <a:rPr lang="en-US" altLang="zh-CN" sz="2800" i="1">
                        <a:solidFill>
                          <a:srgbClr val="0000FF"/>
                        </a:solidFill>
                        <a:latin typeface="Cambria Math" panose="02040503050406030204" pitchFamily="18" charset="0"/>
                      </a:rPr>
                      <m:t>𝐴𝐵𝐶</m:t>
                    </m:r>
                  </m:oMath>
                </a14:m>
                <a:r>
                  <a:rPr lang="zh-CN" altLang="zh-CN" sz="2800" b="1" dirty="0">
                    <a:solidFill>
                      <a:srgbClr val="0000FF"/>
                    </a:solidFill>
                    <a:latin typeface="楷体" pitchFamily="49" charset="-122"/>
                    <a:ea typeface="楷体" pitchFamily="49" charset="-122"/>
                  </a:rPr>
                  <a:t>过程所吸收的热量及对外所作的功分别为</a:t>
                </a:r>
                <a:endParaRPr lang="zh-CN" altLang="en-US" sz="2800" b="1" dirty="0">
                  <a:solidFill>
                    <a:srgbClr val="0000FF"/>
                  </a:solidFill>
                  <a:latin typeface="楷体" pitchFamily="49" charset="-122"/>
                  <a:ea typeface="楷体" pitchFamily="49" charset="-122"/>
                </a:endParaRPr>
              </a:p>
            </p:txBody>
          </p:sp>
        </mc:Choice>
        <mc:Fallback xmlns="">
          <p:sp>
            <p:nvSpPr>
              <p:cNvPr id="68747" name="TextBox 55"/>
              <p:cNvSpPr txBox="1">
                <a:spLocks noRot="1" noChangeAspect="1" noMove="1" noResize="1" noEditPoints="1" noAdjustHandles="1" noChangeArrowheads="1" noChangeShapeType="1" noTextEdit="1"/>
              </p:cNvSpPr>
              <p:nvPr/>
            </p:nvSpPr>
            <p:spPr bwMode="auto">
              <a:xfrm>
                <a:off x="1616075" y="2436813"/>
                <a:ext cx="8974138" cy="523875"/>
              </a:xfrm>
              <a:prstGeom prst="rect">
                <a:avLst/>
              </a:prstGeom>
              <a:blipFill>
                <a:blip r:embed="rId4"/>
                <a:stretch>
                  <a:fillRect l="-1359" t="-15116"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6" name="TextBox 58"/>
              <p:cNvSpPr txBox="1">
                <a:spLocks noChangeArrowheads="1"/>
              </p:cNvSpPr>
              <p:nvPr/>
            </p:nvSpPr>
            <p:spPr bwMode="auto">
              <a:xfrm>
                <a:off x="1606550" y="3579813"/>
                <a:ext cx="6478588" cy="954087"/>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则由热力学第一定律可得由</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过程中系统内能</a:t>
                </a:r>
                <a:r>
                  <a:rPr lang="zh-CN" altLang="en-US" sz="2800" b="1" dirty="0">
                    <a:solidFill>
                      <a:srgbClr val="0000FF"/>
                    </a:solidFill>
                    <a:latin typeface="楷体" pitchFamily="49" charset="-122"/>
                    <a:ea typeface="楷体" pitchFamily="49" charset="-122"/>
                  </a:rPr>
                  <a:t>的增量</a:t>
                </a:r>
              </a:p>
            </p:txBody>
          </p:sp>
        </mc:Choice>
        <mc:Fallback xmlns="">
          <p:sp>
            <p:nvSpPr>
              <p:cNvPr id="68746" name="TextBox 58"/>
              <p:cNvSpPr txBox="1">
                <a:spLocks noRot="1" noChangeAspect="1" noMove="1" noResize="1" noEditPoints="1" noAdjustHandles="1" noChangeArrowheads="1" noChangeShapeType="1" noTextEdit="1"/>
              </p:cNvSpPr>
              <p:nvPr/>
            </p:nvSpPr>
            <p:spPr bwMode="auto">
              <a:xfrm>
                <a:off x="1606550" y="3579813"/>
                <a:ext cx="6478588" cy="954087"/>
              </a:xfrm>
              <a:prstGeom prst="rect">
                <a:avLst/>
              </a:prstGeom>
              <a:blipFill>
                <a:blip r:embed="rId6"/>
                <a:stretch>
                  <a:fillRect l="-1977" t="-7643" b="-16561"/>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5" name="TextBox 66"/>
              <p:cNvSpPr txBox="1">
                <a:spLocks noChangeArrowheads="1"/>
              </p:cNvSpPr>
              <p:nvPr/>
            </p:nvSpPr>
            <p:spPr bwMode="auto">
              <a:xfrm>
                <a:off x="1606550" y="5065711"/>
                <a:ext cx="5400504" cy="523220"/>
              </a:xfrm>
              <a:prstGeom prst="rect">
                <a:avLst/>
              </a:prstGeom>
              <a:noFill/>
              <a:ln w="9525">
                <a:noFill/>
                <a:miter lim="800000"/>
                <a:headEnd/>
                <a:tailEnd/>
              </a:ln>
            </p:spPr>
            <p:txBody>
              <a:bodyPr wrap="square">
                <a:spAutoFit/>
              </a:bodyPr>
              <a:lstStyle/>
              <a:p>
                <a:r>
                  <a:rPr lang="zh-CN" altLang="en-US" sz="2800" b="1" dirty="0">
                    <a:solidFill>
                      <a:srgbClr val="0000FF"/>
                    </a:solidFill>
                    <a:latin typeface="楷体" pitchFamily="49" charset="-122"/>
                    <a:ea typeface="楷体" pitchFamily="49" charset="-122"/>
                  </a:rPr>
                  <a:t>则</a:t>
                </a:r>
                <a:r>
                  <a:rPr lang="zh-CN" altLang="zh-CN" sz="2800" b="1" dirty="0">
                    <a:solidFill>
                      <a:srgbClr val="0000FF"/>
                    </a:solidFill>
                    <a:latin typeface="楷体" pitchFamily="49" charset="-122"/>
                    <a:ea typeface="楷体" pitchFamily="49" charset="-122"/>
                  </a:rPr>
                  <a:t>从</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zh-CN" sz="2800" b="1" dirty="0">
                    <a:solidFill>
                      <a:srgbClr val="0000FF"/>
                    </a:solidFill>
                    <a:latin typeface="楷体" pitchFamily="49" charset="-122"/>
                    <a:ea typeface="楷体" pitchFamily="49" charset="-122"/>
                  </a:rPr>
                  <a:t>，系统内能的增量为</a:t>
                </a:r>
                <a:endParaRPr lang="zh-CN" altLang="en-US" sz="2800" b="1" dirty="0">
                  <a:solidFill>
                    <a:srgbClr val="0000FF"/>
                  </a:solidFill>
                  <a:latin typeface="楷体" pitchFamily="49" charset="-122"/>
                  <a:ea typeface="楷体" pitchFamily="49" charset="-122"/>
                </a:endParaRPr>
              </a:p>
            </p:txBody>
          </p:sp>
        </mc:Choice>
        <mc:Fallback xmlns="">
          <p:sp>
            <p:nvSpPr>
              <p:cNvPr id="68745" name="TextBox 66"/>
              <p:cNvSpPr txBox="1">
                <a:spLocks noRot="1" noChangeAspect="1" noMove="1" noResize="1" noEditPoints="1" noAdjustHandles="1" noChangeArrowheads="1" noChangeShapeType="1" noTextEdit="1"/>
              </p:cNvSpPr>
              <p:nvPr/>
            </p:nvSpPr>
            <p:spPr bwMode="auto">
              <a:xfrm>
                <a:off x="1606550" y="5065711"/>
                <a:ext cx="5400504" cy="523220"/>
              </a:xfrm>
              <a:prstGeom prst="rect">
                <a:avLst/>
              </a:prstGeom>
              <a:blipFill>
                <a:blip r:embed="rId7"/>
                <a:stretch>
                  <a:fillRect l="-2373" t="-15116"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44" name="TextBox 77"/>
              <p:cNvSpPr txBox="1">
                <a:spLocks noChangeArrowheads="1"/>
              </p:cNvSpPr>
              <p:nvPr/>
            </p:nvSpPr>
            <p:spPr bwMode="auto">
              <a:xfrm>
                <a:off x="1646238" y="5635183"/>
                <a:ext cx="5441950" cy="523220"/>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从</a:t>
                </a:r>
                <a14:m>
                  <m:oMath xmlns:m="http://schemas.openxmlformats.org/officeDocument/2006/math">
                    <m:r>
                      <a:rPr lang="en-US" altLang="zh-CN" sz="2800" i="1">
                        <a:solidFill>
                          <a:srgbClr val="0000FF"/>
                        </a:solidFill>
                        <a:latin typeface="Cambria Math" panose="02040503050406030204" pitchFamily="18" charset="0"/>
                      </a:rPr>
                      <m:t>𝐶</m:t>
                    </m:r>
                  </m:oMath>
                </a14:m>
                <a:r>
                  <a:rPr lang="zh-CN" altLang="zh-CN" sz="2800" b="1" dirty="0">
                    <a:solidFill>
                      <a:srgbClr val="0000FF"/>
                    </a:solidFill>
                    <a:latin typeface="楷体" pitchFamily="49" charset="-122"/>
                    <a:ea typeface="楷体" pitchFamily="49" charset="-122"/>
                  </a:rPr>
                  <a:t>到</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zh-CN" sz="2800" b="1" dirty="0">
                    <a:solidFill>
                      <a:srgbClr val="0000FF"/>
                    </a:solidFill>
                    <a:latin typeface="楷体" pitchFamily="49" charset="-122"/>
                    <a:ea typeface="楷体" pitchFamily="49" charset="-122"/>
                  </a:rPr>
                  <a:t>，系统所吸收的热量为</a:t>
                </a:r>
                <a:endParaRPr lang="zh-CN" altLang="en-US" sz="2800" b="1" dirty="0">
                  <a:solidFill>
                    <a:srgbClr val="0000FF"/>
                  </a:solidFill>
                  <a:latin typeface="楷体" pitchFamily="49" charset="-122"/>
                  <a:ea typeface="楷体" pitchFamily="49" charset="-122"/>
                </a:endParaRPr>
              </a:p>
            </p:txBody>
          </p:sp>
        </mc:Choice>
        <mc:Fallback xmlns="">
          <p:sp>
            <p:nvSpPr>
              <p:cNvPr id="68744" name="TextBox 77"/>
              <p:cNvSpPr txBox="1">
                <a:spLocks noRot="1" noChangeAspect="1" noMove="1" noResize="1" noEditPoints="1" noAdjustHandles="1" noChangeArrowheads="1" noChangeShapeType="1" noTextEdit="1"/>
              </p:cNvSpPr>
              <p:nvPr/>
            </p:nvSpPr>
            <p:spPr bwMode="auto">
              <a:xfrm>
                <a:off x="1646238" y="5635183"/>
                <a:ext cx="5441950" cy="523220"/>
              </a:xfrm>
              <a:prstGeom prst="rect">
                <a:avLst/>
              </a:prstGeom>
              <a:blipFill>
                <a:blip r:embed="rId8"/>
                <a:stretch>
                  <a:fillRect l="-2240"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flipH="1">
                <a:off x="1616075" y="3001857"/>
                <a:ext cx="22558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326</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1" name="矩形 60"/>
              <p:cNvSpPr>
                <a:spLocks noRot="1" noChangeAspect="1" noMove="1" noResize="1" noEditPoints="1" noAdjustHandles="1" noChangeArrowheads="1" noChangeShapeType="1" noTextEdit="1"/>
              </p:cNvSpPr>
              <p:nvPr/>
            </p:nvSpPr>
            <p:spPr>
              <a:xfrm flipH="1">
                <a:off x="1616075" y="3001857"/>
                <a:ext cx="225583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flipH="1">
                <a:off x="4396008" y="3015424"/>
                <a:ext cx="22558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rPr>
                        <m:t>26</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2" name="矩形 61"/>
              <p:cNvSpPr>
                <a:spLocks noRot="1" noChangeAspect="1" noMove="1" noResize="1" noEditPoints="1" noAdjustHandles="1" noChangeArrowheads="1" noChangeShapeType="1" noTextEdit="1"/>
              </p:cNvSpPr>
              <p:nvPr/>
            </p:nvSpPr>
            <p:spPr>
              <a:xfrm flipH="1">
                <a:off x="4396008" y="3015424"/>
                <a:ext cx="225583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1664191" y="4580394"/>
                <a:ext cx="302422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𝐴𝐵𝐶</m:t>
                          </m:r>
                        </m:sub>
                      </m:sSub>
                    </m:oMath>
                  </m:oMathPara>
                </a14:m>
                <a:endParaRPr lang="zh-CN" altLang="en-US" sz="2800" i="1" dirty="0"/>
              </a:p>
            </p:txBody>
          </p:sp>
        </mc:Choice>
        <mc:Fallback xmlns="">
          <p:sp>
            <p:nvSpPr>
              <p:cNvPr id="63" name="文本框 62"/>
              <p:cNvSpPr txBox="1">
                <a:spLocks noRot="1" noChangeAspect="1" noMove="1" noResize="1" noEditPoints="1" noAdjustHandles="1" noChangeArrowheads="1" noChangeShapeType="1" noTextEdit="1"/>
              </p:cNvSpPr>
              <p:nvPr/>
            </p:nvSpPr>
            <p:spPr>
              <a:xfrm>
                <a:off x="1664191" y="4580394"/>
                <a:ext cx="3024226"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flipH="1">
                <a:off x="4581045" y="4556121"/>
                <a:ext cx="15220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4" name="矩形 63"/>
              <p:cNvSpPr>
                <a:spLocks noRot="1" noChangeAspect="1" noMove="1" noResize="1" noEditPoints="1" noAdjustHandles="1" noChangeArrowheads="1" noChangeShapeType="1" noTextEdit="1"/>
              </p:cNvSpPr>
              <p:nvPr/>
            </p:nvSpPr>
            <p:spPr>
              <a:xfrm flipH="1">
                <a:off x="4581045" y="4556121"/>
                <a:ext cx="152209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6517377" y="5103372"/>
                <a:ext cx="22433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en-US" altLang="zh-CN" sz="2800" b="0" i="1" smtClean="0">
                          <a:solidFill>
                            <a:srgbClr val="0000FF"/>
                          </a:solidFill>
                          <a:latin typeface="Cambria Math" panose="02040503050406030204" pitchFamily="18" charset="0"/>
                          <a:ea typeface="Cambria Math" panose="02040503050406030204" pitchFamily="18" charset="0"/>
                        </a:rPr>
                        <m:t>=−200</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i="1" dirty="0"/>
              </a:p>
            </p:txBody>
          </p:sp>
        </mc:Choice>
        <mc:Fallback xmlns="">
          <p:sp>
            <p:nvSpPr>
              <p:cNvPr id="65" name="文本框 64"/>
              <p:cNvSpPr txBox="1">
                <a:spLocks noRot="1" noChangeAspect="1" noMove="1" noResize="1" noEditPoints="1" noAdjustHandles="1" noChangeArrowheads="1" noChangeShapeType="1" noTextEdit="1"/>
              </p:cNvSpPr>
              <p:nvPr/>
            </p:nvSpPr>
            <p:spPr>
              <a:xfrm>
                <a:off x="6517377" y="5103372"/>
                <a:ext cx="2243306" cy="430887"/>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2379739" y="6204655"/>
                <a:ext cx="29843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zh-CN" altLang="en-US" sz="2800" i="0"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𝐶</m:t>
                          </m:r>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i="1" dirty="0"/>
              </a:p>
            </p:txBody>
          </p:sp>
        </mc:Choice>
        <mc:Fallback xmlns="">
          <p:sp>
            <p:nvSpPr>
              <p:cNvPr id="66" name="文本框 65"/>
              <p:cNvSpPr txBox="1">
                <a:spLocks noRot="1" noChangeAspect="1" noMove="1" noResize="1" noEditPoints="1" noAdjustHandles="1" noChangeArrowheads="1" noChangeShapeType="1" noTextEdit="1"/>
              </p:cNvSpPr>
              <p:nvPr/>
            </p:nvSpPr>
            <p:spPr>
              <a:xfrm>
                <a:off x="2379739" y="6204655"/>
                <a:ext cx="2984343" cy="430887"/>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flipH="1">
                <a:off x="5312196" y="6211459"/>
                <a:ext cx="152209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=−252</m:t>
                      </m:r>
                      <m:r>
                        <a:rPr lang="en-US" altLang="zh-CN" sz="2800" i="1">
                          <a:solidFill>
                            <a:srgbClr val="0000FF"/>
                          </a:solidFill>
                          <a:latin typeface="Cambria Math" panose="02040503050406030204" pitchFamily="18" charset="0"/>
                        </a:rPr>
                        <m:t>𝐽</m:t>
                      </m:r>
                    </m:oMath>
                  </m:oMathPara>
                </a14:m>
                <a:endParaRPr lang="zh-CN" altLang="en-US" sz="2800" i="1" dirty="0"/>
              </a:p>
            </p:txBody>
          </p:sp>
        </mc:Choice>
        <mc:Fallback xmlns="">
          <p:sp>
            <p:nvSpPr>
              <p:cNvPr id="67" name="矩形 66"/>
              <p:cNvSpPr>
                <a:spLocks noRot="1" noChangeAspect="1" noMove="1" noResize="1" noEditPoints="1" noAdjustHandles="1" noChangeArrowheads="1" noChangeShapeType="1" noTextEdit="1"/>
              </p:cNvSpPr>
              <p:nvPr/>
            </p:nvSpPr>
            <p:spPr>
              <a:xfrm flipH="1">
                <a:off x="5312196" y="6211459"/>
                <a:ext cx="1522099" cy="523220"/>
              </a:xfrm>
              <a:prstGeom prst="rect">
                <a:avLst/>
              </a:prstGeom>
              <a:blipFill>
                <a:blip r:embed="rId15"/>
                <a:stretch>
                  <a:fillRect/>
                </a:stretch>
              </a:blipFill>
            </p:spPr>
            <p:txBody>
              <a:bodyPr/>
              <a:lstStyle/>
              <a:p>
                <a:r>
                  <a:rPr lang="zh-CN" altLang="en-US">
                    <a:noFill/>
                  </a:rPr>
                  <a:t> </a:t>
                </a:r>
              </a:p>
            </p:txBody>
          </p:sp>
        </mc:Fallback>
      </mc:AlternateContent>
      <p:grpSp>
        <p:nvGrpSpPr>
          <p:cNvPr id="4" name="组合 3"/>
          <p:cNvGrpSpPr/>
          <p:nvPr/>
        </p:nvGrpSpPr>
        <p:grpSpPr>
          <a:xfrm>
            <a:off x="8650294" y="3427646"/>
            <a:ext cx="3324219" cy="2577643"/>
            <a:chOff x="8681551" y="3659406"/>
            <a:chExt cx="3324219" cy="2577643"/>
          </a:xfrm>
        </p:grpSpPr>
        <p:grpSp>
          <p:nvGrpSpPr>
            <p:cNvPr id="52" name="Group 23"/>
            <p:cNvGrpSpPr>
              <a:grpSpLocks/>
            </p:cNvGrpSpPr>
            <p:nvPr/>
          </p:nvGrpSpPr>
          <p:grpSpPr bwMode="auto">
            <a:xfrm>
              <a:off x="9031288" y="3888006"/>
              <a:ext cx="2895600" cy="2133600"/>
              <a:chOff x="3696" y="2448"/>
              <a:chExt cx="1824" cy="1344"/>
            </a:xfrm>
          </p:grpSpPr>
          <p:sp>
            <p:nvSpPr>
              <p:cNvPr id="53" name="Line 24"/>
              <p:cNvSpPr>
                <a:spLocks noChangeShapeType="1"/>
              </p:cNvSpPr>
              <p:nvPr/>
            </p:nvSpPr>
            <p:spPr bwMode="auto">
              <a:xfrm>
                <a:off x="3696" y="3792"/>
                <a:ext cx="1824" cy="0"/>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4" name="Line 25"/>
              <p:cNvSpPr>
                <a:spLocks noChangeShapeType="1"/>
              </p:cNvSpPr>
              <p:nvPr/>
            </p:nvSpPr>
            <p:spPr bwMode="auto">
              <a:xfrm flipV="1">
                <a:off x="3696" y="2448"/>
                <a:ext cx="0" cy="1344"/>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5" name="Line 26"/>
              <p:cNvSpPr>
                <a:spLocks noChangeShapeType="1"/>
              </p:cNvSpPr>
              <p:nvPr/>
            </p:nvSpPr>
            <p:spPr bwMode="auto">
              <a:xfrm>
                <a:off x="4080" y="2736"/>
                <a:ext cx="816" cy="0"/>
              </a:xfrm>
              <a:prstGeom prst="line">
                <a:avLst/>
              </a:pr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6" name="Line 27"/>
              <p:cNvSpPr>
                <a:spLocks noChangeShapeType="1"/>
              </p:cNvSpPr>
              <p:nvPr/>
            </p:nvSpPr>
            <p:spPr bwMode="auto">
              <a:xfrm>
                <a:off x="4080" y="2736"/>
                <a:ext cx="0" cy="768"/>
              </a:xfrm>
              <a:prstGeom prst="line">
                <a:avLst/>
              </a:pr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7" name="Freeform 28"/>
              <p:cNvSpPr>
                <a:spLocks/>
              </p:cNvSpPr>
              <p:nvPr/>
            </p:nvSpPr>
            <p:spPr bwMode="auto">
              <a:xfrm>
                <a:off x="4080" y="2736"/>
                <a:ext cx="816" cy="768"/>
              </a:xfrm>
              <a:custGeom>
                <a:avLst/>
                <a:gdLst>
                  <a:gd name="T0" fmla="*/ 816 w 816"/>
                  <a:gd name="T1" fmla="*/ 0 h 768"/>
                  <a:gd name="T2" fmla="*/ 432 w 816"/>
                  <a:gd name="T3" fmla="*/ 576 h 768"/>
                  <a:gd name="T4" fmla="*/ 144 w 816"/>
                  <a:gd name="T5" fmla="*/ 624 h 768"/>
                  <a:gd name="T6" fmla="*/ 0 w 816"/>
                  <a:gd name="T7" fmla="*/ 768 h 768"/>
                </a:gdLst>
                <a:ahLst/>
                <a:cxnLst>
                  <a:cxn ang="0">
                    <a:pos x="T0" y="T1"/>
                  </a:cxn>
                  <a:cxn ang="0">
                    <a:pos x="T2" y="T3"/>
                  </a:cxn>
                  <a:cxn ang="0">
                    <a:pos x="T4" y="T5"/>
                  </a:cxn>
                  <a:cxn ang="0">
                    <a:pos x="T6" y="T7"/>
                  </a:cxn>
                </a:cxnLst>
                <a:rect l="0" t="0" r="r" b="b"/>
                <a:pathLst>
                  <a:path w="816" h="768">
                    <a:moveTo>
                      <a:pt x="816" y="0"/>
                    </a:moveTo>
                    <a:cubicBezTo>
                      <a:pt x="680" y="236"/>
                      <a:pt x="544" y="472"/>
                      <a:pt x="432" y="576"/>
                    </a:cubicBezTo>
                    <a:cubicBezTo>
                      <a:pt x="320" y="680"/>
                      <a:pt x="216" y="592"/>
                      <a:pt x="144" y="624"/>
                    </a:cubicBezTo>
                    <a:cubicBezTo>
                      <a:pt x="72" y="656"/>
                      <a:pt x="36" y="712"/>
                      <a:pt x="0" y="768"/>
                    </a:cubicBezTo>
                  </a:path>
                </a:pathLst>
              </a:custGeom>
              <a:noFill/>
              <a:ln w="9525">
                <a:solidFill>
                  <a:schemeClr val="tx1"/>
                </a:solidFill>
                <a:round/>
                <a:headEnd/>
                <a:tailEn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8" name="Line 29"/>
              <p:cNvSpPr>
                <a:spLocks noChangeShapeType="1"/>
              </p:cNvSpPr>
              <p:nvPr/>
            </p:nvSpPr>
            <p:spPr bwMode="auto">
              <a:xfrm>
                <a:off x="4368" y="2736"/>
                <a:ext cx="144" cy="0"/>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59" name="Line 30"/>
              <p:cNvSpPr>
                <a:spLocks noChangeShapeType="1"/>
              </p:cNvSpPr>
              <p:nvPr/>
            </p:nvSpPr>
            <p:spPr bwMode="auto">
              <a:xfrm flipV="1">
                <a:off x="4080" y="2976"/>
                <a:ext cx="0" cy="192"/>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p:sp>
            <p:nvSpPr>
              <p:cNvPr id="60" name="Line 31"/>
              <p:cNvSpPr>
                <a:spLocks noChangeShapeType="1"/>
              </p:cNvSpPr>
              <p:nvPr/>
            </p:nvSpPr>
            <p:spPr bwMode="auto">
              <a:xfrm flipH="1">
                <a:off x="4608" y="3120"/>
                <a:ext cx="48" cy="96"/>
              </a:xfrm>
              <a:prstGeom prst="line">
                <a:avLst/>
              </a:prstGeom>
              <a:noFill/>
              <a:ln w="9525">
                <a:solidFill>
                  <a:schemeClr val="tx1"/>
                </a:solidFill>
                <a:round/>
                <a:headEnd/>
                <a:tailEnd type="triangle" w="med" len="med"/>
              </a:ln>
              <a:effectLst/>
              <a:extLst/>
            </p:spPr>
            <p:txBody>
              <a:bodyPr/>
              <a:lstStyle/>
              <a:p>
                <a:pPr fontAlgn="auto">
                  <a:spcBef>
                    <a:spcPts val="0"/>
                  </a:spcBef>
                  <a:spcAft>
                    <a:spcPts val="0"/>
                  </a:spcAft>
                  <a:defRPr/>
                </a:pPr>
                <a:endParaRPr lang="zh-CN" altLang="en-US" sz="2800" b="1">
                  <a:solidFill>
                    <a:srgbClr val="0000FF"/>
                  </a:solidFill>
                  <a:latin typeface="+mn-ea"/>
                  <a:ea typeface="+mn-ea"/>
                </a:endParaRPr>
              </a:p>
            </p:txBody>
          </p:sp>
          <mc:AlternateContent xmlns:mc="http://schemas.openxmlformats.org/markup-compatibility/2006" xmlns:a14="http://schemas.microsoft.com/office/drawing/2010/main">
            <mc:Choice Requires="a14">
              <p:sp>
                <p:nvSpPr>
                  <p:cNvPr id="68756" name="Text Box 32"/>
                  <p:cNvSpPr txBox="1">
                    <a:spLocks noChangeArrowheads="1"/>
                  </p:cNvSpPr>
                  <p:nvPr/>
                </p:nvSpPr>
                <p:spPr bwMode="auto">
                  <a:xfrm>
                    <a:off x="3840" y="3312"/>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6" name="Text Box 32"/>
                  <p:cNvSpPr txBox="1">
                    <a:spLocks noRot="1" noChangeAspect="1" noMove="1" noResize="1" noEditPoints="1" noAdjustHandles="1" noChangeArrowheads="1" noChangeShapeType="1" noTextEdit="1"/>
                  </p:cNvSpPr>
                  <p:nvPr/>
                </p:nvSpPr>
                <p:spPr bwMode="auto">
                  <a:xfrm>
                    <a:off x="3840" y="3312"/>
                    <a:ext cx="318" cy="330"/>
                  </a:xfrm>
                  <a:prstGeom prst="rect">
                    <a:avLst/>
                  </a:prstGeom>
                  <a:blipFill>
                    <a:blip r:embed="rId1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57" name="Text Box 33"/>
                  <p:cNvSpPr txBox="1">
                    <a:spLocks noChangeArrowheads="1"/>
                  </p:cNvSpPr>
                  <p:nvPr/>
                </p:nvSpPr>
                <p:spPr bwMode="auto">
                  <a:xfrm>
                    <a:off x="3838" y="2544"/>
                    <a:ext cx="327"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7" name="Text Box 33"/>
                  <p:cNvSpPr txBox="1">
                    <a:spLocks noRot="1" noChangeAspect="1" noMove="1" noResize="1" noEditPoints="1" noAdjustHandles="1" noChangeArrowheads="1" noChangeShapeType="1" noTextEdit="1"/>
                  </p:cNvSpPr>
                  <p:nvPr/>
                </p:nvSpPr>
                <p:spPr bwMode="auto">
                  <a:xfrm>
                    <a:off x="3838" y="2544"/>
                    <a:ext cx="327" cy="330"/>
                  </a:xfrm>
                  <a:prstGeom prst="rect">
                    <a:avLst/>
                  </a:prstGeom>
                  <a:blipFill>
                    <a:blip r:embed="rId1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758" name="Text Box 34"/>
                  <p:cNvSpPr txBox="1">
                    <a:spLocks noChangeArrowheads="1"/>
                  </p:cNvSpPr>
                  <p:nvPr/>
                </p:nvSpPr>
                <p:spPr bwMode="auto">
                  <a:xfrm>
                    <a:off x="4944" y="2544"/>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lang="en-US" altLang="zh-CN" sz="2800" b="1" i="1" dirty="0">
                      <a:solidFill>
                        <a:srgbClr val="0000FF"/>
                      </a:solidFill>
                      <a:latin typeface="Times New Roman" pitchFamily="18" charset="0"/>
                      <a:ea typeface="等线" pitchFamily="2" charset="-122"/>
                      <a:cs typeface="Times New Roman" pitchFamily="18" charset="0"/>
                    </a:endParaRPr>
                  </a:p>
                </p:txBody>
              </p:sp>
            </mc:Choice>
            <mc:Fallback xmlns="">
              <p:sp>
                <p:nvSpPr>
                  <p:cNvPr id="68758" name="Text Box 34"/>
                  <p:cNvSpPr txBox="1">
                    <a:spLocks noRot="1" noChangeAspect="1" noMove="1" noResize="1" noEditPoints="1" noAdjustHandles="1" noChangeArrowheads="1" noChangeShapeType="1" noTextEdit="1"/>
                  </p:cNvSpPr>
                  <p:nvPr/>
                </p:nvSpPr>
                <p:spPr bwMode="auto">
                  <a:xfrm>
                    <a:off x="4944" y="2544"/>
                    <a:ext cx="318" cy="330"/>
                  </a:xfrm>
                  <a:prstGeom prst="rect">
                    <a:avLst/>
                  </a:prstGeom>
                  <a:blipFill>
                    <a:blip r:embed="rId18"/>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8" name="文本框 67"/>
                <p:cNvSpPr txBox="1"/>
                <p:nvPr/>
              </p:nvSpPr>
              <p:spPr>
                <a:xfrm>
                  <a:off x="9071759" y="3659406"/>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68" name="文本框 67"/>
                <p:cNvSpPr txBox="1">
                  <a:spLocks noRot="1" noChangeAspect="1" noMove="1" noResize="1" noEditPoints="1" noAdjustHandles="1" noChangeArrowheads="1" noChangeShapeType="1" noTextEdit="1"/>
                </p:cNvSpPr>
                <p:nvPr/>
              </p:nvSpPr>
              <p:spPr>
                <a:xfrm>
                  <a:off x="9071759" y="3659406"/>
                  <a:ext cx="330988"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11670550" y="5590719"/>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69" name="文本框 68"/>
                <p:cNvSpPr txBox="1">
                  <a:spLocks noRot="1" noChangeAspect="1" noMove="1" noResize="1" noEditPoints="1" noAdjustHandles="1" noChangeArrowheads="1" noChangeShapeType="1" noTextEdit="1"/>
                </p:cNvSpPr>
                <p:nvPr/>
              </p:nvSpPr>
              <p:spPr>
                <a:xfrm>
                  <a:off x="11670550" y="5590719"/>
                  <a:ext cx="335220" cy="43088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8681551" y="580616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70" name="文本框 69"/>
                <p:cNvSpPr txBox="1">
                  <a:spLocks noRot="1" noChangeAspect="1" noMove="1" noResize="1" noEditPoints="1" noAdjustHandles="1" noChangeArrowheads="1" noChangeShapeType="1" noTextEdit="1"/>
                </p:cNvSpPr>
                <p:nvPr/>
              </p:nvSpPr>
              <p:spPr>
                <a:xfrm>
                  <a:off x="8681551" y="5806162"/>
                  <a:ext cx="350224" cy="430887"/>
                </a:xfrm>
                <a:prstGeom prst="rect">
                  <a:avLst/>
                </a:prstGeom>
                <a:blipFill>
                  <a:blip r:embed="rId21"/>
                  <a:stretch>
                    <a:fillRect/>
                  </a:stretch>
                </a:blipFill>
              </p:spPr>
              <p:txBody>
                <a:bodyPr/>
                <a:lstStyle/>
                <a:p>
                  <a:r>
                    <a:rPr lang="zh-CN" altLang="en-US">
                      <a:noFill/>
                    </a:rPr>
                    <a:t> </a:t>
                  </a:r>
                </a:p>
              </p:txBody>
            </p:sp>
          </mc:Fallback>
        </mc:AlternateContent>
      </p:grpSp>
      <p:sp>
        <p:nvSpPr>
          <p:cNvPr id="38" name="TextBox 77"/>
          <p:cNvSpPr txBox="1">
            <a:spLocks noChangeArrowheads="1"/>
          </p:cNvSpPr>
          <p:nvPr/>
        </p:nvSpPr>
        <p:spPr bwMode="auto">
          <a:xfrm>
            <a:off x="7088188" y="6203254"/>
            <a:ext cx="5441950" cy="523220"/>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负号表示</a:t>
            </a:r>
            <a:r>
              <a:rPr lang="zh-CN" altLang="zh-CN" sz="2800" b="1" dirty="0">
                <a:solidFill>
                  <a:srgbClr val="0000FF"/>
                </a:solidFill>
                <a:latin typeface="楷体" pitchFamily="49" charset="-122"/>
                <a:ea typeface="楷体" pitchFamily="49" charset="-122"/>
              </a:rPr>
              <a:t>系统</a:t>
            </a:r>
            <a:r>
              <a:rPr lang="zh-CN" altLang="en-US" sz="2800" b="1" dirty="0">
                <a:solidFill>
                  <a:srgbClr val="0000FF"/>
                </a:solidFill>
                <a:latin typeface="楷体" pitchFamily="49" charset="-122"/>
                <a:ea typeface="楷体" pitchFamily="49" charset="-122"/>
              </a:rPr>
              <a:t>实际为放热</a:t>
            </a:r>
          </a:p>
        </p:txBody>
      </p:sp>
    </p:spTree>
    <p:extLst>
      <p:ext uri="{BB962C8B-B14F-4D97-AF65-F5344CB8AC3E}">
        <p14:creationId xmlns:p14="http://schemas.microsoft.com/office/powerpoint/2010/main" val="3639258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68762"/>
                                        </p:tgtEl>
                                        <p:attrNameLst>
                                          <p:attrName>style.visibility</p:attrName>
                                        </p:attrNameLst>
                                      </p:cBhvr>
                                      <p:to>
                                        <p:strVal val="visible"/>
                                      </p:to>
                                    </p:set>
                                    <p:animEffect transition="in" filter="wipe(right)">
                                      <p:cBhvr>
                                        <p:cTn id="13" dur="500"/>
                                        <p:tgtEl>
                                          <p:spTgt spid="6876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8747"/>
                                        </p:tgtEl>
                                        <p:attrNameLst>
                                          <p:attrName>style.visibility</p:attrName>
                                        </p:attrNameLst>
                                      </p:cBhvr>
                                      <p:to>
                                        <p:strVal val="visible"/>
                                      </p:to>
                                    </p:set>
                                    <p:animEffect transition="in" filter="wipe(left)">
                                      <p:cBhvr>
                                        <p:cTn id="29" dur="500"/>
                                        <p:tgtEl>
                                          <p:spTgt spid="6874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wipe(left)">
                                      <p:cBhvr>
                                        <p:cTn id="34" dur="500"/>
                                        <p:tgtEl>
                                          <p:spTgt spid="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left)">
                                      <p:cBhvr>
                                        <p:cTn id="39" dur="500"/>
                                        <p:tgtEl>
                                          <p:spTgt spid="6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8746"/>
                                        </p:tgtEl>
                                        <p:attrNameLst>
                                          <p:attrName>style.visibility</p:attrName>
                                        </p:attrNameLst>
                                      </p:cBhvr>
                                      <p:to>
                                        <p:strVal val="visible"/>
                                      </p:to>
                                    </p:set>
                                    <p:animEffect transition="in" filter="wipe(left)">
                                      <p:cBhvr>
                                        <p:cTn id="44" dur="500"/>
                                        <p:tgtEl>
                                          <p:spTgt spid="6874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wipe(left)">
                                      <p:cBhvr>
                                        <p:cTn id="49" dur="500"/>
                                        <p:tgtEl>
                                          <p:spTgt spid="63"/>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4"/>
                                        </p:tgtEl>
                                        <p:attrNameLst>
                                          <p:attrName>style.visibility</p:attrName>
                                        </p:attrNameLst>
                                      </p:cBhvr>
                                      <p:to>
                                        <p:strVal val="visible"/>
                                      </p:to>
                                    </p:set>
                                    <p:animEffect transition="in" filter="wipe(left)">
                                      <p:cBhvr>
                                        <p:cTn id="54" dur="500"/>
                                        <p:tgtEl>
                                          <p:spTgt spid="6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68745"/>
                                        </p:tgtEl>
                                        <p:attrNameLst>
                                          <p:attrName>style.visibility</p:attrName>
                                        </p:attrNameLst>
                                      </p:cBhvr>
                                      <p:to>
                                        <p:strVal val="visible"/>
                                      </p:to>
                                    </p:set>
                                    <p:animEffect transition="in" filter="wipe(left)">
                                      <p:cBhvr>
                                        <p:cTn id="59" dur="500"/>
                                        <p:tgtEl>
                                          <p:spTgt spid="68745"/>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65"/>
                                        </p:tgtEl>
                                        <p:attrNameLst>
                                          <p:attrName>style.visibility</p:attrName>
                                        </p:attrNameLst>
                                      </p:cBhvr>
                                      <p:to>
                                        <p:strVal val="visible"/>
                                      </p:to>
                                    </p:set>
                                    <p:animEffect transition="in" filter="wipe(left)">
                                      <p:cBhvr>
                                        <p:cTn id="64" dur="500"/>
                                        <p:tgtEl>
                                          <p:spTgt spid="6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68744"/>
                                        </p:tgtEl>
                                        <p:attrNameLst>
                                          <p:attrName>style.visibility</p:attrName>
                                        </p:attrNameLst>
                                      </p:cBhvr>
                                      <p:to>
                                        <p:strVal val="visible"/>
                                      </p:to>
                                    </p:set>
                                    <p:animEffect transition="in" filter="wipe(left)">
                                      <p:cBhvr>
                                        <p:cTn id="69" dur="500"/>
                                        <p:tgtEl>
                                          <p:spTgt spid="68744"/>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66"/>
                                        </p:tgtEl>
                                        <p:attrNameLst>
                                          <p:attrName>style.visibility</p:attrName>
                                        </p:attrNameLst>
                                      </p:cBhvr>
                                      <p:to>
                                        <p:strVal val="visible"/>
                                      </p:to>
                                    </p:set>
                                    <p:animEffect transition="in" filter="wipe(left)">
                                      <p:cBhvr>
                                        <p:cTn id="74" dur="500"/>
                                        <p:tgtEl>
                                          <p:spTgt spid="66"/>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7"/>
                                        </p:tgtEl>
                                        <p:attrNameLst>
                                          <p:attrName>style.visibility</p:attrName>
                                        </p:attrNameLst>
                                      </p:cBhvr>
                                      <p:to>
                                        <p:strVal val="visible"/>
                                      </p:to>
                                    </p:set>
                                    <p:animEffect transition="in" filter="wipe(left)">
                                      <p:cBhvr>
                                        <p:cTn id="79" dur="500"/>
                                        <p:tgtEl>
                                          <p:spTgt spid="67"/>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left)">
                                      <p:cBhvr>
                                        <p:cTn id="8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762" grpId="0"/>
      <p:bldP spid="68747" grpId="0"/>
      <p:bldP spid="68746" grpId="0"/>
      <p:bldP spid="68745" grpId="0"/>
      <p:bldP spid="68744" grpId="0"/>
      <p:bldP spid="61" grpId="0"/>
      <p:bldP spid="62" grpId="0"/>
      <p:bldP spid="63" grpId="0"/>
      <p:bldP spid="64" grpId="0"/>
      <p:bldP spid="65" grpId="0"/>
      <p:bldP spid="66" grpId="0"/>
      <p:bldP spid="67" grpId="0"/>
      <p:bldP spid="3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430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4301" name="Text Box 1029"/>
              <p:cNvSpPr txBox="1">
                <a:spLocks noChangeArrowheads="1"/>
              </p:cNvSpPr>
              <p:nvPr/>
            </p:nvSpPr>
            <p:spPr bwMode="auto">
              <a:xfrm>
                <a:off x="2878138" y="334963"/>
                <a:ext cx="7129462" cy="1519647"/>
              </a:xfrm>
              <a:prstGeom prst="rect">
                <a:avLst/>
              </a:prstGeom>
              <a:noFill/>
              <a:ln w="9525">
                <a:noFill/>
                <a:miter lim="800000"/>
                <a:headEnd/>
                <a:tailEnd/>
              </a:ln>
            </p:spPr>
            <p:txBody>
              <a:bodyPr>
                <a:spAutoFit/>
              </a:bodyPr>
              <a:lstStyle/>
              <a:p>
                <a:pPr algn="just">
                  <a:lnSpc>
                    <a:spcPct val="110000"/>
                  </a:lnSpc>
                  <a:spcBef>
                    <a:spcPct val="50000"/>
                  </a:spcBef>
                </a:pPr>
                <a:r>
                  <a:rPr kumimoji="1" lang="zh-CN" altLang="en-US" sz="2800" b="1" dirty="0">
                    <a:solidFill>
                      <a:srgbClr val="0000FF"/>
                    </a:solidFill>
                    <a:latin typeface="楷体" pitchFamily="49" charset="-122"/>
                    <a:ea typeface="楷体" pitchFamily="49" charset="-122"/>
                  </a:rPr>
                  <a:t>一容器内储有氧气，温度为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7℃</m:t>
                    </m:r>
                  </m:oMath>
                </a14:m>
                <a:r>
                  <a:rPr kumimoji="1" lang="zh-CN" altLang="en-US" sz="2800" b="1" dirty="0">
                    <a:solidFill>
                      <a:srgbClr val="0000FF"/>
                    </a:solidFill>
                    <a:latin typeface="楷体" pitchFamily="49" charset="-122"/>
                    <a:ea typeface="楷体" pitchFamily="49" charset="-122"/>
                  </a:rPr>
                  <a:t>，其压强为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a14:m>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求</a:t>
                </a:r>
                <a:r>
                  <a:rPr kumimoji="1" lang="en-US" altLang="zh-CN" sz="2800" b="1" dirty="0">
                    <a:solidFill>
                      <a:srgbClr val="0000FF"/>
                    </a:solidFill>
                    <a:latin typeface="楷体" pitchFamily="49" charset="-122"/>
                    <a:ea typeface="楷体" pitchFamily="49" charset="-122"/>
                  </a:rPr>
                  <a:t>:(1)</a:t>
                </a:r>
                <a:r>
                  <a:rPr kumimoji="1" lang="zh-CN" altLang="en-US" sz="2800" b="1" dirty="0">
                    <a:solidFill>
                      <a:srgbClr val="0000FF"/>
                    </a:solidFill>
                    <a:latin typeface="楷体" pitchFamily="49" charset="-122"/>
                    <a:ea typeface="楷体" pitchFamily="49" charset="-122"/>
                  </a:rPr>
                  <a:t>气体分子数密度</a:t>
                </a:r>
                <a:r>
                  <a:rPr kumimoji="1" lang="en-US" altLang="zh-CN" sz="2800" b="1" dirty="0">
                    <a:solidFill>
                      <a:srgbClr val="0000FF"/>
                    </a:solidFill>
                    <a:latin typeface="楷体" pitchFamily="49" charset="-122"/>
                    <a:ea typeface="楷体" pitchFamily="49" charset="-122"/>
                  </a:rPr>
                  <a:t>;(2)</a:t>
                </a:r>
                <a:r>
                  <a:rPr kumimoji="1" lang="zh-CN" altLang="en-US" sz="2800" b="1" dirty="0">
                    <a:solidFill>
                      <a:srgbClr val="0000FF"/>
                    </a:solidFill>
                    <a:latin typeface="楷体" pitchFamily="49" charset="-122"/>
                    <a:ea typeface="楷体" pitchFamily="49" charset="-122"/>
                  </a:rPr>
                  <a:t>氧气的密度</a:t>
                </a:r>
                <a:r>
                  <a:rPr kumimoji="1" lang="en-US" altLang="zh-CN" sz="2800" b="1" dirty="0">
                    <a:solidFill>
                      <a:srgbClr val="0000FF"/>
                    </a:solidFill>
                    <a:latin typeface="楷体" pitchFamily="49" charset="-122"/>
                    <a:ea typeface="楷体" pitchFamily="49" charset="-122"/>
                  </a:rPr>
                  <a:t>;(3)</a:t>
                </a:r>
                <a:r>
                  <a:rPr kumimoji="1" lang="zh-CN" altLang="en-US" sz="2800" b="1" dirty="0">
                    <a:solidFill>
                      <a:srgbClr val="0000FF"/>
                    </a:solidFill>
                    <a:latin typeface="楷体" pitchFamily="49" charset="-122"/>
                    <a:ea typeface="楷体" pitchFamily="49" charset="-122"/>
                  </a:rPr>
                  <a:t>分子的平均平动动能。</a:t>
                </a:r>
              </a:p>
            </p:txBody>
          </p:sp>
        </mc:Choice>
        <mc:Fallback xmlns="">
          <p:sp>
            <p:nvSpPr>
              <p:cNvPr id="54301" name="Text Box 1029"/>
              <p:cNvSpPr txBox="1">
                <a:spLocks noRot="1" noChangeAspect="1" noMove="1" noResize="1" noEditPoints="1" noAdjustHandles="1" noChangeArrowheads="1" noChangeShapeType="1" noTextEdit="1"/>
              </p:cNvSpPr>
              <p:nvPr/>
            </p:nvSpPr>
            <p:spPr bwMode="auto">
              <a:xfrm>
                <a:off x="2878138" y="334963"/>
                <a:ext cx="7129462" cy="1519647"/>
              </a:xfrm>
              <a:prstGeom prst="rect">
                <a:avLst/>
              </a:prstGeom>
              <a:blipFill>
                <a:blip r:embed="rId2"/>
                <a:stretch>
                  <a:fillRect l="-1709" t="-5221" r="-1709" b="-682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3006312" y="3372853"/>
                <a:ext cx="1764970" cy="430887"/>
              </a:xfrm>
              <a:prstGeom prst="rect">
                <a:avLst/>
              </a:prstGeom>
              <a:noFill/>
            </p:spPr>
            <p:txBody>
              <a:bodyPr wrap="none" lIns="0" tIns="0" rIns="0" bIns="0" rtlCol="0">
                <a:spAutoFit/>
              </a:bodyPr>
              <a:lstStyle/>
              <a:p>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  </m:t>
                    </m:r>
                    <m:r>
                      <a:rPr lang="zh-CN" altLang="en-US" sz="2800" i="1">
                        <a:solidFill>
                          <a:srgbClr val="0000FF"/>
                        </a:solidFill>
                        <a:latin typeface="Cambria Math" panose="02040503050406030204" pitchFamily="18" charset="0"/>
                        <a:ea typeface="Cambria Math" panose="02040503050406030204" pitchFamily="18" charset="0"/>
                      </a:rPr>
                      <m:t>𝜌</m:t>
                    </m:r>
                    <m:r>
                      <a:rPr lang="zh-CN" altLang="en-US" sz="280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𝑚𝑛</m:t>
                    </m:r>
                  </m:oMath>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3006312" y="3372853"/>
                <a:ext cx="1764970" cy="430887"/>
              </a:xfrm>
              <a:prstGeom prst="rect">
                <a:avLst/>
              </a:prstGeom>
              <a:blipFill>
                <a:blip r:embed="rId3"/>
                <a:stretch>
                  <a:fillRect l="-12069" t="-25352" b="-492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006312" y="2358552"/>
                <a:ext cx="1925014" cy="430887"/>
              </a:xfrm>
              <a:prstGeom prst="rect">
                <a:avLst/>
              </a:prstGeom>
              <a:noFill/>
            </p:spPr>
            <p:txBody>
              <a:bodyPr wrap="none" lIns="0" tIns="0" rIns="0" bIns="0" rtlCol="0">
                <a:spAutoFit/>
              </a:bodyPr>
              <a:lstStyle/>
              <a:p>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006312" y="2358552"/>
                <a:ext cx="1925014" cy="430887"/>
              </a:xfrm>
              <a:prstGeom prst="rect">
                <a:avLst/>
              </a:prstGeom>
              <a:blipFill>
                <a:blip r:embed="rId4"/>
                <a:stretch>
                  <a:fillRect l="-11076" t="-25352" b="-4788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028481" y="2312385"/>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5028481" y="2312385"/>
                <a:ext cx="5934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p:cNvSpPr txBox="1"/>
              <p:nvPr/>
            </p:nvSpPr>
            <p:spPr>
              <a:xfrm>
                <a:off x="5621913" y="2156425"/>
                <a:ext cx="119943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𝑛</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17" name="文本框 16"/>
              <p:cNvSpPr txBox="1">
                <a:spLocks noRot="1" noChangeAspect="1" noMove="1" noResize="1" noEditPoints="1" noAdjustHandles="1" noChangeArrowheads="1" noChangeShapeType="1" noTextEdit="1"/>
              </p:cNvSpPr>
              <p:nvPr/>
            </p:nvSpPr>
            <p:spPr>
              <a:xfrm>
                <a:off x="5621913" y="2156425"/>
                <a:ext cx="1199431" cy="80663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6713868" y="2358552"/>
                <a:ext cx="3120021"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5</m:t>
                          </m:r>
                        </m:sup>
                      </m:sSup>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m:t>
                          </m:r>
                        </m:sup>
                      </m:sSup>
                    </m:oMath>
                  </m:oMathPara>
                </a14:m>
                <a:endParaRPr lang="zh-CN" altLang="en-US" sz="2800" dirty="0"/>
              </a:p>
            </p:txBody>
          </p:sp>
        </mc:Choice>
        <mc:Fallback xmlns="">
          <p:sp>
            <p:nvSpPr>
              <p:cNvPr id="18" name="矩形 17"/>
              <p:cNvSpPr>
                <a:spLocks noRot="1" noChangeAspect="1" noMove="1" noResize="1" noEditPoints="1" noAdjustHandles="1" noChangeArrowheads="1" noChangeShapeType="1" noTextEdit="1"/>
              </p:cNvSpPr>
              <p:nvPr/>
            </p:nvSpPr>
            <p:spPr>
              <a:xfrm>
                <a:off x="6713868" y="2358552"/>
                <a:ext cx="3120021" cy="5280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4771282" y="3197095"/>
                <a:ext cx="1289392"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𝑛</m:t>
                      </m:r>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4771282" y="3197095"/>
                <a:ext cx="1289392" cy="87710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62320" y="3397364"/>
                <a:ext cx="24115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m:t>
                      </m:r>
                      <m:r>
                        <a:rPr lang="en-US" altLang="zh-CN" sz="2800" b="0" i="1" smtClean="0">
                          <a:solidFill>
                            <a:srgbClr val="0000FF"/>
                          </a:solidFill>
                          <a:latin typeface="Cambria Math" panose="02040503050406030204" pitchFamily="18" charset="0"/>
                          <a:ea typeface="Cambria Math" panose="02040503050406030204" pitchFamily="18" charset="0"/>
                        </a:rPr>
                        <m:t>𝑘𝑔</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m:t>
                          </m:r>
                        </m:sup>
                      </m:sSup>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5862320" y="3397364"/>
                <a:ext cx="2411558" cy="523220"/>
              </a:xfrm>
              <a:prstGeom prst="rect">
                <a:avLst/>
              </a:prstGeom>
              <a:blipFill>
                <a:blip r:embed="rId9"/>
                <a:stretch>
                  <a:fillRect/>
                </a:stretch>
              </a:blipFill>
            </p:spPr>
            <p:txBody>
              <a:bodyPr/>
              <a:lstStyle/>
              <a:p>
                <a:r>
                  <a:rPr lang="zh-CN" altLang="en-US">
                    <a:noFill/>
                  </a:rPr>
                  <a:t> </a:t>
                </a:r>
              </a:p>
            </p:txBody>
          </p:sp>
        </mc:Fallback>
      </mc:AlternateContent>
      <p:sp>
        <p:nvSpPr>
          <p:cNvPr id="21" name="文本框 20"/>
          <p:cNvSpPr txBox="1"/>
          <p:nvPr/>
        </p:nvSpPr>
        <p:spPr>
          <a:xfrm>
            <a:off x="3006312" y="4387154"/>
            <a:ext cx="637850" cy="430887"/>
          </a:xfrm>
          <a:prstGeom prst="rect">
            <a:avLst/>
          </a:prstGeom>
          <a:noFill/>
        </p:spPr>
        <p:txBody>
          <a:bodyPr wrap="square" lIns="0" tIns="0" rIns="0" bIns="0" rtlCol="0">
            <a:spAutoFit/>
          </a:bodyPr>
          <a:lstStyle/>
          <a:p>
            <a:r>
              <a:rPr lang="en-US" altLang="zh-CN" sz="2800" b="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sz="2800" dirty="0"/>
          </a:p>
        </p:txBody>
      </p:sp>
      <mc:AlternateContent xmlns:mc="http://schemas.openxmlformats.org/markup-compatibility/2006" xmlns:a14="http://schemas.microsoft.com/office/drawing/2010/main">
        <mc:Choice Requires="a14">
          <p:sp>
            <p:nvSpPr>
              <p:cNvPr id="22" name="矩形 21"/>
              <p:cNvSpPr/>
              <p:nvPr/>
            </p:nvSpPr>
            <p:spPr>
              <a:xfrm>
                <a:off x="5112456" y="4354892"/>
                <a:ext cx="2790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5112456" y="4354892"/>
                <a:ext cx="27901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487470" y="4153115"/>
                <a:ext cx="176824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ea typeface="Cambria Math" panose="02040503050406030204" pitchFamily="18" charset="0"/>
                            </a:rPr>
                          </m:ctrlPr>
                        </m:bar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3487470" y="4153115"/>
                <a:ext cx="1768241" cy="898964"/>
              </a:xfrm>
              <a:prstGeom prst="rect">
                <a:avLst/>
              </a:prstGeom>
              <a:blipFill>
                <a:blip r:embed="rId1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4301"/>
                                        </p:tgtEl>
                                        <p:attrNameLst>
                                          <p:attrName>style.visibility</p:attrName>
                                        </p:attrNameLst>
                                      </p:cBhvr>
                                      <p:to>
                                        <p:strVal val="visible"/>
                                      </p:to>
                                    </p:set>
                                    <p:animEffect transition="in" filter="wipe(left)">
                                      <p:cBhvr>
                                        <p:cTn id="13" dur="500"/>
                                        <p:tgtEl>
                                          <p:spTgt spid="5430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left)">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wipe(left)">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left)">
                                      <p:cBhvr>
                                        <p:cTn id="55" dur="500"/>
                                        <p:tgtEl>
                                          <p:spTgt spid="20"/>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left)">
                                      <p:cBhvr>
                                        <p:cTn id="60" dur="500"/>
                                        <p:tgtEl>
                                          <p:spTgt spid="21"/>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wipe(left)">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wipe(left)">
                                      <p:cBhvr>
                                        <p:cTn id="7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01" grpId="0"/>
      <p:bldP spid="14" grpId="0"/>
      <p:bldP spid="15" grpId="0"/>
      <p:bldP spid="16" grpId="0"/>
      <p:bldP spid="17" grpId="0"/>
      <p:bldP spid="18" grpId="0"/>
      <p:bldP spid="19" grpId="0"/>
      <p:bldP spid="20" grpId="0"/>
      <p:bldP spid="21" grpId="0"/>
      <p:bldP spid="22" grpId="0"/>
      <p:bldP spid="24"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365"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47411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36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5361" name="Text Box 1029"/>
              <p:cNvSpPr txBox="1">
                <a:spLocks noChangeArrowheads="1"/>
              </p:cNvSpPr>
              <p:nvPr/>
            </p:nvSpPr>
            <p:spPr bwMode="auto">
              <a:xfrm>
                <a:off x="2408238" y="334963"/>
                <a:ext cx="7289800" cy="2031325"/>
              </a:xfrm>
              <a:prstGeom prst="rect">
                <a:avLst/>
              </a:prstGeom>
              <a:noFill/>
              <a:ln w="9525">
                <a:noFill/>
                <a:miter lim="800000"/>
                <a:headEnd/>
                <a:tailEnd/>
              </a:ln>
            </p:spPr>
            <p:txBody>
              <a:bodyPr>
                <a:spAutoFit/>
              </a:bodyPr>
              <a:lstStyle/>
              <a:p>
                <a:pPr algn="just">
                  <a:lnSpc>
                    <a:spcPct val="150000"/>
                  </a:lnSpc>
                  <a:spcBef>
                    <a:spcPct val="50000"/>
                  </a:spcBef>
                </a:pPr>
                <a:r>
                  <a:rPr kumimoji="1" lang="zh-CN" altLang="en-US" sz="2800" b="1" dirty="0">
                    <a:solidFill>
                      <a:srgbClr val="0000FF"/>
                    </a:solidFill>
                    <a:latin typeface="楷体" pitchFamily="49" charset="-122"/>
                    <a:ea typeface="楷体" pitchFamily="49" charset="-122"/>
                  </a:rPr>
                  <a:t>已知分子数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r>
                  <a:rPr kumimoji="1" lang="zh-CN" altLang="en-US" sz="2800" b="1" dirty="0">
                    <a:solidFill>
                      <a:srgbClr val="0000FF"/>
                    </a:solidFill>
                    <a:latin typeface="楷体" pitchFamily="49" charset="-122"/>
                    <a:ea typeface="楷体" pitchFamily="49" charset="-122"/>
                  </a:rPr>
                  <a:t>，分子质量</a:t>
                </a:r>
                <a14:m>
                  <m:oMath xmlns:m="http://schemas.openxmlformats.org/officeDocument/2006/math">
                    <m:r>
                      <a:rPr lang="en-US" altLang="zh-CN" sz="2800" i="1">
                        <a:solidFill>
                          <a:srgbClr val="0000FF"/>
                        </a:solidFill>
                        <a:latin typeface="Cambria Math" panose="02040503050406030204" pitchFamily="18" charset="0"/>
                      </a:rPr>
                      <m:t>𝑚</m:t>
                    </m:r>
                  </m:oMath>
                </a14:m>
                <a:r>
                  <a:rPr kumimoji="1" lang="zh-CN" altLang="en-US" sz="2800" b="1" dirty="0">
                    <a:solidFill>
                      <a:srgbClr val="0000FF"/>
                    </a:solidFill>
                    <a:latin typeface="楷体" pitchFamily="49" charset="-122"/>
                    <a:ea typeface="楷体" pitchFamily="49" charset="-122"/>
                  </a:rPr>
                  <a:t>，分布函数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oMath>
                </a14:m>
                <a:r>
                  <a:rPr kumimoji="1" lang="zh-CN" altLang="en-US" sz="2800" b="1" dirty="0">
                    <a:solidFill>
                      <a:srgbClr val="0000FF"/>
                    </a:solidFill>
                    <a:latin typeface="楷体" pitchFamily="49" charset="-122"/>
                    <a:ea typeface="楷体" pitchFamily="49" charset="-122"/>
                  </a:rPr>
                  <a:t>。求：</a:t>
                </a:r>
                <a:r>
                  <a:rPr kumimoji="1" lang="en-US" altLang="zh-CN" sz="2800" b="1" dirty="0">
                    <a:solidFill>
                      <a:srgbClr val="0000FF"/>
                    </a:solidFill>
                    <a:latin typeface="楷体" pitchFamily="49" charset="-122"/>
                    <a:ea typeface="楷体" pitchFamily="49" charset="-122"/>
                  </a:rPr>
                  <a:t>1</a:t>
                </a:r>
                <a:r>
                  <a:rPr kumimoji="1" lang="zh-CN" altLang="en-US" sz="2800" b="1" dirty="0">
                    <a:solidFill>
                      <a:srgbClr val="0000FF"/>
                    </a:solidFill>
                    <a:latin typeface="楷体" pitchFamily="49" charset="-122"/>
                    <a:ea typeface="楷体" pitchFamily="49" charset="-122"/>
                  </a:rPr>
                  <a:t>）速率在</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oMath>
                </a14:m>
                <a:r>
                  <a:rPr kumimoji="1" lang="zh-CN" altLang="en-US" sz="2800" b="1" dirty="0">
                    <a:solidFill>
                      <a:srgbClr val="0000FF"/>
                    </a:solidFill>
                    <a:latin typeface="楷体" pitchFamily="49" charset="-122"/>
                    <a:ea typeface="楷体" pitchFamily="49" charset="-122"/>
                  </a:rPr>
                  <a:t>间的分子数；</a:t>
                </a:r>
                <a:r>
                  <a:rPr kumimoji="1" lang="en-US" altLang="zh-CN" sz="2800" b="1" dirty="0">
                    <a:solidFill>
                      <a:srgbClr val="0000FF"/>
                    </a:solidFill>
                    <a:latin typeface="楷体" pitchFamily="49" charset="-122"/>
                    <a:ea typeface="楷体" pitchFamily="49" charset="-122"/>
                  </a:rPr>
                  <a:t>2</a:t>
                </a:r>
                <a:r>
                  <a:rPr kumimoji="1" lang="zh-CN" altLang="en-US" sz="2800" b="1" dirty="0">
                    <a:solidFill>
                      <a:srgbClr val="0000FF"/>
                    </a:solidFill>
                    <a:latin typeface="楷体" pitchFamily="49" charset="-122"/>
                    <a:ea typeface="楷体" pitchFamily="49" charset="-122"/>
                  </a:rPr>
                  <a:t>）速率在</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b="1" dirty="0">
                    <a:solidFill>
                      <a:srgbClr val="0000FF"/>
                    </a:solidFill>
                    <a:latin typeface="楷体" pitchFamily="49" charset="-122"/>
                    <a:ea typeface="楷体" pitchFamily="49" charset="-122"/>
                  </a:rPr>
                  <a:t>间所有分子动能之和。</a:t>
                </a:r>
                <a:r>
                  <a:rPr kumimoji="1" lang="en-US" altLang="zh-CN" sz="2800" b="1" dirty="0">
                    <a:solidFill>
                      <a:srgbClr val="0000FF"/>
                    </a:solidFill>
                    <a:latin typeface="楷体" pitchFamily="49" charset="-122"/>
                    <a:ea typeface="楷体" pitchFamily="49" charset="-122"/>
                  </a:rPr>
                  <a:t> </a:t>
                </a:r>
              </a:p>
            </p:txBody>
          </p:sp>
        </mc:Choice>
        <mc:Fallback xmlns="">
          <p:sp>
            <p:nvSpPr>
              <p:cNvPr id="55361" name="Text Box 1029"/>
              <p:cNvSpPr txBox="1">
                <a:spLocks noRot="1" noChangeAspect="1" noMove="1" noResize="1" noEditPoints="1" noAdjustHandles="1" noChangeArrowheads="1" noChangeShapeType="1" noTextEdit="1"/>
              </p:cNvSpPr>
              <p:nvPr/>
            </p:nvSpPr>
            <p:spPr bwMode="auto">
              <a:xfrm>
                <a:off x="2408238" y="334963"/>
                <a:ext cx="7289800" cy="2031325"/>
              </a:xfrm>
              <a:prstGeom prst="rect">
                <a:avLst/>
              </a:prstGeom>
              <a:blipFill>
                <a:blip r:embed="rId2"/>
                <a:stretch>
                  <a:fillRect l="-1672" r="-1756" b="-2703"/>
                </a:stretch>
              </a:blipFill>
              <a:ln w="9525">
                <a:noFill/>
                <a:miter lim="800000"/>
                <a:headEnd/>
                <a:tailEnd/>
              </a:ln>
            </p:spPr>
            <p:txBody>
              <a:bodyPr/>
              <a:lstStyle/>
              <a:p>
                <a:r>
                  <a:rPr lang="zh-CN" altLang="en-US">
                    <a:noFill/>
                  </a:rPr>
                  <a:t> </a:t>
                </a:r>
              </a:p>
            </p:txBody>
          </p:sp>
        </mc:Fallback>
      </mc:AlternateContent>
      <p:sp>
        <p:nvSpPr>
          <p:cNvPr id="55360" name="Text Box 4"/>
          <p:cNvSpPr txBox="1">
            <a:spLocks noChangeArrowheads="1"/>
          </p:cNvSpPr>
          <p:nvPr/>
        </p:nvSpPr>
        <p:spPr bwMode="auto">
          <a:xfrm>
            <a:off x="3849688" y="3949700"/>
            <a:ext cx="723900" cy="523875"/>
          </a:xfrm>
          <a:prstGeom prst="rect">
            <a:avLst/>
          </a:prstGeom>
          <a:noFill/>
          <a:ln w="9525">
            <a:noFill/>
            <a:miter lim="800000"/>
            <a:headEnd/>
            <a:tailEnd/>
          </a:ln>
        </p:spPr>
        <p:txBody>
          <a:bodyPr wrap="none">
            <a:spAutoFit/>
          </a:bodyPr>
          <a:lstStyle/>
          <a:p>
            <a:pPr>
              <a:spcBef>
                <a:spcPct val="50000"/>
              </a:spcBef>
            </a:pPr>
            <a:r>
              <a:rPr lang="en-US" altLang="zh-CN" sz="2800" b="1" dirty="0">
                <a:solidFill>
                  <a:srgbClr val="0000FF"/>
                </a:solidFill>
                <a:latin typeface="楷体" pitchFamily="49" charset="-122"/>
                <a:ea typeface="楷体" pitchFamily="49" charset="-122"/>
              </a:rPr>
              <a:t>1</a:t>
            </a:r>
            <a:r>
              <a:rPr lang="zh-CN" altLang="en-US" sz="2800" b="1" dirty="0">
                <a:solidFill>
                  <a:srgbClr val="0000FF"/>
                </a:solidFill>
                <a:latin typeface="楷体" pitchFamily="49" charset="-122"/>
                <a:ea typeface="楷体" pitchFamily="49" charset="-122"/>
              </a:rPr>
              <a:t>）</a:t>
            </a:r>
          </a:p>
        </p:txBody>
      </p:sp>
      <p:sp>
        <p:nvSpPr>
          <p:cNvPr id="55359" name="Text Box 7"/>
          <p:cNvSpPr txBox="1">
            <a:spLocks noChangeArrowheads="1"/>
          </p:cNvSpPr>
          <p:nvPr/>
        </p:nvSpPr>
        <p:spPr bwMode="auto">
          <a:xfrm>
            <a:off x="3849688" y="5345113"/>
            <a:ext cx="723900" cy="523875"/>
          </a:xfrm>
          <a:prstGeom prst="rect">
            <a:avLst/>
          </a:prstGeom>
          <a:noFill/>
          <a:ln w="9525">
            <a:noFill/>
            <a:miter lim="800000"/>
            <a:headEnd/>
            <a:tailEnd/>
          </a:ln>
        </p:spPr>
        <p:txBody>
          <a:bodyPr wrap="none">
            <a:spAutoFit/>
          </a:bodyPr>
          <a:lstStyle/>
          <a:p>
            <a:pPr>
              <a:spcBef>
                <a:spcPct val="50000"/>
              </a:spcBef>
            </a:pPr>
            <a:r>
              <a:rPr lang="en-US" altLang="zh-CN" sz="2800" b="1" dirty="0">
                <a:solidFill>
                  <a:srgbClr val="0000FF"/>
                </a:solidFill>
                <a:latin typeface="楷体" pitchFamily="49" charset="-122"/>
                <a:ea typeface="楷体" pitchFamily="49" charset="-122"/>
              </a:rPr>
              <a:t>2</a:t>
            </a:r>
            <a:r>
              <a:rPr lang="zh-CN" altLang="en-US" sz="2800" b="1" dirty="0">
                <a:solidFill>
                  <a:srgbClr val="0000FF"/>
                </a:solidFill>
                <a:latin typeface="楷体" pitchFamily="49" charset="-122"/>
                <a:ea typeface="楷体" pitchFamily="49" charset="-122"/>
              </a:rPr>
              <a:t>）</a:t>
            </a:r>
          </a:p>
        </p:txBody>
      </p:sp>
      <mc:AlternateContent xmlns:mc="http://schemas.openxmlformats.org/markup-compatibility/2006" xmlns:a14="http://schemas.microsoft.com/office/drawing/2010/main">
        <mc:Choice Requires="a14">
          <p:sp>
            <p:nvSpPr>
              <p:cNvPr id="55358" name="Text Box 17"/>
              <p:cNvSpPr txBox="1">
                <a:spLocks noChangeArrowheads="1"/>
              </p:cNvSpPr>
              <p:nvPr/>
            </p:nvSpPr>
            <p:spPr bwMode="auto">
              <a:xfrm>
                <a:off x="2408239" y="2763837"/>
                <a:ext cx="5048852" cy="523875"/>
              </a:xfrm>
              <a:prstGeom prst="rect">
                <a:avLst/>
              </a:prstGeom>
              <a:noFill/>
              <a:ln w="9525">
                <a:noFill/>
                <a:miter lim="800000"/>
                <a:headEnd/>
                <a:tailEnd/>
              </a:ln>
            </p:spPr>
            <p:txBody>
              <a:bodyPr wrap="square">
                <a:spAutoFit/>
              </a:bodyPr>
              <a:lstStyle/>
              <a:p>
                <a:pPr>
                  <a:spcBef>
                    <a:spcPct val="50000"/>
                  </a:spcBef>
                </a:pPr>
                <a:r>
                  <a:rPr lang="zh-CN" altLang="en-US" sz="2800" b="1" dirty="0">
                    <a:solidFill>
                      <a:srgbClr val="0000FF"/>
                    </a:solidFill>
                    <a:latin typeface="楷体" pitchFamily="49" charset="-122"/>
                    <a:ea typeface="楷体" pitchFamily="49" charset="-122"/>
                  </a:rPr>
                  <a:t>速率在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𝑑𝑣</m:t>
                    </m:r>
                  </m:oMath>
                </a14:m>
                <a:r>
                  <a:rPr lang="zh-CN" altLang="en-US" sz="2800" b="1" dirty="0">
                    <a:solidFill>
                      <a:srgbClr val="0000FF"/>
                    </a:solidFill>
                    <a:latin typeface="楷体" pitchFamily="49" charset="-122"/>
                    <a:ea typeface="楷体" pitchFamily="49" charset="-122"/>
                  </a:rPr>
                  <a:t>间的分子数</a:t>
                </a:r>
              </a:p>
            </p:txBody>
          </p:sp>
        </mc:Choice>
        <mc:Fallback xmlns="">
          <p:sp>
            <p:nvSpPr>
              <p:cNvPr id="55358" name="Text Box 17"/>
              <p:cNvSpPr txBox="1">
                <a:spLocks noRot="1" noChangeAspect="1" noMove="1" noResize="1" noEditPoints="1" noAdjustHandles="1" noChangeArrowheads="1" noChangeShapeType="1" noTextEdit="1"/>
              </p:cNvSpPr>
              <p:nvPr/>
            </p:nvSpPr>
            <p:spPr bwMode="auto">
              <a:xfrm>
                <a:off x="2408239" y="2763837"/>
                <a:ext cx="5048852" cy="523875"/>
              </a:xfrm>
              <a:prstGeom prst="rect">
                <a:avLst/>
              </a:prstGeom>
              <a:blipFill>
                <a:blip r:embed="rId3"/>
                <a:stretch>
                  <a:fillRect l="-2415"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457091" y="2764492"/>
                <a:ext cx="26205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𝑑𝑁</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r>
                        <a:rPr lang="en-US" altLang="zh-CN" sz="2800" b="0" i="1" smtClean="0">
                          <a:solidFill>
                            <a:srgbClr val="0000FF"/>
                          </a:solidFill>
                          <a:latin typeface="Cambria Math" panose="02040503050406030204" pitchFamily="18" charset="0"/>
                          <a:ea typeface="Cambria Math" panose="02040503050406030204" pitchFamily="18" charset="0"/>
                        </a:rPr>
                        <m:t>𝑑𝑣</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7457091" y="2764492"/>
                <a:ext cx="262052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4573588" y="3634235"/>
                <a:ext cx="2216376" cy="1154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sub>
                        <m:sup>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𝑣</m:t>
                              </m:r>
                            </m:e>
                          </m:bar>
                          <m:r>
                            <m:rPr>
                              <m:nor/>
                            </m:rPr>
                            <a:rPr lang="zh-CN" altLang="en-US" sz="2800" dirty="0"/>
                            <m:t> </m:t>
                          </m:r>
                        </m:sup>
                        <m:e>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4573588" y="3634235"/>
                <a:ext cx="2216376" cy="115480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4573588" y="5135561"/>
                <a:ext cx="3313984" cy="10753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panose="02040503050406030204" pitchFamily="18" charset="0"/>
                              <a:ea typeface="Cambria Math" panose="02040503050406030204" pitchFamily="18" charset="0"/>
                            </a:rPr>
                          </m:ctrlPr>
                        </m:naryPr>
                        <m:sub>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sub>
                        <m:sup>
                          <m:r>
                            <a:rPr lang="en-US" altLang="zh-CN" sz="2800" i="1" smtClean="0">
                              <a:solidFill>
                                <a:srgbClr val="0000FF"/>
                              </a:solidFill>
                              <a:latin typeface="Cambria Math" panose="02040503050406030204" pitchFamily="18" charset="0"/>
                              <a:ea typeface="Cambria Math" panose="02040503050406030204" pitchFamily="18" charset="0"/>
                            </a:rPr>
                            <m:t>∞</m:t>
                          </m:r>
                          <m:r>
                            <m:rPr>
                              <m:nor/>
                            </m:rPr>
                            <a:rPr lang="zh-CN" altLang="en-US" sz="2800" dirty="0"/>
                            <m:t> </m:t>
                          </m:r>
                        </m:sup>
                        <m:e>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r>
                            <a:rPr lang="en-US" altLang="zh-CN" sz="2800" i="1">
                              <a:solidFill>
                                <a:srgbClr val="0000FF"/>
                              </a:solidFill>
                              <a:latin typeface="Cambria Math" panose="02040503050406030204" pitchFamily="18" charset="0"/>
                              <a:ea typeface="Cambria Math" panose="02040503050406030204" pitchFamily="18" charset="0"/>
                            </a:rPr>
                            <m:t>𝑓</m:t>
                          </m:r>
                          <m:d>
                            <m:dPr>
                              <m:ctrlPr>
                                <a:rPr lang="en-US" altLang="zh-CN" sz="2800" i="1">
                                  <a:solidFill>
                                    <a:srgbClr val="0000FF"/>
                                  </a:solidFill>
                                  <a:latin typeface="Cambria Math" panose="02040503050406030204" pitchFamily="18" charset="0"/>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𝑣</m:t>
                              </m:r>
                            </m:e>
                          </m:d>
                          <m:r>
                            <a:rPr lang="en-US" altLang="zh-CN" sz="2800" i="1">
                              <a:solidFill>
                                <a:srgbClr val="0000FF"/>
                              </a:solidFill>
                              <a:latin typeface="Cambria Math" panose="02040503050406030204" pitchFamily="18" charset="0"/>
                              <a:ea typeface="Cambria Math" panose="02040503050406030204" pitchFamily="18" charset="0"/>
                            </a:rPr>
                            <m:t>𝑑𝑣</m:t>
                          </m:r>
                        </m:e>
                      </m:nary>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4573588" y="5135561"/>
                <a:ext cx="3313984" cy="1075359"/>
              </a:xfrm>
              <a:prstGeom prst="rect">
                <a:avLst/>
              </a:prstGeom>
              <a:blipFill>
                <a:blip r:embed="rId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5361"/>
                                        </p:tgtEl>
                                        <p:attrNameLst>
                                          <p:attrName>style.visibility</p:attrName>
                                        </p:attrNameLst>
                                      </p:cBhvr>
                                      <p:to>
                                        <p:strVal val="visible"/>
                                      </p:to>
                                    </p:set>
                                    <p:animEffect transition="in" filter="wipe(left)">
                                      <p:cBhvr>
                                        <p:cTn id="13" dur="500"/>
                                        <p:tgtEl>
                                          <p:spTgt spid="5536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5358"/>
                                        </p:tgtEl>
                                        <p:attrNameLst>
                                          <p:attrName>style.visibility</p:attrName>
                                        </p:attrNameLst>
                                      </p:cBhvr>
                                      <p:to>
                                        <p:strVal val="visible"/>
                                      </p:to>
                                    </p:set>
                                    <p:animEffect transition="in" filter="wipe(left)">
                                      <p:cBhvr>
                                        <p:cTn id="25" dur="500"/>
                                        <p:tgtEl>
                                          <p:spTgt spid="5535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5360"/>
                                        </p:tgtEl>
                                        <p:attrNameLst>
                                          <p:attrName>style.visibility</p:attrName>
                                        </p:attrNameLst>
                                      </p:cBhvr>
                                      <p:to>
                                        <p:strVal val="visible"/>
                                      </p:to>
                                    </p:set>
                                    <p:animEffect transition="in" filter="wipe(left)">
                                      <p:cBhvr>
                                        <p:cTn id="35" dur="500"/>
                                        <p:tgtEl>
                                          <p:spTgt spid="5536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5359"/>
                                        </p:tgtEl>
                                        <p:attrNameLst>
                                          <p:attrName>style.visibility</p:attrName>
                                        </p:attrNameLst>
                                      </p:cBhvr>
                                      <p:to>
                                        <p:strVal val="visible"/>
                                      </p:to>
                                    </p:set>
                                    <p:animEffect transition="in" filter="wipe(left)">
                                      <p:cBhvr>
                                        <p:cTn id="45" dur="500"/>
                                        <p:tgtEl>
                                          <p:spTgt spid="553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61" grpId="0"/>
      <p:bldP spid="55360" grpId="0"/>
      <p:bldP spid="55359" grpId="0"/>
      <p:bldP spid="55358" grpId="0"/>
      <p:bldP spid="25" grpId="0"/>
      <p:bldP spid="26" grpId="0"/>
      <p:bldP spid="2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415"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5557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413"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8" name="文本框 7"/>
          <p:cNvSpPr txBox="1">
            <a:spLocks noChangeArrowheads="1"/>
          </p:cNvSpPr>
          <p:nvPr/>
        </p:nvSpPr>
        <p:spPr bwMode="auto">
          <a:xfrm>
            <a:off x="2005013" y="388938"/>
            <a:ext cx="8542337" cy="1384300"/>
          </a:xfrm>
          <a:prstGeom prst="rect">
            <a:avLst/>
          </a:prstGeom>
          <a:noFill/>
          <a:ln w="9525">
            <a:noFill/>
            <a:miter lim="800000"/>
            <a:headEnd/>
            <a:tailEnd/>
          </a:ln>
        </p:spPr>
        <p:txBody>
          <a:bodyPr>
            <a:spAutoFit/>
          </a:bodyPr>
          <a:lstStyle/>
          <a:p>
            <a:pPr algn="just"/>
            <a:r>
              <a:rPr lang="zh-CN" altLang="en-US" sz="2800" dirty="0">
                <a:solidFill>
                  <a:srgbClr val="0000FF"/>
                </a:solidFill>
                <a:latin typeface="微软雅黑" panose="020B0503020204020204" pitchFamily="34" charset="-122"/>
                <a:ea typeface="微软雅黑" panose="020B0503020204020204" pitchFamily="34" charset="-122"/>
              </a:rPr>
              <a:t>如图示两条速率分布曲线分别表示氢气和氧气在同一温度下的麦克斯韦速率分布曲线，从图上数据求出氢气和氧气的最概然速率。</a:t>
            </a:r>
          </a:p>
        </p:txBody>
      </p:sp>
      <mc:AlternateContent xmlns:mc="http://schemas.openxmlformats.org/markup-compatibility/2006" xmlns:a14="http://schemas.microsoft.com/office/drawing/2010/main">
        <mc:Choice Requires="a14">
          <p:sp>
            <p:nvSpPr>
              <p:cNvPr id="27" name="文本框 26"/>
              <p:cNvSpPr txBox="1"/>
              <p:nvPr/>
            </p:nvSpPr>
            <p:spPr>
              <a:xfrm>
                <a:off x="7323296" y="3585921"/>
                <a:ext cx="322405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27" name="文本框 26"/>
              <p:cNvSpPr txBox="1">
                <a:spLocks noRot="1" noChangeAspect="1" noMove="1" noResize="1" noEditPoints="1" noAdjustHandles="1" noChangeArrowheads="1" noChangeShapeType="1" noTextEdit="1"/>
              </p:cNvSpPr>
              <p:nvPr/>
            </p:nvSpPr>
            <p:spPr>
              <a:xfrm>
                <a:off x="7323296" y="3585921"/>
                <a:ext cx="3224054"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7323296" y="2883615"/>
                <a:ext cx="306763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rPr>
                        <m:t>𝑚</m:t>
                      </m:r>
                      <m:d>
                        <m:dPr>
                          <m:ctrlPr>
                            <a:rPr lang="en-US" altLang="zh-CN" sz="2800" b="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i="1">
                          <a:solidFill>
                            <a:srgbClr val="0000FF"/>
                          </a:solidFill>
                          <a:latin typeface="Cambria Math" panose="02040503050406030204" pitchFamily="18" charset="0"/>
                          <a:ea typeface="Cambria Math" panose="02040503050406030204" pitchFamily="18" charset="0"/>
                        </a:rPr>
                        <m:t>&gt;</m:t>
                      </m:r>
                      <m:r>
                        <a:rPr lang="en-US" altLang="zh-CN" sz="2800" b="0" i="1" smtClean="0">
                          <a:solidFill>
                            <a:srgbClr val="0000FF"/>
                          </a:solidFill>
                          <a:latin typeface="Cambria Math" panose="02040503050406030204" pitchFamily="18" charset="0"/>
                          <a:ea typeface="Cambria Math" panose="02040503050406030204" pitchFamily="18" charset="0"/>
                        </a:rPr>
                        <m:t>𝑚</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i="1" dirty="0"/>
              </a:p>
            </p:txBody>
          </p:sp>
        </mc:Choice>
        <mc:Fallback xmlns="">
          <p:sp>
            <p:nvSpPr>
              <p:cNvPr id="28" name="文本框 27"/>
              <p:cNvSpPr txBox="1">
                <a:spLocks noRot="1" noChangeAspect="1" noMove="1" noResize="1" noEditPoints="1" noAdjustHandles="1" noChangeArrowheads="1" noChangeShapeType="1" noTextEdit="1"/>
              </p:cNvSpPr>
              <p:nvPr/>
            </p:nvSpPr>
            <p:spPr>
              <a:xfrm>
                <a:off x="7323296" y="2883615"/>
                <a:ext cx="3067635"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flipH="1">
                <a:off x="7323296" y="1476369"/>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𝑘𝑇</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e>
                      </m:rad>
                    </m:oMath>
                  </m:oMathPara>
                </a14:m>
                <a:endParaRPr lang="zh-CN" altLang="en-US" sz="2800" i="1" dirty="0"/>
              </a:p>
            </p:txBody>
          </p:sp>
        </mc:Choice>
        <mc:Fallback xmlns="">
          <p:sp>
            <p:nvSpPr>
              <p:cNvPr id="29" name="矩形 28"/>
              <p:cNvSpPr>
                <a:spLocks noRot="1" noChangeAspect="1" noMove="1" noResize="1" noEditPoints="1" noAdjustHandles="1" noChangeArrowheads="1" noChangeShapeType="1" noTextEdit="1"/>
              </p:cNvSpPr>
              <p:nvPr/>
            </p:nvSpPr>
            <p:spPr>
              <a:xfrm flipH="1">
                <a:off x="7323296" y="1476369"/>
                <a:ext cx="2054761" cy="140750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7323296" y="4275594"/>
                <a:ext cx="368174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=2000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p>
            </p:txBody>
          </p:sp>
        </mc:Choice>
        <mc:Fallback xmlns="">
          <p:sp>
            <p:nvSpPr>
              <p:cNvPr id="30" name="文本框 29"/>
              <p:cNvSpPr txBox="1">
                <a:spLocks noRot="1" noChangeAspect="1" noMove="1" noResize="1" noEditPoints="1" noAdjustHandles="1" noChangeArrowheads="1" noChangeShapeType="1" noTextEdit="1"/>
              </p:cNvSpPr>
              <p:nvPr/>
            </p:nvSpPr>
            <p:spPr>
              <a:xfrm>
                <a:off x="7323296" y="4275594"/>
                <a:ext cx="3681744"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7308121" y="5417800"/>
                <a:ext cx="319869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Cambria Math" panose="02040503050406030204" pitchFamily="18" charset="0"/>
                        </a:rPr>
                        <m:t>=500</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i="1" dirty="0"/>
              </a:p>
            </p:txBody>
          </p:sp>
        </mc:Choice>
        <mc:Fallback xmlns="">
          <p:sp>
            <p:nvSpPr>
              <p:cNvPr id="31" name="文本框 30"/>
              <p:cNvSpPr txBox="1">
                <a:spLocks noRot="1" noChangeAspect="1" noMove="1" noResize="1" noEditPoints="1" noAdjustHandles="1" noChangeArrowheads="1" noChangeShapeType="1" noTextEdit="1"/>
              </p:cNvSpPr>
              <p:nvPr/>
            </p:nvSpPr>
            <p:spPr>
              <a:xfrm>
                <a:off x="7308121" y="5417800"/>
                <a:ext cx="3198696"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文本框 31"/>
              <p:cNvSpPr txBox="1"/>
              <p:nvPr/>
            </p:nvSpPr>
            <p:spPr>
              <a:xfrm>
                <a:off x="2112242" y="4996722"/>
                <a:ext cx="2928622" cy="12730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𝑣</m:t>
                              </m:r>
                            </m:e>
                            <m:sub>
                              <m:r>
                                <a:rPr lang="en-US" altLang="zh-CN" sz="2800" i="1">
                                  <a:solidFill>
                                    <a:srgbClr val="0000FF"/>
                                  </a:solidFill>
                                  <a:latin typeface="Cambria Math" panose="02040503050406030204" pitchFamily="18" charset="0"/>
                                  <a:ea typeface="Cambria Math" panose="02040503050406030204" pitchFamily="18" charset="0"/>
                                </a:rPr>
                                <m:t>𝑃</m:t>
                              </m:r>
                            </m:sub>
                          </m:sSub>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den>
                      </m:f>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𝑚</m:t>
                              </m:r>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e>
                              </m:d>
                            </m:num>
                            <m:den>
                              <m:r>
                                <a:rPr lang="en-US" altLang="zh-CN" sz="2800" i="1">
                                  <a:solidFill>
                                    <a:srgbClr val="0000FF"/>
                                  </a:solidFill>
                                  <a:latin typeface="Cambria Math" panose="02040503050406030204" pitchFamily="18" charset="0"/>
                                </a:rPr>
                                <m:t>𝑚</m:t>
                              </m:r>
                              <m:d>
                                <m:dPr>
                                  <m:ctrlPr>
                                    <a:rPr lang="en-US" altLang="zh-CN" sz="2800" i="1">
                                      <a:solidFill>
                                        <a:srgbClr val="0000FF"/>
                                      </a:solidFill>
                                      <a:latin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𝐻</m:t>
                                      </m:r>
                                    </m:e>
                                    <m:sub>
                                      <m:r>
                                        <a:rPr lang="en-US" altLang="zh-CN" sz="2800" i="1">
                                          <a:solidFill>
                                            <a:srgbClr val="0000FF"/>
                                          </a:solidFill>
                                          <a:latin typeface="Cambria Math" panose="02040503050406030204" pitchFamily="18" charset="0"/>
                                          <a:ea typeface="Cambria Math" panose="02040503050406030204" pitchFamily="18" charset="0"/>
                                        </a:rPr>
                                        <m:t>2</m:t>
                                      </m:r>
                                    </m:sub>
                                  </m:sSub>
                                </m:e>
                              </m:d>
                            </m:den>
                          </m:f>
                        </m:e>
                      </m:rad>
                    </m:oMath>
                  </m:oMathPara>
                </a14:m>
                <a:endParaRPr lang="zh-CN" altLang="en-US" sz="2800" i="1" dirty="0"/>
              </a:p>
            </p:txBody>
          </p:sp>
        </mc:Choice>
        <mc:Fallback xmlns="">
          <p:sp>
            <p:nvSpPr>
              <p:cNvPr id="32" name="文本框 31"/>
              <p:cNvSpPr txBox="1">
                <a:spLocks noRot="1" noChangeAspect="1" noMove="1" noResize="1" noEditPoints="1" noAdjustHandles="1" noChangeArrowheads="1" noChangeShapeType="1" noTextEdit="1"/>
              </p:cNvSpPr>
              <p:nvPr/>
            </p:nvSpPr>
            <p:spPr>
              <a:xfrm>
                <a:off x="2112242" y="4996722"/>
                <a:ext cx="2928622" cy="127304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flipH="1">
                <a:off x="5040864" y="4929491"/>
                <a:ext cx="2054761"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panose="02040503050406030204" pitchFamily="18" charset="0"/>
                              <a:ea typeface="Cambria Math" panose="02040503050406030204" pitchFamily="18" charset="0"/>
                            </a:rPr>
                          </m:ctrlPr>
                        </m:radPr>
                        <m:deg/>
                        <m:e>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32</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rad>
                      <m:r>
                        <a:rPr lang="en-US" altLang="zh-CN" sz="2800" b="0" i="1" smtClean="0">
                          <a:solidFill>
                            <a:srgbClr val="0000FF"/>
                          </a:solidFill>
                          <a:latin typeface="Cambria Math" panose="02040503050406030204" pitchFamily="18" charset="0"/>
                          <a:ea typeface="Cambria Math" panose="02040503050406030204" pitchFamily="18" charset="0"/>
                        </a:rPr>
                        <m:t>=4</m:t>
                      </m:r>
                    </m:oMath>
                  </m:oMathPara>
                </a14:m>
                <a:endParaRPr lang="zh-CN" altLang="en-US" sz="2800" i="1" dirty="0"/>
              </a:p>
            </p:txBody>
          </p:sp>
        </mc:Choice>
        <mc:Fallback xmlns="">
          <p:sp>
            <p:nvSpPr>
              <p:cNvPr id="33" name="矩形 32"/>
              <p:cNvSpPr>
                <a:spLocks noRot="1" noChangeAspect="1" noMove="1" noResize="1" noEditPoints="1" noAdjustHandles="1" noChangeArrowheads="1" noChangeShapeType="1" noTextEdit="1"/>
              </p:cNvSpPr>
              <p:nvPr/>
            </p:nvSpPr>
            <p:spPr>
              <a:xfrm flipH="1">
                <a:off x="5040864" y="4929491"/>
                <a:ext cx="2054761" cy="1407501"/>
              </a:xfrm>
              <a:prstGeom prst="rect">
                <a:avLst/>
              </a:prstGeom>
              <a:blipFill>
                <a:blip r:embed="rId8"/>
                <a:stretch>
                  <a:fillRect/>
                </a:stretch>
              </a:blipFill>
            </p:spPr>
            <p:txBody>
              <a:bodyPr/>
              <a:lstStyle/>
              <a:p>
                <a:r>
                  <a:rPr lang="zh-CN" altLang="en-US">
                    <a:noFill/>
                  </a:rPr>
                  <a:t> </a:t>
                </a:r>
              </a:p>
            </p:txBody>
          </p:sp>
        </mc:Fallback>
      </mc:AlternateContent>
      <p:grpSp>
        <p:nvGrpSpPr>
          <p:cNvPr id="4" name="组合 3"/>
          <p:cNvGrpSpPr/>
          <p:nvPr/>
        </p:nvGrpSpPr>
        <p:grpSpPr>
          <a:xfrm>
            <a:off x="1950292" y="2180120"/>
            <a:ext cx="5166331" cy="2463318"/>
            <a:chOff x="1950292" y="2180120"/>
            <a:chExt cx="5166331" cy="2463318"/>
          </a:xfrm>
        </p:grpSpPr>
        <p:grpSp>
          <p:nvGrpSpPr>
            <p:cNvPr id="65" name="Group 11"/>
            <p:cNvGrpSpPr>
              <a:grpSpLocks/>
            </p:cNvGrpSpPr>
            <p:nvPr/>
          </p:nvGrpSpPr>
          <p:grpSpPr bwMode="auto">
            <a:xfrm>
              <a:off x="2005013" y="2205038"/>
              <a:ext cx="5057988" cy="2438400"/>
              <a:chOff x="336" y="1680"/>
              <a:chExt cx="2909" cy="1536"/>
            </a:xfrm>
          </p:grpSpPr>
          <p:sp>
            <p:nvSpPr>
              <p:cNvPr id="57404" name="Rectangle 12"/>
              <p:cNvSpPr>
                <a:spLocks noChangeArrowheads="1"/>
              </p:cNvSpPr>
              <p:nvPr/>
            </p:nvSpPr>
            <p:spPr bwMode="auto">
              <a:xfrm>
                <a:off x="336" y="1680"/>
                <a:ext cx="2909" cy="1536"/>
              </a:xfrm>
              <a:prstGeom prst="rect">
                <a:avLst/>
              </a:prstGeom>
              <a:solidFill>
                <a:srgbClr val="FFFFFF"/>
              </a:solidFill>
              <a:ln w="9525">
                <a:solidFill>
                  <a:schemeClr val="tx1"/>
                </a:solidFill>
                <a:miter lim="800000"/>
                <a:headEnd/>
                <a:tailEnd/>
              </a:ln>
            </p:spPr>
            <p:txBody>
              <a:bodyPr wrap="none" anchor="ctr"/>
              <a:lstStyle/>
              <a:p>
                <a:endParaRPr lang="zh-CN" altLang="en-US">
                  <a:latin typeface="等线" pitchFamily="2" charset="-122"/>
                  <a:ea typeface="等线" pitchFamily="2" charset="-122"/>
                </a:endParaRPr>
              </a:p>
            </p:txBody>
          </p:sp>
          <p:sp>
            <p:nvSpPr>
              <p:cNvPr id="57405" name="Line 13"/>
              <p:cNvSpPr>
                <a:spLocks noChangeShapeType="1"/>
              </p:cNvSpPr>
              <p:nvPr/>
            </p:nvSpPr>
            <p:spPr bwMode="auto">
              <a:xfrm>
                <a:off x="480" y="2880"/>
                <a:ext cx="2544" cy="0"/>
              </a:xfrm>
              <a:prstGeom prst="line">
                <a:avLst/>
              </a:prstGeom>
              <a:noFill/>
              <a:ln w="19050">
                <a:solidFill>
                  <a:srgbClr val="000000"/>
                </a:solidFill>
                <a:round/>
                <a:headEnd/>
                <a:tailEnd type="triangle" w="sm" len="lg"/>
              </a:ln>
            </p:spPr>
            <p:txBody>
              <a:bodyPr wrap="none" anchor="ctr"/>
              <a:lstStyle/>
              <a:p>
                <a:endParaRPr lang="zh-CN" altLang="en-US"/>
              </a:p>
            </p:txBody>
          </p:sp>
          <p:sp>
            <p:nvSpPr>
              <p:cNvPr id="57406" name="Line 14"/>
              <p:cNvSpPr>
                <a:spLocks noChangeShapeType="1"/>
              </p:cNvSpPr>
              <p:nvPr/>
            </p:nvSpPr>
            <p:spPr bwMode="auto">
              <a:xfrm flipV="1">
                <a:off x="480" y="1776"/>
                <a:ext cx="0" cy="1087"/>
              </a:xfrm>
              <a:prstGeom prst="line">
                <a:avLst/>
              </a:prstGeom>
              <a:noFill/>
              <a:ln w="19050">
                <a:solidFill>
                  <a:srgbClr val="000000"/>
                </a:solidFill>
                <a:round/>
                <a:headEnd/>
                <a:tailEnd type="triangle" w="sm" len="lg"/>
              </a:ln>
            </p:spPr>
            <p:txBody>
              <a:bodyPr wrap="none" anchor="ctr"/>
              <a:lstStyle/>
              <a:p>
                <a:endParaRPr lang="zh-CN" altLang="en-US"/>
              </a:p>
            </p:txBody>
          </p:sp>
          <p:sp>
            <p:nvSpPr>
              <p:cNvPr id="57407" name="Freeform 15"/>
              <p:cNvSpPr>
                <a:spLocks/>
              </p:cNvSpPr>
              <p:nvPr/>
            </p:nvSpPr>
            <p:spPr bwMode="auto">
              <a:xfrm>
                <a:off x="470" y="2044"/>
                <a:ext cx="1639" cy="836"/>
              </a:xfrm>
              <a:custGeom>
                <a:avLst/>
                <a:gdLst>
                  <a:gd name="T0" fmla="*/ 0 w 1639"/>
                  <a:gd name="T1" fmla="*/ 836 h 836"/>
                  <a:gd name="T2" fmla="*/ 133 w 1639"/>
                  <a:gd name="T3" fmla="*/ 620 h 836"/>
                  <a:gd name="T4" fmla="*/ 243 w 1639"/>
                  <a:gd name="T5" fmla="*/ 339 h 836"/>
                  <a:gd name="T6" fmla="*/ 332 w 1639"/>
                  <a:gd name="T7" fmla="*/ 119 h 836"/>
                  <a:gd name="T8" fmla="*/ 449 w 1639"/>
                  <a:gd name="T9" fmla="*/ 3 h 836"/>
                  <a:gd name="T10" fmla="*/ 620 w 1639"/>
                  <a:gd name="T11" fmla="*/ 99 h 836"/>
                  <a:gd name="T12" fmla="*/ 805 w 1639"/>
                  <a:gd name="T13" fmla="*/ 318 h 836"/>
                  <a:gd name="T14" fmla="*/ 1032 w 1639"/>
                  <a:gd name="T15" fmla="*/ 530 h 836"/>
                  <a:gd name="T16" fmla="*/ 1285 w 1639"/>
                  <a:gd name="T17" fmla="*/ 702 h 836"/>
                  <a:gd name="T18" fmla="*/ 1639 w 1639"/>
                  <a:gd name="T19" fmla="*/ 791 h 8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639"/>
                  <a:gd name="T31" fmla="*/ 0 h 836"/>
                  <a:gd name="T32" fmla="*/ 1639 w 1639"/>
                  <a:gd name="T33" fmla="*/ 836 h 8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639" h="836">
                    <a:moveTo>
                      <a:pt x="0" y="836"/>
                    </a:moveTo>
                    <a:cubicBezTo>
                      <a:pt x="22" y="800"/>
                      <a:pt x="93" y="703"/>
                      <a:pt x="133" y="620"/>
                    </a:cubicBezTo>
                    <a:cubicBezTo>
                      <a:pt x="173" y="537"/>
                      <a:pt x="210" y="422"/>
                      <a:pt x="243" y="339"/>
                    </a:cubicBezTo>
                    <a:cubicBezTo>
                      <a:pt x="276" y="256"/>
                      <a:pt x="298" y="175"/>
                      <a:pt x="332" y="119"/>
                    </a:cubicBezTo>
                    <a:cubicBezTo>
                      <a:pt x="366" y="63"/>
                      <a:pt x="401" y="6"/>
                      <a:pt x="449" y="3"/>
                    </a:cubicBezTo>
                    <a:cubicBezTo>
                      <a:pt x="497" y="0"/>
                      <a:pt x="561" y="47"/>
                      <a:pt x="620" y="99"/>
                    </a:cubicBezTo>
                    <a:cubicBezTo>
                      <a:pt x="679" y="151"/>
                      <a:pt x="736" y="246"/>
                      <a:pt x="805" y="318"/>
                    </a:cubicBezTo>
                    <a:cubicBezTo>
                      <a:pt x="874" y="390"/>
                      <a:pt x="952" y="466"/>
                      <a:pt x="1032" y="530"/>
                    </a:cubicBezTo>
                    <a:cubicBezTo>
                      <a:pt x="1112" y="594"/>
                      <a:pt x="1184" y="659"/>
                      <a:pt x="1285" y="702"/>
                    </a:cubicBezTo>
                    <a:cubicBezTo>
                      <a:pt x="1386" y="746"/>
                      <a:pt x="1566" y="773"/>
                      <a:pt x="1639" y="791"/>
                    </a:cubicBezTo>
                  </a:path>
                </a:pathLst>
              </a:custGeom>
              <a:noFill/>
              <a:ln w="28575" cmpd="sng">
                <a:solidFill>
                  <a:srgbClr val="FF0000"/>
                </a:solidFill>
                <a:round/>
                <a:headEnd/>
                <a:tailEnd/>
              </a:ln>
            </p:spPr>
            <p:txBody>
              <a:bodyPr wrap="none" anchor="ctr"/>
              <a:lstStyle/>
              <a:p>
                <a:endParaRPr lang="zh-CN" altLang="en-US"/>
              </a:p>
            </p:txBody>
          </p:sp>
          <p:sp>
            <p:nvSpPr>
              <p:cNvPr id="57408" name="Freeform 16"/>
              <p:cNvSpPr>
                <a:spLocks/>
              </p:cNvSpPr>
              <p:nvPr/>
            </p:nvSpPr>
            <p:spPr bwMode="auto">
              <a:xfrm>
                <a:off x="480" y="2292"/>
                <a:ext cx="2496" cy="588"/>
              </a:xfrm>
              <a:custGeom>
                <a:avLst/>
                <a:gdLst>
                  <a:gd name="T0" fmla="*/ 0 w 2496"/>
                  <a:gd name="T1" fmla="*/ 588 h 588"/>
                  <a:gd name="T2" fmla="*/ 590 w 2496"/>
                  <a:gd name="T3" fmla="*/ 437 h 588"/>
                  <a:gd name="T4" fmla="*/ 1063 w 2496"/>
                  <a:gd name="T5" fmla="*/ 245 h 588"/>
                  <a:gd name="T6" fmla="*/ 1539 w 2496"/>
                  <a:gd name="T7" fmla="*/ 1 h 588"/>
                  <a:gd name="T8" fmla="*/ 1923 w 2496"/>
                  <a:gd name="T9" fmla="*/ 241 h 588"/>
                  <a:gd name="T10" fmla="*/ 2209 w 2496"/>
                  <a:gd name="T11" fmla="*/ 385 h 588"/>
                  <a:gd name="T12" fmla="*/ 2496 w 2496"/>
                  <a:gd name="T13" fmla="*/ 474 h 588"/>
                  <a:gd name="T14" fmla="*/ 0 60000 65536"/>
                  <a:gd name="T15" fmla="*/ 0 60000 65536"/>
                  <a:gd name="T16" fmla="*/ 0 60000 65536"/>
                  <a:gd name="T17" fmla="*/ 0 60000 65536"/>
                  <a:gd name="T18" fmla="*/ 0 60000 65536"/>
                  <a:gd name="T19" fmla="*/ 0 60000 65536"/>
                  <a:gd name="T20" fmla="*/ 0 60000 65536"/>
                  <a:gd name="T21" fmla="*/ 0 w 2496"/>
                  <a:gd name="T22" fmla="*/ 0 h 588"/>
                  <a:gd name="T23" fmla="*/ 2496 w 2496"/>
                  <a:gd name="T24" fmla="*/ 588 h 5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6" h="588">
                    <a:moveTo>
                      <a:pt x="0" y="588"/>
                    </a:moveTo>
                    <a:cubicBezTo>
                      <a:pt x="98" y="563"/>
                      <a:pt x="413" y="494"/>
                      <a:pt x="590" y="437"/>
                    </a:cubicBezTo>
                    <a:cubicBezTo>
                      <a:pt x="767" y="380"/>
                      <a:pt x="905" y="318"/>
                      <a:pt x="1063" y="245"/>
                    </a:cubicBezTo>
                    <a:cubicBezTo>
                      <a:pt x="1221" y="172"/>
                      <a:pt x="1396" y="2"/>
                      <a:pt x="1539" y="1"/>
                    </a:cubicBezTo>
                    <a:cubicBezTo>
                      <a:pt x="1682" y="0"/>
                      <a:pt x="1811" y="177"/>
                      <a:pt x="1923" y="241"/>
                    </a:cubicBezTo>
                    <a:cubicBezTo>
                      <a:pt x="2034" y="305"/>
                      <a:pt x="2113" y="346"/>
                      <a:pt x="2209" y="385"/>
                    </a:cubicBezTo>
                    <a:cubicBezTo>
                      <a:pt x="2304" y="424"/>
                      <a:pt x="2437" y="455"/>
                      <a:pt x="2496" y="474"/>
                    </a:cubicBezTo>
                  </a:path>
                </a:pathLst>
              </a:custGeom>
              <a:noFill/>
              <a:ln w="28575" cmpd="sng">
                <a:solidFill>
                  <a:srgbClr val="0000FF"/>
                </a:solidFill>
                <a:round/>
                <a:headEnd/>
                <a:tailEnd/>
              </a:ln>
            </p:spPr>
            <p:txBody>
              <a:bodyPr wrap="none" anchor="ctr"/>
              <a:lstStyle/>
              <a:p>
                <a:endParaRPr lang="zh-CN" altLang="en-US"/>
              </a:p>
            </p:txBody>
          </p:sp>
          <p:sp>
            <p:nvSpPr>
              <p:cNvPr id="57409" name="Line 17"/>
              <p:cNvSpPr>
                <a:spLocks noChangeShapeType="1"/>
              </p:cNvSpPr>
              <p:nvPr/>
            </p:nvSpPr>
            <p:spPr bwMode="auto">
              <a:xfrm>
                <a:off x="2016" y="2304"/>
                <a:ext cx="0" cy="553"/>
              </a:xfrm>
              <a:prstGeom prst="line">
                <a:avLst/>
              </a:prstGeom>
              <a:noFill/>
              <a:ln w="19050">
                <a:solidFill>
                  <a:srgbClr val="000000"/>
                </a:solidFill>
                <a:prstDash val="dash"/>
                <a:round/>
                <a:headEnd/>
                <a:tailEnd/>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57410" name="Text Box 20"/>
                  <p:cNvSpPr txBox="1">
                    <a:spLocks noChangeArrowheads="1"/>
                  </p:cNvSpPr>
                  <p:nvPr/>
                </p:nvSpPr>
                <p:spPr bwMode="auto">
                  <a:xfrm>
                    <a:off x="1699" y="2830"/>
                    <a:ext cx="615" cy="330"/>
                  </a:xfrm>
                  <a:prstGeom prst="rect">
                    <a:avLst/>
                  </a:prstGeom>
                  <a:noFill/>
                  <a:ln w="9525">
                    <a:noFill/>
                    <a:miter lim="800000"/>
                    <a:headEnd/>
                    <a:tailEnd/>
                  </a:ln>
                </p:spPr>
                <p:txBody>
                  <a:bodyPr wrap="none">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000</m:t>
                          </m:r>
                        </m:oMath>
                      </m:oMathPara>
                    </a14:m>
                    <a:endParaRPr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endParaRPr>
                  </a:p>
                </p:txBody>
              </p:sp>
            </mc:Choice>
            <mc:Fallback xmlns="">
              <p:sp>
                <p:nvSpPr>
                  <p:cNvPr id="57410" name="Text Box 20"/>
                  <p:cNvSpPr txBox="1">
                    <a:spLocks noRot="1" noChangeAspect="1" noMove="1" noResize="1" noEditPoints="1" noAdjustHandles="1" noChangeArrowheads="1" noChangeShapeType="1" noTextEdit="1"/>
                  </p:cNvSpPr>
                  <p:nvPr/>
                </p:nvSpPr>
                <p:spPr bwMode="auto">
                  <a:xfrm>
                    <a:off x="1699" y="2830"/>
                    <a:ext cx="615" cy="330"/>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p:sp>
            <p:nvSpPr>
              <p:cNvPr id="57411" name="Line 21"/>
              <p:cNvSpPr>
                <a:spLocks noChangeShapeType="1"/>
              </p:cNvSpPr>
              <p:nvPr/>
            </p:nvSpPr>
            <p:spPr bwMode="auto">
              <a:xfrm flipH="1">
                <a:off x="912" y="2064"/>
                <a:ext cx="0" cy="864"/>
              </a:xfrm>
              <a:prstGeom prst="line">
                <a:avLst/>
              </a:prstGeom>
              <a:noFill/>
              <a:ln w="19050">
                <a:solidFill>
                  <a:srgbClr val="000000"/>
                </a:solidFill>
                <a:prstDash val="dash"/>
                <a:round/>
                <a:headEnd/>
                <a:tailEnd/>
              </a:ln>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34" name="矩形 33"/>
                <p:cNvSpPr/>
                <p:nvPr/>
              </p:nvSpPr>
              <p:spPr>
                <a:xfrm>
                  <a:off x="2217737" y="2180120"/>
                  <a:ext cx="9958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𝑓</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𝑣</m:t>
                            </m:r>
                          </m:e>
                        </m:d>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2217737" y="2180120"/>
                  <a:ext cx="99585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298718" y="4056236"/>
                  <a:ext cx="181790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𝑠</m:t>
                            </m:r>
                          </m:e>
                          <m:sup>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m:t>
                            </m:r>
                          </m:sup>
                        </m:sSup>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5298718" y="4056236"/>
                  <a:ext cx="181790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1950292" y="4096419"/>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1950292" y="4096419"/>
                  <a:ext cx="534890"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052177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left)">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wipe(left)">
                                      <p:cBhvr>
                                        <p:cTn id="39" dur="500"/>
                                        <p:tgtEl>
                                          <p:spTgt spid="2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wipe(left)">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left)">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33"/>
                                        </p:tgtEl>
                                        <p:attrNameLst>
                                          <p:attrName>style.visibility</p:attrName>
                                        </p:attrNameLst>
                                      </p:cBhvr>
                                      <p:to>
                                        <p:strVal val="visible"/>
                                      </p:to>
                                    </p:set>
                                    <p:animEffect transition="in" filter="wipe(left)">
                                      <p:cBhvr>
                                        <p:cTn id="54" dur="500"/>
                                        <p:tgtEl>
                                          <p:spTgt spid="33"/>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7" grpId="0"/>
      <p:bldP spid="28" grpId="0"/>
      <p:bldP spid="29" grpId="0"/>
      <p:bldP spid="30" grpId="0"/>
      <p:bldP spid="31" grpId="0"/>
      <p:bldP spid="32" grpId="0"/>
      <p:bldP spid="3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40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2" y="2386894"/>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8398"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3" name="Text Box 1029"/>
              <p:cNvSpPr txBox="1">
                <a:spLocks noChangeArrowheads="1"/>
              </p:cNvSpPr>
              <p:nvPr/>
            </p:nvSpPr>
            <p:spPr bwMode="auto">
              <a:xfrm>
                <a:off x="2408238" y="334963"/>
                <a:ext cx="8178800" cy="1815882"/>
              </a:xfrm>
              <a:prstGeom prst="rect">
                <a:avLst/>
              </a:prstGeom>
              <a:noFill/>
              <a:ln w="9525">
                <a:noFill/>
                <a:miter lim="800000"/>
                <a:headEnd/>
                <a:tailEnd/>
              </a:ln>
            </p:spPr>
            <p:txBody>
              <a:bodyPr>
                <a:spAutoFit/>
              </a:bodyPr>
              <a:lstStyle/>
              <a:p>
                <a:pPr algn="just">
                  <a:spcBef>
                    <a:spcPts val="0"/>
                  </a:spcBef>
                </a:pPr>
                <a:r>
                  <a:rPr kumimoji="1" lang="zh-CN" altLang="en-US" sz="2800" dirty="0">
                    <a:solidFill>
                      <a:srgbClr val="0000FF"/>
                    </a:solidFill>
                    <a:latin typeface="微软雅黑" panose="020B0503020204020204" pitchFamily="34" charset="-122"/>
                    <a:ea typeface="微软雅黑" panose="020B0503020204020204" pitchFamily="34" charset="-122"/>
                  </a:rPr>
                  <a:t>容器内盛有氮气，压强为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10</m:t>
                    </m:r>
                    <m:r>
                      <a:rPr lang="en-US" altLang="zh-CN" sz="2800" b="0" i="1" smtClean="0">
                        <a:solidFill>
                          <a:srgbClr val="0000FF"/>
                        </a:solidFill>
                        <a:latin typeface="Cambria Math" panose="02040503050406030204" pitchFamily="18" charset="0"/>
                        <a:ea typeface="Cambria Math" panose="02040503050406030204" pitchFamily="18" charset="0"/>
                      </a:rPr>
                      <m:t>𝑎𝑡𝑚</m:t>
                    </m:r>
                  </m:oMath>
                </a14:m>
                <a:r>
                  <a:rPr kumimoji="1" lang="zh-CN" altLang="en-US" sz="2800" dirty="0">
                    <a:solidFill>
                      <a:srgbClr val="0000FF"/>
                    </a:solidFill>
                    <a:latin typeface="微软雅黑" panose="020B0503020204020204" pitchFamily="34" charset="-122"/>
                    <a:ea typeface="微软雅黑" panose="020B0503020204020204" pitchFamily="34" charset="-122"/>
                  </a:rPr>
                  <a:t>、温度为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27℃ </m:t>
                    </m:r>
                  </m:oMath>
                </a14:m>
                <a:r>
                  <a:rPr kumimoji="1" lang="zh-CN" altLang="en-US" sz="2800" dirty="0">
                    <a:solidFill>
                      <a:srgbClr val="0000FF"/>
                    </a:solidFill>
                    <a:latin typeface="微软雅黑" panose="020B0503020204020204" pitchFamily="34" charset="-122"/>
                    <a:ea typeface="微软雅黑" panose="020B0503020204020204" pitchFamily="34" charset="-122"/>
                  </a:rPr>
                  <a:t>，氮分子的摩尔质量为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b="0" i="1" smtClean="0">
                        <a:solidFill>
                          <a:srgbClr val="0000FF"/>
                        </a:solidFill>
                        <a:latin typeface="Cambria Math" panose="02040503050406030204" pitchFamily="18" charset="0"/>
                        <a:ea typeface="Cambria Math" panose="02040503050406030204" pitchFamily="18" charset="0"/>
                      </a:rPr>
                      <m:t>𝑔</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𝑚𝑜𝑙</m:t>
                    </m:r>
                  </m:oMath>
                </a14:m>
                <a:r>
                  <a:rPr kumimoji="1" lang="zh-CN" altLang="en-US" sz="2800" dirty="0">
                    <a:solidFill>
                      <a:srgbClr val="0000FF"/>
                    </a:solidFill>
                    <a:latin typeface="微软雅黑" panose="020B0503020204020204" pitchFamily="34" charset="-122"/>
                    <a:ea typeface="微软雅黑" panose="020B0503020204020204" pitchFamily="34" charset="-122"/>
                  </a:rPr>
                  <a:t>。求①分子数密度；②分子质量；③质量密度；④最概然速率、平均速率和方均根速率；⑤平均平动动能。</a:t>
                </a:r>
                <a:endParaRPr kumimoji="1" lang="en-US" altLang="zh-CN"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13" name="Text Box 1029"/>
              <p:cNvSpPr txBox="1">
                <a:spLocks noRot="1" noChangeAspect="1" noMove="1" noResize="1" noEditPoints="1" noAdjustHandles="1" noChangeArrowheads="1" noChangeShapeType="1" noTextEdit="1"/>
              </p:cNvSpPr>
              <p:nvPr/>
            </p:nvSpPr>
            <p:spPr bwMode="auto">
              <a:xfrm>
                <a:off x="2408238" y="334963"/>
                <a:ext cx="8178800" cy="1815882"/>
              </a:xfrm>
              <a:prstGeom prst="rect">
                <a:avLst/>
              </a:prstGeom>
              <a:blipFill>
                <a:blip r:embed="rId2"/>
                <a:stretch>
                  <a:fillRect l="-1490" t="-3691" r="-1490" b="-8389"/>
                </a:stretch>
              </a:blipFill>
              <a:ln w="9525">
                <a:noFill/>
                <a:miter lim="800000"/>
                <a:headEnd/>
                <a:tailEnd/>
              </a:ln>
            </p:spPr>
            <p:txBody>
              <a:bodyPr/>
              <a:lstStyle/>
              <a:p>
                <a:r>
                  <a:rPr lang="zh-CN" altLang="en-US">
                    <a:noFill/>
                  </a:rPr>
                  <a:t> </a:t>
                </a:r>
              </a:p>
            </p:txBody>
          </p:sp>
        </mc:Fallback>
      </mc:AlternateContent>
      <p:sp>
        <p:nvSpPr>
          <p:cNvPr id="58394" name="Rectangle 23"/>
          <p:cNvSpPr>
            <a:spLocks noChangeArrowheads="1"/>
          </p:cNvSpPr>
          <p:nvPr/>
        </p:nvSpPr>
        <p:spPr bwMode="auto">
          <a:xfrm>
            <a:off x="2451105" y="5788534"/>
            <a:ext cx="838200" cy="523875"/>
          </a:xfrm>
          <a:prstGeom prst="rect">
            <a:avLst/>
          </a:prstGeom>
          <a:noFill/>
          <a:ln w="9525">
            <a:noFill/>
            <a:miter lim="800000"/>
            <a:headEnd/>
            <a:tailEnd/>
          </a:ln>
        </p:spPr>
        <p:txBody>
          <a:bodyPr>
            <a:spAutoFit/>
          </a:bodyPr>
          <a:lstStyle/>
          <a:p>
            <a:pPr algn="just">
              <a:spcBef>
                <a:spcPts val="0"/>
              </a:spcBef>
            </a:pPr>
            <a:r>
              <a:rPr kumimoji="1" lang="en-US" altLang="zh-CN" sz="2800" dirty="0">
                <a:solidFill>
                  <a:srgbClr val="0000FF"/>
                </a:solidFill>
                <a:latin typeface="微软雅黑" panose="020B0503020204020204" pitchFamily="34" charset="-122"/>
                <a:ea typeface="微软雅黑" panose="020B0503020204020204" pitchFamily="34" charset="-122"/>
              </a:rPr>
              <a:t>③</a:t>
            </a:r>
          </a:p>
        </p:txBody>
      </p:sp>
      <p:sp>
        <p:nvSpPr>
          <p:cNvPr id="18" name="Text Box 4"/>
          <p:cNvSpPr txBox="1">
            <a:spLocks noChangeArrowheads="1"/>
          </p:cNvSpPr>
          <p:nvPr/>
        </p:nvSpPr>
        <p:spPr bwMode="auto">
          <a:xfrm>
            <a:off x="2451944" y="2386894"/>
            <a:ext cx="14421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①</a:t>
            </a:r>
            <a:r>
              <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根据</a:t>
            </a:r>
            <a:endParaRPr lang="zh-CN" altLang="en-US" sz="2800"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文本框 18"/>
              <p:cNvSpPr txBox="1"/>
              <p:nvPr/>
            </p:nvSpPr>
            <p:spPr>
              <a:xfrm>
                <a:off x="3860046" y="2427584"/>
                <a:ext cx="14248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𝑛𝑘𝑇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860046" y="2427584"/>
                <a:ext cx="1424877"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3362925" y="3055784"/>
                <a:ext cx="1199431"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𝑛</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𝑃</m:t>
                          </m:r>
                        </m:num>
                        <m:den>
                          <m:r>
                            <a:rPr lang="en-US" altLang="zh-CN" sz="2800" i="1">
                              <a:solidFill>
                                <a:srgbClr val="0000FF"/>
                              </a:solidFill>
                              <a:latin typeface="Cambria Math" panose="02040503050406030204" pitchFamily="18" charset="0"/>
                            </a:rPr>
                            <m:t>𝑘𝑇</m:t>
                          </m:r>
                        </m:den>
                      </m:f>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3362925" y="3055784"/>
                <a:ext cx="1199431" cy="8066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4562356" y="2978935"/>
                <a:ext cx="3473002" cy="8707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13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num>
                        <m:den>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den>
                      </m:f>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4562356" y="2978935"/>
                <a:ext cx="3473002" cy="87075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444779" y="4008085"/>
                <a:ext cx="35174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26</m:t>
                          </m:r>
                        </m:sup>
                      </m:sSup>
                      <m:d>
                        <m:dPr>
                          <m:ctrlPr>
                            <a:rPr lang="en-US" altLang="zh-CN" sz="2800" i="1" smtClean="0">
                              <a:solidFill>
                                <a:srgbClr val="0000FF"/>
                              </a:solidFill>
                              <a:latin typeface="Cambria Math" panose="02040503050406030204" pitchFamily="18" charset="0"/>
                              <a:ea typeface="Cambria Math" panose="02040503050406030204" pitchFamily="18" charset="0"/>
                            </a:rPr>
                          </m:ctrlPr>
                        </m:dPr>
                        <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m:rPr>
                              <m:nor/>
                            </m:rPr>
                            <a:rPr lang="zh-CN" altLang="en-US" sz="2800" dirty="0"/>
                            <m:t> </m:t>
                          </m:r>
                        </m:e>
                      </m:d>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4444779" y="4008085"/>
                <a:ext cx="351743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362925" y="4691889"/>
                <a:ext cx="1423916"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𝑚</m:t>
                      </m:r>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𝑁</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362925" y="4691889"/>
                <a:ext cx="1423916" cy="87710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4642827" y="4666967"/>
                <a:ext cx="2468689" cy="8645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0" smtClean="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num>
                        <m:den>
                          <m:r>
                            <a:rPr lang="en-US" altLang="zh-CN" sz="2800" b="0" i="1" smtClean="0">
                              <a:solidFill>
                                <a:srgbClr val="0000FF"/>
                              </a:solidFill>
                              <a:latin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022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den>
                      </m:f>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4642827" y="4666967"/>
                <a:ext cx="2468689" cy="86459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111516" y="4895061"/>
                <a:ext cx="34082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−26</m:t>
                          </m:r>
                        </m:sup>
                      </m:sSup>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m:rPr>
                              <m:nor/>
                            </m:rPr>
                            <a:rPr lang="en-US" altLang="zh-CN" sz="2800" b="0" i="0" smtClean="0">
                              <a:solidFill>
                                <a:srgbClr val="0000FF"/>
                              </a:solidFill>
                              <a:latin typeface="Cambria Math" panose="02040503050406030204" pitchFamily="18" charset="0"/>
                              <a:ea typeface="Cambria Math" panose="02040503050406030204" pitchFamily="18" charset="0"/>
                            </a:rPr>
                            <m:t>kg</m:t>
                          </m:r>
                          <m:r>
                            <m:rPr>
                              <m:nor/>
                            </m:rPr>
                            <a:rPr lang="zh-CN" altLang="en-US" sz="2800" dirty="0"/>
                            <m:t> </m:t>
                          </m:r>
                        </m:e>
                      </m:d>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7111516" y="4895061"/>
                <a:ext cx="340824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3362925" y="5851152"/>
                <a:ext cx="128567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𝜌</m:t>
                      </m:r>
                      <m:r>
                        <a:rPr lang="zh-CN" altLang="en-US" sz="2800" i="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𝑚𝑛</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3362925" y="5851152"/>
                <a:ext cx="1285673"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4475554" y="5830404"/>
                <a:ext cx="48644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−26</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.45×</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26</m:t>
                          </m:r>
                        </m:sup>
                      </m:sSup>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4475554" y="5830404"/>
                <a:ext cx="486440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066055" y="5851152"/>
                <a:ext cx="2716256" cy="533544"/>
              </a:xfrm>
              <a:prstGeom prst="rect">
                <a:avLst/>
              </a:prstGeom>
            </p:spPr>
            <p:txBody>
              <a:bodyPr wrap="none">
                <a:spAutoFit/>
              </a:bodyPr>
              <a:lstStyle/>
              <a:p>
                <a:pPr algn="just">
                  <a:spcBef>
                    <a:spcPts val="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=11.4</m:t>
                      </m:r>
                      <m:d>
                        <m:dPr>
                          <m:ctrlPr>
                            <a:rPr lang="en-US" altLang="zh-CN" sz="2800" i="1" smtClean="0">
                              <a:solidFill>
                                <a:srgbClr val="0000FF"/>
                              </a:solidFill>
                              <a:latin typeface="Cambria Math" panose="02040503050406030204" pitchFamily="18" charset="0"/>
                              <a:ea typeface="Cambria Math" panose="02040503050406030204" pitchFamily="18" charset="0"/>
                            </a:rPr>
                          </m:ctrlPr>
                        </m:dPr>
                        <m:e>
                          <m:r>
                            <m:rPr>
                              <m:nor/>
                            </m:rPr>
                            <a:rPr lang="en-US" altLang="zh-CN" sz="2800" i="0" smtClean="0">
                              <a:solidFill>
                                <a:srgbClr val="0000FF"/>
                              </a:solidFill>
                              <a:latin typeface="微软雅黑" panose="020B0503020204020204" pitchFamily="34" charset="-122"/>
                              <a:ea typeface="微软雅黑" panose="020B0503020204020204" pitchFamily="34" charset="-122"/>
                            </a:rPr>
                            <m:t>kg</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a:solidFill>
                                    <a:srgbClr val="0000FF"/>
                                  </a:solidFill>
                                  <a:latin typeface="Cambria Math" panose="02040503050406030204" pitchFamily="18" charset="0"/>
                                  <a:ea typeface="Cambria Math" panose="02040503050406030204" pitchFamily="18" charset="0"/>
                                </a:rPr>
                                <m:t>𝑚</m:t>
                              </m:r>
                            </m:e>
                            <m:sup>
                              <m:r>
                                <a:rPr lang="en-US" altLang="zh-CN" sz="2800" b="0" i="1">
                                  <a:solidFill>
                                    <a:srgbClr val="0000FF"/>
                                  </a:solidFill>
                                  <a:latin typeface="Cambria Math" panose="02040503050406030204" pitchFamily="18" charset="0"/>
                                  <a:ea typeface="Cambria Math" panose="02040503050406030204" pitchFamily="18" charset="0"/>
                                </a:rPr>
                                <m:t>−3</m:t>
                              </m:r>
                            </m:sup>
                          </m:sSup>
                        </m:e>
                      </m:d>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9066055" y="5851152"/>
                <a:ext cx="2716256" cy="533544"/>
              </a:xfrm>
              <a:prstGeom prst="rect">
                <a:avLst/>
              </a:prstGeom>
              <a:blipFill>
                <a:blip r:embed="rId12"/>
                <a:stretch>
                  <a:fillRect/>
                </a:stretch>
              </a:blipFill>
            </p:spPr>
            <p:txBody>
              <a:bodyPr/>
              <a:lstStyle/>
              <a:p>
                <a:r>
                  <a:rPr lang="zh-CN" altLang="en-US">
                    <a:noFill/>
                  </a:rPr>
                  <a:t> </a:t>
                </a:r>
              </a:p>
            </p:txBody>
          </p:sp>
        </mc:Fallback>
      </mc:AlternateContent>
      <p:sp>
        <p:nvSpPr>
          <p:cNvPr id="2" name="矩形 1"/>
          <p:cNvSpPr/>
          <p:nvPr/>
        </p:nvSpPr>
        <p:spPr>
          <a:xfrm>
            <a:off x="2451105" y="4868829"/>
            <a:ext cx="543739" cy="523220"/>
          </a:xfrm>
          <a:prstGeom prst="rect">
            <a:avLst/>
          </a:prstGeom>
        </p:spPr>
        <p:txBody>
          <a:bodyPr wrap="non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②</a:t>
            </a:r>
            <a:endParaRPr lang="zh-CN" altLang="en-US" sz="28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left)">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wipe(left)">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lef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
                                        </p:tgtEl>
                                        <p:attrNameLst>
                                          <p:attrName>style.visibility</p:attrName>
                                        </p:attrNameLst>
                                      </p:cBhvr>
                                      <p:to>
                                        <p:strVal val="visible"/>
                                      </p:to>
                                    </p:set>
                                    <p:animEffect transition="in" filter="wipe(left)">
                                      <p:cBhvr>
                                        <p:cTn id="50" dur="500"/>
                                        <p:tgtEl>
                                          <p:spTgt spid="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wipe(left)">
                                      <p:cBhvr>
                                        <p:cTn id="55" dur="500"/>
                                        <p:tgtEl>
                                          <p:spTgt spid="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wipe(left)">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left)">
                                      <p:cBhvr>
                                        <p:cTn id="65" dur="500"/>
                                        <p:tgtEl>
                                          <p:spTgt spid="2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8394"/>
                                        </p:tgtEl>
                                        <p:attrNameLst>
                                          <p:attrName>style.visibility</p:attrName>
                                        </p:attrNameLst>
                                      </p:cBhvr>
                                      <p:to>
                                        <p:strVal val="visible"/>
                                      </p:to>
                                    </p:set>
                                    <p:animEffect transition="in" filter="wipe(left)">
                                      <p:cBhvr>
                                        <p:cTn id="70" dur="500"/>
                                        <p:tgtEl>
                                          <p:spTgt spid="5839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left)">
                                      <p:cBhvr>
                                        <p:cTn id="80" dur="500"/>
                                        <p:tgtEl>
                                          <p:spTgt spid="2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wipe(left)">
                                      <p:cBhvr>
                                        <p:cTn id="8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58394" grpId="0"/>
      <p:bldP spid="18" grpId="0"/>
      <p:bldP spid="19" grpId="0"/>
      <p:bldP spid="20" grpId="0"/>
      <p:bldP spid="21" grpId="0"/>
      <p:bldP spid="22" grpId="0"/>
      <p:bldP spid="23" grpId="0"/>
      <p:bldP spid="24" grpId="0"/>
      <p:bldP spid="25" grpId="0"/>
      <p:bldP spid="26" grpId="0"/>
      <p:bldP spid="27" grpId="0"/>
      <p:bldP spid="28" grpId="0"/>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26" name="Rectangle 27"/>
          <p:cNvSpPr>
            <a:spLocks noChangeArrowheads="1"/>
          </p:cNvSpPr>
          <p:nvPr/>
        </p:nvSpPr>
        <p:spPr bwMode="auto">
          <a:xfrm>
            <a:off x="2717800" y="5409844"/>
            <a:ext cx="715963" cy="523875"/>
          </a:xfrm>
          <a:prstGeom prst="rect">
            <a:avLst/>
          </a:prstGeom>
          <a:noFill/>
          <a:ln w="9525">
            <a:noFill/>
            <a:miter lim="800000"/>
            <a:headEnd/>
            <a:tailEnd/>
          </a:ln>
        </p:spPr>
        <p:txBody>
          <a:bodyPr>
            <a:spAutoFit/>
          </a:bodyPr>
          <a:lstStyle/>
          <a:p>
            <a:r>
              <a:rPr kumimoji="1" lang="en-US" altLang="zh-CN" sz="2800">
                <a:solidFill>
                  <a:srgbClr val="0000FF"/>
                </a:solidFill>
                <a:latin typeface="微软雅黑" panose="020B0503020204020204" pitchFamily="34" charset="-122"/>
                <a:ea typeface="微软雅黑" panose="020B0503020204020204" pitchFamily="34" charset="-122"/>
              </a:rPr>
              <a:t>⑤</a:t>
            </a:r>
          </a:p>
        </p:txBody>
      </p:sp>
      <p:sp>
        <p:nvSpPr>
          <p:cNvPr id="3" name="矩形 2"/>
          <p:cNvSpPr>
            <a:spLocks noChangeArrowheads="1"/>
          </p:cNvSpPr>
          <p:nvPr/>
        </p:nvSpPr>
        <p:spPr bwMode="auto">
          <a:xfrm>
            <a:off x="2717800" y="528638"/>
            <a:ext cx="452438" cy="523875"/>
          </a:xfrm>
          <a:prstGeom prst="rect">
            <a:avLst/>
          </a:prstGeom>
          <a:noFill/>
          <a:ln w="9525">
            <a:noFill/>
            <a:miter lim="800000"/>
            <a:headEnd/>
            <a:tailEnd/>
          </a:ln>
        </p:spPr>
        <p:txBody>
          <a:bodyPr>
            <a:spAutoFit/>
          </a:bodyPr>
          <a:lstStyle/>
          <a:p>
            <a:r>
              <a:rPr lang="zh-CN" altLang="en-US" sz="2800" dirty="0">
                <a:solidFill>
                  <a:srgbClr val="0000FF"/>
                </a:solidFill>
                <a:latin typeface="微软雅黑" panose="020B0503020204020204" pitchFamily="34" charset="-122"/>
                <a:ea typeface="微软雅黑" panose="020B0503020204020204" pitchFamily="34" charset="-122"/>
              </a:rPr>
              <a:t>④</a:t>
            </a:r>
          </a:p>
        </p:txBody>
      </p:sp>
      <mc:AlternateContent xmlns:mc="http://schemas.openxmlformats.org/markup-compatibility/2006" xmlns:a14="http://schemas.microsoft.com/office/drawing/2010/main">
        <mc:Choice Requires="a14">
          <p:sp>
            <p:nvSpPr>
              <p:cNvPr id="10" name="矩形 9"/>
              <p:cNvSpPr/>
              <p:nvPr/>
            </p:nvSpPr>
            <p:spPr>
              <a:xfrm flipH="1">
                <a:off x="3114830" y="109844"/>
                <a:ext cx="1290534" cy="140750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a:solidFill>
                                <a:srgbClr val="0000FF"/>
                              </a:solidFill>
                              <a:latin typeface="Cambria Math" panose="02040503050406030204" pitchFamily="18" charset="0"/>
                              <a:ea typeface="Cambria Math" panose="02040503050406030204" pitchFamily="18" charset="0"/>
                            </a:rPr>
                          </m:ctrlPr>
                        </m:radPr>
                        <m:deg/>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a:solidFill>
                                    <a:srgbClr val="0000FF"/>
                                  </a:solidFill>
                                  <a:latin typeface="Cambria Math" panose="02040503050406030204" pitchFamily="18" charset="0"/>
                                  <a:ea typeface="Cambria Math" panose="02040503050406030204" pitchFamily="18" charset="0"/>
                                </a:rPr>
                                <m:t>𝑇</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𝑀</m:t>
                                  </m:r>
                                </m:e>
                                <m:sub>
                                  <m:r>
                                    <a:rPr lang="en-US" altLang="zh-CN" sz="2800" b="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10" name="矩形 9"/>
              <p:cNvSpPr>
                <a:spLocks noRot="1" noChangeAspect="1" noMove="1" noResize="1" noEditPoints="1" noAdjustHandles="1" noChangeArrowheads="1" noChangeShapeType="1" noTextEdit="1"/>
              </p:cNvSpPr>
              <p:nvPr/>
            </p:nvSpPr>
            <p:spPr>
              <a:xfrm flipH="1">
                <a:off x="3114830" y="109844"/>
                <a:ext cx="1290534" cy="140750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flipH="1">
                <a:off x="3999809" y="48875"/>
                <a:ext cx="3033713"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i="1" smtClean="0">
                              <a:solidFill>
                                <a:srgbClr val="0000FF"/>
                              </a:solidFill>
                              <a:latin typeface="Cambria Math" panose="02040503050406030204" pitchFamily="18" charset="0"/>
                              <a:ea typeface="Cambria Math" panose="02040503050406030204" pitchFamily="18" charset="0"/>
                            </a:rPr>
                          </m:ctrlPr>
                        </m:radPr>
                        <m:deg/>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8.31</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300</m:t>
                              </m:r>
                            </m:num>
                            <m:den>
                              <m:r>
                                <a:rPr lang="en-US" altLang="zh-CN" sz="2800" b="0" i="1">
                                  <a:solidFill>
                                    <a:srgbClr val="0000FF"/>
                                  </a:solidFill>
                                  <a:latin typeface="Cambria Math" panose="02040503050406030204" pitchFamily="18" charset="0"/>
                                </a:rPr>
                                <m:t>28</m:t>
                              </m:r>
                              <m:r>
                                <a:rPr lang="en-US" altLang="zh-CN" sz="2800" b="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a:solidFill>
                                        <a:srgbClr val="0000FF"/>
                                      </a:solidFill>
                                      <a:latin typeface="Cambria Math" panose="02040503050406030204" pitchFamily="18" charset="0"/>
                                      <a:ea typeface="Cambria Math" panose="02040503050406030204" pitchFamily="18" charset="0"/>
                                    </a:rPr>
                                    <m:t>10</m:t>
                                  </m:r>
                                </m:e>
                                <m:sup>
                                  <m:r>
                                    <a:rPr lang="en-US" altLang="zh-CN" sz="2800" b="0" i="1">
                                      <a:solidFill>
                                        <a:srgbClr val="0000FF"/>
                                      </a:solidFill>
                                      <a:latin typeface="Cambria Math" panose="02040503050406030204" pitchFamily="18" charset="0"/>
                                      <a:ea typeface="Cambria Math" panose="02040503050406030204" pitchFamily="18" charset="0"/>
                                    </a:rPr>
                                    <m:t>−3</m:t>
                                  </m:r>
                                </m:sup>
                              </m:sSup>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11" name="矩形 10"/>
              <p:cNvSpPr>
                <a:spLocks noRot="1" noChangeAspect="1" noMove="1" noResize="1" noEditPoints="1" noAdjustHandles="1" noChangeArrowheads="1" noChangeShapeType="1" noTextEdit="1"/>
              </p:cNvSpPr>
              <p:nvPr/>
            </p:nvSpPr>
            <p:spPr>
              <a:xfrm flipH="1">
                <a:off x="3999809" y="48875"/>
                <a:ext cx="3033713" cy="136537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707603" y="529293"/>
                <a:ext cx="13039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=298</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6707603" y="529293"/>
                <a:ext cx="130394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flipH="1">
                <a:off x="3444810" y="1345285"/>
                <a:ext cx="2549358"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𝑣</m:t>
                          </m:r>
                        </m:e>
                        <m:sub>
                          <m:r>
                            <a:rPr lang="en-US" altLang="zh-CN" sz="2800" b="0" i="1">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1.41</m:t>
                      </m:r>
                      <m:rad>
                        <m:radPr>
                          <m:degHide m:val="on"/>
                          <m:ctrlPr>
                            <a:rPr lang="en-US" altLang="zh-CN" sz="2800" i="1">
                              <a:solidFill>
                                <a:srgbClr val="0000FF"/>
                              </a:solidFill>
                              <a:latin typeface="Cambria Math" panose="02040503050406030204" pitchFamily="18" charset="0"/>
                              <a:ea typeface="Cambria Math" panose="02040503050406030204" pitchFamily="18" charset="0"/>
                            </a:rPr>
                          </m:ctrlPr>
                        </m:radPr>
                        <m:deg/>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𝑀</m:t>
                                  </m:r>
                                </m:e>
                                <m:sub>
                                  <m:r>
                                    <a:rPr lang="en-US" altLang="zh-CN" sz="2800" b="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13" name="矩形 12"/>
              <p:cNvSpPr>
                <a:spLocks noRot="1" noChangeAspect="1" noMove="1" noResize="1" noEditPoints="1" noAdjustHandles="1" noChangeArrowheads="1" noChangeShapeType="1" noTextEdit="1"/>
              </p:cNvSpPr>
              <p:nvPr/>
            </p:nvSpPr>
            <p:spPr>
              <a:xfrm flipH="1">
                <a:off x="3444810" y="1345285"/>
                <a:ext cx="2549358" cy="136537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994168" y="1763825"/>
                <a:ext cx="23403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1.41×</m:t>
                      </m:r>
                      <m:r>
                        <a:rPr lang="en-US" altLang="zh-CN" sz="2800" b="0" i="1" smtClean="0">
                          <a:solidFill>
                            <a:srgbClr val="0000FF"/>
                          </a:solidFill>
                          <a:latin typeface="Cambria Math" panose="02040503050406030204" pitchFamily="18" charset="0"/>
                        </a:rPr>
                        <m:t>298</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15" name="矩形 14"/>
              <p:cNvSpPr>
                <a:spLocks noRot="1" noChangeAspect="1" noMove="1" noResize="1" noEditPoints="1" noAdjustHandles="1" noChangeArrowheads="1" noChangeShapeType="1" noTextEdit="1"/>
              </p:cNvSpPr>
              <p:nvPr/>
            </p:nvSpPr>
            <p:spPr>
              <a:xfrm>
                <a:off x="5994168" y="1763825"/>
                <a:ext cx="234032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8164512" y="1755315"/>
                <a:ext cx="21830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=417.7</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16" name="矩形 15"/>
              <p:cNvSpPr>
                <a:spLocks noRot="1" noChangeAspect="1" noMove="1" noResize="1" noEditPoints="1" noAdjustHandles="1" noChangeArrowheads="1" noChangeShapeType="1" noTextEdit="1"/>
              </p:cNvSpPr>
              <p:nvPr/>
            </p:nvSpPr>
            <p:spPr>
              <a:xfrm>
                <a:off x="8164512" y="1755315"/>
                <a:ext cx="218309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flipH="1">
                <a:off x="3494074" y="2571307"/>
                <a:ext cx="2409891"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ea typeface="Cambria Math" panose="02040503050406030204" pitchFamily="18" charset="0"/>
                            </a:rPr>
                          </m:ctrlPr>
                        </m:barPr>
                        <m:e>
                          <m:r>
                            <a:rPr lang="en-US" altLang="zh-CN" sz="2800" b="0" i="1">
                              <a:solidFill>
                                <a:srgbClr val="0000FF"/>
                              </a:solidFill>
                              <a:latin typeface="Cambria Math" panose="02040503050406030204" pitchFamily="18" charset="0"/>
                              <a:ea typeface="Cambria Math" panose="02040503050406030204" pitchFamily="18" charset="0"/>
                            </a:rPr>
                            <m:t>𝑣</m:t>
                          </m:r>
                        </m:e>
                      </m:ba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59</m:t>
                      </m:r>
                      <m:rad>
                        <m:radPr>
                          <m:degHide m:val="on"/>
                          <m:ctrlPr>
                            <a:rPr lang="en-US" altLang="zh-CN" sz="2800" i="1">
                              <a:solidFill>
                                <a:srgbClr val="0000FF"/>
                              </a:solidFill>
                              <a:latin typeface="Cambria Math" panose="02040503050406030204" pitchFamily="18" charset="0"/>
                              <a:ea typeface="Cambria Math" panose="02040503050406030204" pitchFamily="18" charset="0"/>
                            </a:rPr>
                          </m:ctrlPr>
                        </m:radPr>
                        <m:deg/>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𝑀</m:t>
                                  </m:r>
                                </m:e>
                                <m:sub>
                                  <m:r>
                                    <a:rPr lang="en-US" altLang="zh-CN" sz="2800" b="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17" name="矩形 16"/>
              <p:cNvSpPr>
                <a:spLocks noRot="1" noChangeAspect="1" noMove="1" noResize="1" noEditPoints="1" noAdjustHandles="1" noChangeArrowheads="1" noChangeShapeType="1" noTextEdit="1"/>
              </p:cNvSpPr>
              <p:nvPr/>
            </p:nvSpPr>
            <p:spPr>
              <a:xfrm flipH="1">
                <a:off x="3494074" y="2571307"/>
                <a:ext cx="2409891" cy="136537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043434" y="2989847"/>
                <a:ext cx="23403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59</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298</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3" name="矩形 22"/>
              <p:cNvSpPr>
                <a:spLocks noRot="1" noChangeAspect="1" noMove="1" noResize="1" noEditPoints="1" noAdjustHandles="1" noChangeArrowheads="1" noChangeShapeType="1" noTextEdit="1"/>
              </p:cNvSpPr>
              <p:nvPr/>
            </p:nvSpPr>
            <p:spPr>
              <a:xfrm>
                <a:off x="6043434" y="2989847"/>
                <a:ext cx="234032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8213778" y="2981337"/>
                <a:ext cx="19105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=476</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4" name="矩形 23"/>
              <p:cNvSpPr>
                <a:spLocks noRot="1" noChangeAspect="1" noMove="1" noResize="1" noEditPoints="1" noAdjustHandles="1" noChangeArrowheads="1" noChangeShapeType="1" noTextEdit="1"/>
              </p:cNvSpPr>
              <p:nvPr/>
            </p:nvSpPr>
            <p:spPr>
              <a:xfrm>
                <a:off x="8213778" y="2981337"/>
                <a:ext cx="191058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flipH="1">
                <a:off x="3444810" y="3822796"/>
                <a:ext cx="2795255"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panose="02040503050406030204" pitchFamily="18" charset="0"/>
                              <a:ea typeface="Cambria Math" panose="02040503050406030204" pitchFamily="18" charset="0"/>
                            </a:rPr>
                          </m:ctrlPr>
                        </m:radPr>
                        <m:deg/>
                        <m:e>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sSup>
                                <m:sSupPr>
                                  <m:ctrlPr>
                                    <a:rPr lang="en-US" altLang="zh-CN" sz="2800" i="1">
                                      <a:solidFill>
                                        <a:srgbClr val="0000FF"/>
                                      </a:solidFill>
                                      <a:latin typeface="Cambria Math" panose="02040503050406030204" pitchFamily="18" charset="0"/>
                                    </a:rPr>
                                  </m:ctrlPr>
                                </m:sSupPr>
                                <m:e>
                                  <m:r>
                                    <a:rPr lang="en-US" altLang="zh-CN" sz="2800" b="0" i="1">
                                      <a:solidFill>
                                        <a:srgbClr val="0000FF"/>
                                      </a:solidFill>
                                      <a:latin typeface="Cambria Math" panose="02040503050406030204" pitchFamily="18" charset="0"/>
                                    </a:rPr>
                                    <m:t>𝑣</m:t>
                                  </m:r>
                                </m:e>
                                <m:sup>
                                  <m:r>
                                    <a:rPr lang="en-US" altLang="zh-CN" sz="2800" b="0" i="1">
                                      <a:solidFill>
                                        <a:srgbClr val="0000FF"/>
                                      </a:solidFill>
                                      <a:latin typeface="Cambria Math" panose="02040503050406030204" pitchFamily="18" charset="0"/>
                                    </a:rPr>
                                    <m:t>2</m:t>
                                  </m:r>
                                </m:sup>
                              </m:sSup>
                            </m:e>
                          </m:bar>
                        </m:e>
                      </m:rad>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73</m:t>
                      </m:r>
                      <m:rad>
                        <m:radPr>
                          <m:degHide m:val="on"/>
                          <m:ctrlPr>
                            <a:rPr lang="en-US" altLang="zh-CN" sz="2800" i="1">
                              <a:solidFill>
                                <a:srgbClr val="0000FF"/>
                              </a:solidFill>
                              <a:latin typeface="Cambria Math" panose="02040503050406030204" pitchFamily="18" charset="0"/>
                              <a:ea typeface="Cambria Math" panose="02040503050406030204" pitchFamily="18" charset="0"/>
                            </a:rPr>
                          </m:ctrlPr>
                        </m:radPr>
                        <m:deg/>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b="0" i="1">
                                  <a:solidFill>
                                    <a:srgbClr val="0000FF"/>
                                  </a:solidFill>
                                  <a:latin typeface="Cambria Math" panose="02040503050406030204" pitchFamily="18" charset="0"/>
                                  <a:ea typeface="Cambria Math" panose="02040503050406030204" pitchFamily="18" charset="0"/>
                                </a:rPr>
                                <m:t>𝑅𝑇</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a:solidFill>
                                        <a:srgbClr val="0000FF"/>
                                      </a:solidFill>
                                      <a:latin typeface="Cambria Math" panose="02040503050406030204" pitchFamily="18" charset="0"/>
                                      <a:ea typeface="Cambria Math" panose="02040503050406030204" pitchFamily="18" charset="0"/>
                                    </a:rPr>
                                    <m:t>𝑀</m:t>
                                  </m:r>
                                </m:e>
                                <m:sub>
                                  <m:r>
                                    <a:rPr lang="en-US" altLang="zh-CN" sz="2800" b="0" i="1">
                                      <a:solidFill>
                                        <a:srgbClr val="0000FF"/>
                                      </a:solidFill>
                                      <a:latin typeface="Cambria Math" panose="02040503050406030204" pitchFamily="18" charset="0"/>
                                      <a:ea typeface="Cambria Math" panose="02040503050406030204" pitchFamily="18" charset="0"/>
                                    </a:rPr>
                                    <m:t>𝑚</m:t>
                                  </m:r>
                                </m:sub>
                              </m:sSub>
                            </m:den>
                          </m:f>
                        </m:e>
                      </m:rad>
                    </m:oMath>
                  </m:oMathPara>
                </a14:m>
                <a:endParaRPr lang="zh-CN" altLang="en-US" sz="2800" i="1" dirty="0">
                  <a:latin typeface="微软雅黑" panose="020B0503020204020204" pitchFamily="34" charset="-122"/>
                  <a:ea typeface="微软雅黑" panose="020B0503020204020204" pitchFamily="34" charset="-122"/>
                </a:endParaRPr>
              </a:p>
            </p:txBody>
          </p:sp>
        </mc:Choice>
        <mc:Fallback xmlns="">
          <p:sp>
            <p:nvSpPr>
              <p:cNvPr id="25" name="矩形 24"/>
              <p:cNvSpPr>
                <a:spLocks noRot="1" noChangeAspect="1" noMove="1" noResize="1" noEditPoints="1" noAdjustHandles="1" noChangeArrowheads="1" noChangeShapeType="1" noTextEdit="1"/>
              </p:cNvSpPr>
              <p:nvPr/>
            </p:nvSpPr>
            <p:spPr>
              <a:xfrm flipH="1">
                <a:off x="3444810" y="3822796"/>
                <a:ext cx="2795255" cy="136537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403514" y="4214823"/>
                <a:ext cx="23403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73</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rPr>
                        <m:t>298</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6" name="矩形 25"/>
              <p:cNvSpPr>
                <a:spLocks noRot="1" noChangeAspect="1" noMove="1" noResize="1" noEditPoints="1" noAdjustHandles="1" noChangeArrowheads="1" noChangeShapeType="1" noTextEdit="1"/>
              </p:cNvSpPr>
              <p:nvPr/>
            </p:nvSpPr>
            <p:spPr>
              <a:xfrm>
                <a:off x="6403514" y="4214823"/>
                <a:ext cx="234032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573858" y="4206313"/>
                <a:ext cx="19105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=515</m:t>
                      </m:r>
                      <m:r>
                        <a:rPr lang="en-US" altLang="zh-CN" sz="2800" b="0" i="1" smtClean="0">
                          <a:solidFill>
                            <a:srgbClr val="0000FF"/>
                          </a:solidFill>
                          <a:latin typeface="Cambria Math" panose="02040503050406030204" pitchFamily="18" charset="0"/>
                        </a:rPr>
                        <m:t>𝑚</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7" name="矩形 26"/>
              <p:cNvSpPr>
                <a:spLocks noRot="1" noChangeAspect="1" noMove="1" noResize="1" noEditPoints="1" noAdjustHandles="1" noChangeArrowheads="1" noChangeShapeType="1" noTextEdit="1"/>
              </p:cNvSpPr>
              <p:nvPr/>
            </p:nvSpPr>
            <p:spPr>
              <a:xfrm>
                <a:off x="8573858" y="4206313"/>
                <a:ext cx="191058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303638" y="5189616"/>
                <a:ext cx="183749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ea typeface="Cambria Math" panose="02040503050406030204" pitchFamily="18" charset="0"/>
                            </a:rPr>
                          </m:ctrlPr>
                        </m:bar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b="0" i="1">
                                  <a:solidFill>
                                    <a:srgbClr val="0000FF"/>
                                  </a:solidFill>
                                  <a:latin typeface="Cambria Math" panose="02040503050406030204" pitchFamily="18" charset="0"/>
                                  <a:ea typeface="Cambria Math" panose="02040503050406030204" pitchFamily="18" charset="0"/>
                                </a:rPr>
                                <m:t>𝜀</m:t>
                              </m:r>
                            </m:e>
                            <m:sub>
                              <m:r>
                                <a:rPr lang="en-US" altLang="zh-CN" sz="2800" b="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3</m:t>
                          </m:r>
                        </m:num>
                        <m:den>
                          <m:r>
                            <a:rPr lang="en-US" altLang="zh-CN" sz="2800" b="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8" name="矩形 27"/>
              <p:cNvSpPr>
                <a:spLocks noRot="1" noChangeAspect="1" noMove="1" noResize="1" noEditPoints="1" noAdjustHandles="1" noChangeArrowheads="1" noChangeShapeType="1" noTextEdit="1"/>
              </p:cNvSpPr>
              <p:nvPr/>
            </p:nvSpPr>
            <p:spPr>
              <a:xfrm>
                <a:off x="3303638" y="5189616"/>
                <a:ext cx="1837491" cy="89896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029188" y="5198126"/>
                <a:ext cx="4278864"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3</m:t>
                          </m:r>
                        </m:num>
                        <m:den>
                          <m:r>
                            <a:rPr lang="en-US" altLang="zh-CN" sz="2800" b="0" i="1">
                              <a:solidFill>
                                <a:srgbClr val="0000FF"/>
                              </a:solidFill>
                              <a:latin typeface="Cambria Math" panose="02040503050406030204" pitchFamily="18" charset="0"/>
                            </a:rPr>
                            <m:t>2</m:t>
                          </m:r>
                        </m:den>
                      </m:f>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a:solidFill>
                            <a:srgbClr val="0000FF"/>
                          </a:solidFill>
                          <a:latin typeface="Cambria Math" panose="02040503050406030204" pitchFamily="18" charset="0"/>
                        </a:rPr>
                        <m:t>1</m:t>
                      </m:r>
                      <m:r>
                        <a:rPr lang="en-US" altLang="zh-CN" sz="2800" b="0" i="1">
                          <a:solidFill>
                            <a:srgbClr val="0000FF"/>
                          </a:solidFill>
                          <a:latin typeface="Cambria Math" panose="02040503050406030204" pitchFamily="18" charset="0"/>
                          <a:ea typeface="Cambria Math" panose="02040503050406030204" pitchFamily="18" charset="0"/>
                        </a:rPr>
                        <m:t>.38×</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a:solidFill>
                                <a:srgbClr val="0000FF"/>
                              </a:solidFill>
                              <a:latin typeface="Cambria Math" panose="02040503050406030204" pitchFamily="18" charset="0"/>
                              <a:ea typeface="Cambria Math" panose="02040503050406030204" pitchFamily="18" charset="0"/>
                            </a:rPr>
                            <m:t>10</m:t>
                          </m:r>
                        </m:e>
                        <m:sup>
                          <m:r>
                            <a:rPr lang="en-US" altLang="zh-CN" sz="2800" b="0" i="1">
                              <a:solidFill>
                                <a:srgbClr val="0000FF"/>
                              </a:solidFill>
                              <a:latin typeface="Cambria Math" panose="02040503050406030204" pitchFamily="18" charset="0"/>
                              <a:ea typeface="Cambria Math" panose="02040503050406030204" pitchFamily="18" charset="0"/>
                            </a:rPr>
                            <m:t>−23</m:t>
                          </m:r>
                        </m:sup>
                      </m:sSup>
                      <m:r>
                        <a:rPr lang="en-US" altLang="zh-CN" sz="2800" b="0" i="1">
                          <a:solidFill>
                            <a:srgbClr val="0000FF"/>
                          </a:solidFill>
                          <a:latin typeface="Cambria Math" panose="02040503050406030204" pitchFamily="18" charset="0"/>
                          <a:ea typeface="Cambria Math" panose="02040503050406030204" pitchFamily="18" charset="0"/>
                        </a:rPr>
                        <m:t>×300</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5029188" y="5198126"/>
                <a:ext cx="4278864" cy="898964"/>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133151" y="5409844"/>
                <a:ext cx="27965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b="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21</m:t>
                      </m:r>
                      <m:r>
                        <a:rPr lang="en-US" altLang="zh-CN" sz="2800" b="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b="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latin typeface="微软雅黑" panose="020B0503020204020204" pitchFamily="34" charset="-122"/>
                  <a:ea typeface="微软雅黑" panose="020B0503020204020204" pitchFamily="34" charset="-122"/>
                </a:endParaRPr>
              </a:p>
            </p:txBody>
          </p:sp>
        </mc:Choice>
        <mc:Fallback xmlns="">
          <p:sp>
            <p:nvSpPr>
              <p:cNvPr id="30" name="矩形 29"/>
              <p:cNvSpPr>
                <a:spLocks noRot="1" noChangeAspect="1" noMove="1" noResize="1" noEditPoints="1" noAdjustHandles="1" noChangeArrowheads="1" noChangeShapeType="1" noTextEdit="1"/>
              </p:cNvSpPr>
              <p:nvPr/>
            </p:nvSpPr>
            <p:spPr>
              <a:xfrm>
                <a:off x="9133151" y="5409844"/>
                <a:ext cx="2796599" cy="523220"/>
              </a:xfrm>
              <a:prstGeom prst="rect">
                <a:avLst/>
              </a:prstGeom>
              <a:blipFill>
                <a:blip r:embed="rId16"/>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left)">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9426"/>
                                        </p:tgtEl>
                                        <p:attrNameLst>
                                          <p:attrName>style.visibility</p:attrName>
                                        </p:attrNameLst>
                                      </p:cBhvr>
                                      <p:to>
                                        <p:strVal val="visible"/>
                                      </p:to>
                                    </p:set>
                                    <p:animEffect transition="in" filter="wipe(left)">
                                      <p:cBhvr>
                                        <p:cTn id="72" dur="500"/>
                                        <p:tgtEl>
                                          <p:spTgt spid="5942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wipe(left)">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wipe(left)">
                                      <p:cBhvr>
                                        <p:cTn id="82" dur="500"/>
                                        <p:tgtEl>
                                          <p:spTgt spid="2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wipe(left)">
                                      <p:cBhvr>
                                        <p:cTn id="8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6" grpId="0"/>
      <p:bldP spid="3" grpId="0"/>
      <p:bldP spid="10" grpId="0"/>
      <p:bldP spid="11" grpId="0"/>
      <p:bldP spid="12" grpId="0"/>
      <p:bldP spid="13" grpId="0"/>
      <p:bldP spid="15" grpId="0"/>
      <p:bldP spid="16" grpId="0"/>
      <p:bldP spid="17" grpId="0"/>
      <p:bldP spid="23" grpId="0"/>
      <p:bldP spid="24" grpId="0"/>
      <p:bldP spid="25" grpId="0"/>
      <p:bldP spid="26" grpId="0"/>
      <p:bldP spid="27" grpId="0"/>
      <p:bldP spid="28" grpId="0"/>
      <p:bldP spid="29" grpId="0"/>
      <p:bldP spid="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1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371725"/>
            <a:ext cx="1103312" cy="1103313"/>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510"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0508" name="Text Box 1029"/>
              <p:cNvSpPr txBox="1">
                <a:spLocks noChangeArrowheads="1"/>
              </p:cNvSpPr>
              <p:nvPr/>
            </p:nvSpPr>
            <p:spPr bwMode="auto">
              <a:xfrm>
                <a:off x="2133600" y="334963"/>
                <a:ext cx="8453438" cy="2246769"/>
              </a:xfrm>
              <a:prstGeom prst="rect">
                <a:avLst/>
              </a:prstGeom>
              <a:noFill/>
              <a:ln w="9525">
                <a:noFill/>
                <a:miter lim="800000"/>
                <a:headEnd/>
                <a:tailEnd/>
              </a:ln>
            </p:spPr>
            <p:txBody>
              <a:bodyPr>
                <a:spAutoFit/>
              </a:bodyPr>
              <a:lstStyle/>
              <a:p>
                <a:pPr algn="just">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有容积为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3</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的容器中盛有刚性双原子分子理想气体，其内能为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6.75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试求气体的压强；（玻耳兹曼常量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=1.38×</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−23</m:t>
                        </m:r>
                      </m:sup>
                    </m:sSup>
                    <m:r>
                      <a:rPr lang="en-US" altLang="zh-CN" sz="2800" i="1">
                        <a:solidFill>
                          <a:srgbClr val="0000FF"/>
                        </a:solidFill>
                        <a:latin typeface="Cambria Math" panose="02040503050406030204" pitchFamily="18" charset="0"/>
                        <a:ea typeface="Cambria Math" panose="02040503050406030204" pitchFamily="18" charset="0"/>
                      </a:rPr>
                      <m:t>𝐽</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𝐾</m:t>
                        </m:r>
                      </m:e>
                      <m:sup>
                        <m:r>
                          <a:rPr lang="en-US" altLang="zh-CN" sz="2800" i="1">
                            <a:solidFill>
                              <a:srgbClr val="0000FF"/>
                            </a:solidFill>
                            <a:latin typeface="Cambria Math" panose="02040503050406030204" pitchFamily="18" charset="0"/>
                          </a:rPr>
                          <m:t>−1</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设分子总数为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2</m:t>
                        </m:r>
                      </m:sup>
                    </m:sSup>
                  </m:oMath>
                </a14:m>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个，求分子的平均平动动能及气体的温度。</a:t>
                </a:r>
              </a:p>
            </p:txBody>
          </p:sp>
        </mc:Choice>
        <mc:Fallback xmlns="">
          <p:sp>
            <p:nvSpPr>
              <p:cNvPr id="60508" name="Text Box 1029"/>
              <p:cNvSpPr txBox="1">
                <a:spLocks noRot="1" noChangeAspect="1" noMove="1" noResize="1" noEditPoints="1" noAdjustHandles="1" noChangeArrowheads="1" noChangeShapeType="1" noTextEdit="1"/>
              </p:cNvSpPr>
              <p:nvPr/>
            </p:nvSpPr>
            <p:spPr bwMode="auto">
              <a:xfrm>
                <a:off x="2133600" y="334963"/>
                <a:ext cx="8453438" cy="2246769"/>
              </a:xfrm>
              <a:prstGeom prst="rect">
                <a:avLst/>
              </a:prstGeom>
              <a:blipFill>
                <a:blip r:embed="rId3"/>
                <a:stretch>
                  <a:fillRect l="-1442" t="-2981" r="-1442" b="-650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507" name="TextBox 10"/>
              <p:cNvSpPr txBox="1">
                <a:spLocks noChangeArrowheads="1"/>
              </p:cNvSpPr>
              <p:nvPr/>
            </p:nvSpPr>
            <p:spPr bwMode="auto">
              <a:xfrm>
                <a:off x="2133600" y="2660650"/>
                <a:ext cx="3960813" cy="523875"/>
              </a:xfrm>
              <a:prstGeom prst="rect">
                <a:avLst/>
              </a:prstGeom>
              <a:noFill/>
              <a:ln w="9525">
                <a:noFill/>
                <a:miter lim="800000"/>
                <a:headEnd/>
                <a:tailEnd/>
              </a:ln>
            </p:spPr>
            <p:txBody>
              <a:bodyPr>
                <a:spAutoFit/>
              </a:bodyPr>
              <a:lstStyle/>
              <a:p>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(1)</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设分子数为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𝑁</m:t>
                    </m:r>
                  </m:oMath>
                </a14:m>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60507" name="TextBox 10"/>
              <p:cNvSpPr txBox="1">
                <a:spLocks noRot="1" noChangeAspect="1" noMove="1" noResize="1" noEditPoints="1" noAdjustHandles="1" noChangeArrowheads="1" noChangeShapeType="1" noTextEdit="1"/>
              </p:cNvSpPr>
              <p:nvPr/>
            </p:nvSpPr>
            <p:spPr bwMode="auto">
              <a:xfrm>
                <a:off x="2133600" y="2660650"/>
                <a:ext cx="3960813" cy="523875"/>
              </a:xfrm>
              <a:prstGeom prst="rect">
                <a:avLst/>
              </a:prstGeom>
              <a:blipFill>
                <a:blip r:embed="rId4"/>
                <a:stretch>
                  <a:fillRect l="-3077" t="-11628" b="-31395"/>
                </a:stretch>
              </a:blipFill>
              <a:ln w="9525">
                <a:noFill/>
                <a:miter lim="800000"/>
                <a:headEnd/>
                <a:tailEnd/>
              </a:ln>
            </p:spPr>
            <p:txBody>
              <a:bodyPr/>
              <a:lstStyle/>
              <a:p>
                <a:r>
                  <a:rPr lang="zh-CN" altLang="en-US">
                    <a:noFill/>
                  </a:rPr>
                  <a:t> </a:t>
                </a:r>
              </a:p>
            </p:txBody>
          </p:sp>
        </mc:Fallback>
      </mc:AlternateContent>
      <p:sp>
        <p:nvSpPr>
          <p:cNvPr id="27" name="TextBox 17"/>
          <p:cNvSpPr txBox="1">
            <a:spLocks noChangeArrowheads="1"/>
          </p:cNvSpPr>
          <p:nvPr/>
        </p:nvSpPr>
        <p:spPr bwMode="auto">
          <a:xfrm>
            <a:off x="2311401" y="4123780"/>
            <a:ext cx="909638" cy="522288"/>
          </a:xfrm>
          <a:prstGeom prst="rect">
            <a:avLst/>
          </a:prstGeom>
          <a:noFill/>
          <a:ln w="9525">
            <a:noFill/>
            <a:miter lim="800000"/>
            <a:headEnd/>
            <a:tailEnd/>
          </a:ln>
        </p:spPr>
        <p:txBody>
          <a:bodyPr wrap="square">
            <a:spAutoFit/>
          </a:bodyPr>
          <a:lstStyle/>
          <a:p>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Box 22"/>
          <p:cNvSpPr txBox="1">
            <a:spLocks noChangeArrowheads="1"/>
          </p:cNvSpPr>
          <p:nvPr/>
        </p:nvSpPr>
        <p:spPr bwMode="auto">
          <a:xfrm>
            <a:off x="2311401" y="3397250"/>
            <a:ext cx="717542" cy="522288"/>
          </a:xfrm>
          <a:prstGeom prst="rect">
            <a:avLst/>
          </a:prstGeom>
          <a:noFill/>
          <a:ln w="9525">
            <a:noFill/>
            <a:miter lim="800000"/>
            <a:headEnd/>
            <a:tailEnd/>
          </a:ln>
        </p:spPr>
        <p:txBody>
          <a:bodyPr wrap="square">
            <a:spAutoFit/>
          </a:bodyPr>
          <a:lstStyle/>
          <a:p>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a:t>
            </a:r>
          </a:p>
        </p:txBody>
      </p:sp>
      <p:sp>
        <p:nvSpPr>
          <p:cNvPr id="30" name="TextBox 23"/>
          <p:cNvSpPr txBox="1">
            <a:spLocks noChangeArrowheads="1"/>
          </p:cNvSpPr>
          <p:nvPr/>
        </p:nvSpPr>
        <p:spPr bwMode="auto">
          <a:xfrm>
            <a:off x="2133600" y="4908550"/>
            <a:ext cx="1312862" cy="523875"/>
          </a:xfrm>
          <a:prstGeom prst="rect">
            <a:avLst/>
          </a:prstGeom>
          <a:noFill/>
          <a:ln w="9525">
            <a:noFill/>
            <a:miter lim="800000"/>
            <a:headEnd/>
            <a:tailEnd/>
          </a:ln>
        </p:spPr>
        <p:txBody>
          <a:bodyPr wrap="square">
            <a:spAutoFit/>
          </a:bodyPr>
          <a:lstStyle/>
          <a:p>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由</a:t>
            </a:r>
            <a:endPar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4" name="TextBox 32"/>
          <p:cNvSpPr txBox="1">
            <a:spLocks noChangeArrowheads="1"/>
          </p:cNvSpPr>
          <p:nvPr/>
        </p:nvSpPr>
        <p:spPr bwMode="auto">
          <a:xfrm>
            <a:off x="4249738" y="5912440"/>
            <a:ext cx="993775" cy="523875"/>
          </a:xfrm>
          <a:prstGeom prst="rect">
            <a:avLst/>
          </a:prstGeom>
          <a:noFill/>
          <a:ln w="9525">
            <a:noFill/>
            <a:miter lim="800000"/>
            <a:headEnd/>
            <a:tailEnd/>
          </a:ln>
        </p:spPr>
        <p:txBody>
          <a:bodyPr>
            <a:spAutoFit/>
          </a:bodyPr>
          <a:lstStyle/>
          <a:p>
            <a:r>
              <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又</a:t>
            </a:r>
          </a:p>
        </p:txBody>
      </p:sp>
      <p:sp>
        <p:nvSpPr>
          <p:cNvPr id="45" name="TextBox 33"/>
          <p:cNvSpPr txBox="1">
            <a:spLocks noChangeArrowheads="1"/>
          </p:cNvSpPr>
          <p:nvPr/>
        </p:nvSpPr>
        <p:spPr bwMode="auto">
          <a:xfrm>
            <a:off x="6953251" y="5912440"/>
            <a:ext cx="1331912" cy="523875"/>
          </a:xfrm>
          <a:prstGeom prst="rect">
            <a:avLst/>
          </a:prstGeom>
          <a:noFill/>
          <a:ln w="9525">
            <a:noFill/>
            <a:miter lim="800000"/>
            <a:headEnd/>
            <a:tailEnd/>
          </a:ln>
        </p:spPr>
        <p:txBody>
          <a:bodyPr>
            <a:spAutoFit/>
          </a:bodyPr>
          <a:lstStyle/>
          <a:p>
            <a:r>
              <a:rPr lang="zh-CN" altLang="zh-CN"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得</a:t>
            </a:r>
            <a:endParaRPr lang="zh-CN" altLang="en-US"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46" name="组合 45"/>
          <p:cNvGrpSpPr>
            <a:grpSpLocks/>
          </p:cNvGrpSpPr>
          <p:nvPr/>
        </p:nvGrpSpPr>
        <p:grpSpPr bwMode="auto">
          <a:xfrm>
            <a:off x="730250" y="2732088"/>
            <a:ext cx="1152525" cy="620712"/>
            <a:chOff x="6660232" y="2132857"/>
            <a:chExt cx="1152128" cy="621456"/>
          </a:xfrm>
        </p:grpSpPr>
        <p:sp>
          <p:nvSpPr>
            <p:cNvPr id="60506" name="矩形标注 2"/>
            <p:cNvSpPr>
              <a:spLocks noChangeArrowheads="1"/>
            </p:cNvSpPr>
            <p:nvPr/>
          </p:nvSpPr>
          <p:spPr bwMode="auto">
            <a:xfrm>
              <a:off x="6660232" y="2132857"/>
              <a:ext cx="1152128" cy="621456"/>
            </a:xfrm>
            <a:prstGeom prst="wedgeRectCallout">
              <a:avLst>
                <a:gd name="adj1" fmla="val 255186"/>
                <a:gd name="adj2" fmla="val 54386"/>
              </a:avLst>
            </a:prstGeom>
            <a:solidFill>
              <a:srgbClr val="FFFF00"/>
            </a:solidFill>
            <a:ln w="9525" algn="ctr">
              <a:solidFill>
                <a:schemeClr val="tx1"/>
              </a:solidFill>
              <a:round/>
              <a:headEnd/>
              <a:tailEnd/>
            </a:ln>
          </p:spPr>
          <p:txBody>
            <a:bodyPr/>
            <a:lstStyle/>
            <a:p>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60495" name="Object 79"/>
            <p:cNvGraphicFramePr>
              <a:graphicFrameLocks noChangeAspect="1"/>
            </p:cNvGraphicFramePr>
            <p:nvPr/>
          </p:nvGraphicFramePr>
          <p:xfrm>
            <a:off x="6868123" y="2234579"/>
            <a:ext cx="736346" cy="418012"/>
          </p:xfrm>
          <a:graphic>
            <a:graphicData uri="http://schemas.openxmlformats.org/presentationml/2006/ole">
              <mc:AlternateContent xmlns:mc="http://schemas.openxmlformats.org/markup-compatibility/2006">
                <mc:Choice xmlns:v="urn:schemas-microsoft-com:vml" Requires="v">
                  <p:oleObj spid="_x0000_s114732" name="公式" r:id="rId5" imgW="7610406" imgH="4257695" progId="Equation.3">
                    <p:embed/>
                  </p:oleObj>
                </mc:Choice>
                <mc:Fallback>
                  <p:oleObj name="公式" r:id="rId5" imgW="7610406" imgH="4257695" progId="Equation.3">
                    <p:embed/>
                    <p:pic>
                      <p:nvPicPr>
                        <p:cNvPr id="60495" name="Object 7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8123" y="2234579"/>
                          <a:ext cx="736346" cy="418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mc:AlternateContent xmlns:mc="http://schemas.openxmlformats.org/markup-compatibility/2006" xmlns:a14="http://schemas.microsoft.com/office/drawing/2010/main">
        <mc:Choice Requires="a14">
          <p:sp>
            <p:nvSpPr>
              <p:cNvPr id="34" name="矩形 33"/>
              <p:cNvSpPr/>
              <p:nvPr/>
            </p:nvSpPr>
            <p:spPr>
              <a:xfrm>
                <a:off x="3114148" y="3172707"/>
                <a:ext cx="1999715" cy="893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3114148" y="3172707"/>
                <a:ext cx="1999715" cy="89319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6094411" y="3184525"/>
                <a:ext cx="1608133" cy="803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𝑁</m:t>
                          </m:r>
                        </m:num>
                        <m:den>
                          <m:r>
                            <a:rPr lang="en-US" altLang="zh-CN" sz="2800" b="0" i="1" smtClean="0">
                              <a:solidFill>
                                <a:srgbClr val="0000FF"/>
                              </a:solidFill>
                              <a:latin typeface="Cambria Math" panose="02040503050406030204" pitchFamily="18" charset="0"/>
                            </a:rPr>
                            <m:t>𝑉</m:t>
                          </m:r>
                        </m:den>
                      </m:f>
                      <m:r>
                        <a:rPr lang="en-US" altLang="zh-CN" sz="2800" b="0" i="1" smtClean="0">
                          <a:solidFill>
                            <a:srgbClr val="0000FF"/>
                          </a:solidFill>
                          <a:latin typeface="Cambria Math" panose="02040503050406030204" pitchFamily="18" charset="0"/>
                        </a:rPr>
                        <m:t>𝑘𝑇</m:t>
                      </m:r>
                    </m:oMath>
                  </m:oMathPara>
                </a14:m>
                <a:endParaRPr lang="zh-CN" altLang="en-US" sz="2800" i="1" dirty="0"/>
              </a:p>
            </p:txBody>
          </p:sp>
        </mc:Choice>
        <mc:Fallback xmlns="">
          <p:sp>
            <p:nvSpPr>
              <p:cNvPr id="35" name="文本框 34"/>
              <p:cNvSpPr txBox="1">
                <a:spLocks noRot="1" noChangeAspect="1" noMove="1" noResize="1" noEditPoints="1" noAdjustHandles="1" noChangeArrowheads="1" noChangeShapeType="1" noTextEdit="1"/>
              </p:cNvSpPr>
              <p:nvPr/>
            </p:nvSpPr>
            <p:spPr>
              <a:xfrm>
                <a:off x="6094411" y="3184525"/>
                <a:ext cx="1608133" cy="80381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p:cNvSpPr txBox="1"/>
              <p:nvPr/>
            </p:nvSpPr>
            <p:spPr>
              <a:xfrm>
                <a:off x="3114148" y="3937880"/>
                <a:ext cx="1235466"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zh-CN" altLang="en-US" sz="2800" i="0"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𝐸</m:t>
                          </m:r>
                        </m:num>
                        <m:den>
                          <m:r>
                            <a:rPr lang="en-US" altLang="zh-CN" sz="2800" b="0" i="1" smtClean="0">
                              <a:solidFill>
                                <a:srgbClr val="0000FF"/>
                              </a:solidFill>
                              <a:latin typeface="Cambria Math" panose="02040503050406030204" pitchFamily="18" charset="0"/>
                            </a:rPr>
                            <m:t>𝑖𝑉</m:t>
                          </m:r>
                        </m:den>
                      </m:f>
                    </m:oMath>
                  </m:oMathPara>
                </a14:m>
                <a:endParaRPr lang="zh-CN" altLang="en-US" sz="2800" i="1" dirty="0"/>
              </a:p>
            </p:txBody>
          </p:sp>
        </mc:Choice>
        <mc:Fallback xmlns="">
          <p:sp>
            <p:nvSpPr>
              <p:cNvPr id="36" name="文本框 35"/>
              <p:cNvSpPr txBox="1">
                <a:spLocks noRot="1" noChangeAspect="1" noMove="1" noResize="1" noEditPoints="1" noAdjustHandles="1" noChangeArrowheads="1" noChangeShapeType="1" noTextEdit="1"/>
              </p:cNvSpPr>
              <p:nvPr/>
            </p:nvSpPr>
            <p:spPr>
              <a:xfrm>
                <a:off x="3114148" y="3937880"/>
                <a:ext cx="1235466" cy="8094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249738" y="4118791"/>
                <a:ext cx="2734275"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5</m:t>
                          </m:r>
                        </m:sup>
                      </m:sSup>
                      <m:r>
                        <a:rPr lang="en-US" altLang="zh-CN" sz="2800" b="0" i="1" smtClean="0">
                          <a:solidFill>
                            <a:srgbClr val="0000FF"/>
                          </a:solidFill>
                          <a:latin typeface="Cambria Math" panose="02040503050406030204" pitchFamily="18" charset="0"/>
                          <a:ea typeface="Cambria Math" panose="02040503050406030204" pitchFamily="18" charset="0"/>
                        </a:rPr>
                        <m:t>𝑃𝑎</m:t>
                      </m:r>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4249738" y="4118791"/>
                <a:ext cx="2734275" cy="528093"/>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3114148" y="4731703"/>
                <a:ext cx="2346412" cy="10100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bar>
                            <m:barPr>
                              <m:pos m:val="top"/>
                              <m:ctrlPr>
                                <a:rPr lang="en-US" altLang="zh-CN" sz="2800" i="1">
                                  <a:solidFill>
                                    <a:srgbClr val="0000FF"/>
                                  </a:solidFill>
                                  <a:latin typeface="Cambria Math" panose="02040503050406030204" pitchFamily="18" charset="0"/>
                                  <a:ea typeface="Cambria Math" panose="02040503050406030204" pitchFamily="18" charset="0"/>
                                </a:rPr>
                              </m:ctrlPr>
                            </m:bar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num>
                        <m:den>
                          <m:r>
                            <a:rPr lang="en-US" altLang="zh-CN" sz="2800" b="0" i="1" smtClean="0">
                              <a:solidFill>
                                <a:srgbClr val="0000FF"/>
                              </a:solidFill>
                              <a:latin typeface="Cambria Math" panose="02040503050406030204" pitchFamily="18" charset="0"/>
                            </a:rPr>
                            <m:t>𝐸</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𝑘𝑇</m:t>
                          </m:r>
                          <m:r>
                            <a:rPr lang="en-US" altLang="zh-CN" sz="2800" b="0" i="1" smtClean="0">
                              <a:solidFill>
                                <a:srgbClr val="0000FF"/>
                              </a:solidFill>
                              <a:latin typeface="Cambria Math" panose="02040503050406030204" pitchFamily="18" charset="0"/>
                            </a:rPr>
                            <m:t>/2</m:t>
                          </m:r>
                        </m:num>
                        <m:den>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𝑁𝑘𝑇</m:t>
                          </m:r>
                          <m:r>
                            <a:rPr lang="en-US" altLang="zh-CN" sz="2800" b="0" i="1" smtClean="0">
                              <a:solidFill>
                                <a:srgbClr val="0000FF"/>
                              </a:solidFill>
                              <a:latin typeface="Cambria Math" panose="02040503050406030204" pitchFamily="18" charset="0"/>
                            </a:rPr>
                            <m:t>/2</m:t>
                          </m:r>
                        </m:den>
                      </m:f>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3114148" y="4731703"/>
                <a:ext cx="2346412" cy="10100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142309" y="4820155"/>
                <a:ext cx="15602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i="1" smtClean="0">
                              <a:solidFill>
                                <a:srgbClr val="0000FF"/>
                              </a:solidFill>
                              <a:latin typeface="Cambria Math" panose="02040503050406030204" pitchFamily="18" charset="0"/>
                              <a:ea typeface="Cambria Math" panose="02040503050406030204" pitchFamily="18" charset="0"/>
                            </a:rPr>
                          </m:ctrlPr>
                        </m:bar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𝑘</m:t>
                              </m:r>
                            </m:sub>
                          </m:sSub>
                        </m:e>
                      </m:ba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𝐸</m:t>
                          </m:r>
                        </m:num>
                        <m:den>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𝑁</m:t>
                          </m:r>
                        </m:den>
                      </m:f>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6142309" y="4820155"/>
                <a:ext cx="1560235" cy="90178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619207" y="5079562"/>
                <a:ext cx="25914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−21</m:t>
                          </m:r>
                        </m:sup>
                      </m:sSup>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7619207" y="5079562"/>
                <a:ext cx="259141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4747708" y="5694791"/>
                <a:ext cx="199971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m:t>
                      </m:r>
                      <m:r>
                        <a:rPr lang="en-US" altLang="zh-CN" sz="2800" i="1">
                          <a:solidFill>
                            <a:srgbClr val="0000FF"/>
                          </a:solidFill>
                          <a:latin typeface="Cambria Math" panose="02040503050406030204" pitchFamily="18" charset="0"/>
                        </a:rPr>
                        <m:t>𝑇</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4747708" y="5694791"/>
                <a:ext cx="1999714" cy="90774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7669324" y="5711348"/>
                <a:ext cx="164333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𝐸</m:t>
                          </m:r>
                        </m:num>
                        <m:den>
                          <m:r>
                            <a:rPr lang="en-US" altLang="zh-CN" sz="2800" i="1">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𝑁𝑘</m:t>
                          </m:r>
                        </m:den>
                      </m:f>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7669324" y="5711348"/>
                <a:ext cx="1643335" cy="90178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167350" y="5913095"/>
                <a:ext cx="15088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362</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9167350" y="5913095"/>
                <a:ext cx="1508810"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99272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60508"/>
                                        </p:tgtEl>
                                        <p:attrNameLst>
                                          <p:attrName>style.visibility</p:attrName>
                                        </p:attrNameLst>
                                      </p:cBhvr>
                                      <p:to>
                                        <p:strVal val="visible"/>
                                      </p:to>
                                    </p:set>
                                    <p:animEffect transition="in" filter="wipe(right)">
                                      <p:cBhvr>
                                        <p:cTn id="13" dur="500"/>
                                        <p:tgtEl>
                                          <p:spTgt spid="60508"/>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60507"/>
                                        </p:tgtEl>
                                        <p:attrNameLst>
                                          <p:attrName>style.visibility</p:attrName>
                                        </p:attrNameLst>
                                      </p:cBhvr>
                                      <p:to>
                                        <p:strVal val="visible"/>
                                      </p:to>
                                    </p:set>
                                    <p:animEffect transition="in" filter="wipe(left)">
                                      <p:cBhvr>
                                        <p:cTn id="25" dur="500"/>
                                        <p:tgtEl>
                                          <p:spTgt spid="6050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wipe(left)">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wipe(left)">
                                      <p:cBhvr>
                                        <p:cTn id="35" dur="500"/>
                                        <p:tgtEl>
                                          <p:spTgt spid="3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500"/>
                                        <p:tgtEl>
                                          <p:spTgt spid="2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wipe(left)">
                                      <p:cBhvr>
                                        <p:cTn id="50" dur="500"/>
                                        <p:tgtEl>
                                          <p:spTgt spid="36"/>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wipe(left)">
                                      <p:cBhvr>
                                        <p:cTn id="55" dur="500"/>
                                        <p:tgtEl>
                                          <p:spTgt spid="46"/>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wipe(left)">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wipe(left)">
                                      <p:cBhvr>
                                        <p:cTn id="65" dur="500"/>
                                        <p:tgtEl>
                                          <p:spTgt spid="30"/>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8"/>
                                        </p:tgtEl>
                                        <p:attrNameLst>
                                          <p:attrName>style.visibility</p:attrName>
                                        </p:attrNameLst>
                                      </p:cBhvr>
                                      <p:to>
                                        <p:strVal val="visible"/>
                                      </p:to>
                                    </p:set>
                                    <p:animEffect transition="in" filter="wipe(left)">
                                      <p:cBhvr>
                                        <p:cTn id="70" dur="500"/>
                                        <p:tgtEl>
                                          <p:spTgt spid="38"/>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wipe(left)">
                                      <p:cBhvr>
                                        <p:cTn id="75" dur="500"/>
                                        <p:tgtEl>
                                          <p:spTgt spid="39"/>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left)">
                                      <p:cBhvr>
                                        <p:cTn id="80" dur="500"/>
                                        <p:tgtEl>
                                          <p:spTgt spid="4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44"/>
                                        </p:tgtEl>
                                        <p:attrNameLst>
                                          <p:attrName>style.visibility</p:attrName>
                                        </p:attrNameLst>
                                      </p:cBhvr>
                                      <p:to>
                                        <p:strVal val="visible"/>
                                      </p:to>
                                    </p:set>
                                    <p:animEffect transition="in" filter="wipe(left)">
                                      <p:cBhvr>
                                        <p:cTn id="85" dur="500"/>
                                        <p:tgtEl>
                                          <p:spTgt spid="44"/>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8" fill="hold" grpId="0" nodeType="click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wipe(left)">
                                      <p:cBhvr>
                                        <p:cTn id="90" dur="500"/>
                                        <p:tgtEl>
                                          <p:spTgt spid="41"/>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45"/>
                                        </p:tgtEl>
                                        <p:attrNameLst>
                                          <p:attrName>style.visibility</p:attrName>
                                        </p:attrNameLst>
                                      </p:cBhvr>
                                      <p:to>
                                        <p:strVal val="visible"/>
                                      </p:to>
                                    </p:set>
                                    <p:animEffect transition="in" filter="wipe(left)">
                                      <p:cBhvr>
                                        <p:cTn id="95" dur="500"/>
                                        <p:tgtEl>
                                          <p:spTgt spid="45"/>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grpId="0" nodeType="click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wipe(left)">
                                      <p:cBhvr>
                                        <p:cTn id="100" dur="500"/>
                                        <p:tgtEl>
                                          <p:spTgt spid="42"/>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wipe(left)">
                                      <p:cBhvr>
                                        <p:cTn id="105"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508" grpId="0"/>
      <p:bldP spid="60507" grpId="0"/>
      <p:bldP spid="27" grpId="0"/>
      <p:bldP spid="29" grpId="0"/>
      <p:bldP spid="30" grpId="0"/>
      <p:bldP spid="44" grpId="0"/>
      <p:bldP spid="45" grpId="0"/>
      <p:bldP spid="34" grpId="0"/>
      <p:bldP spid="35" grpId="0"/>
      <p:bldP spid="36" grpId="0"/>
      <p:bldP spid="37" grpId="0"/>
      <p:bldP spid="38" grpId="0"/>
      <p:bldP spid="39" grpId="0"/>
      <p:bldP spid="40" grpId="0"/>
      <p:bldP spid="41" grpId="0"/>
      <p:bldP spid="42" grpId="0"/>
      <p:bldP spid="4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462"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1460"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3" name="Text Box 1029"/>
              <p:cNvSpPr txBox="1">
                <a:spLocks noChangeArrowheads="1"/>
              </p:cNvSpPr>
              <p:nvPr/>
            </p:nvSpPr>
            <p:spPr bwMode="auto">
              <a:xfrm>
                <a:off x="2390775" y="468313"/>
                <a:ext cx="8286750" cy="1039812"/>
              </a:xfrm>
              <a:prstGeom prst="rect">
                <a:avLst/>
              </a:prstGeom>
              <a:noFill/>
              <a:ln w="9525">
                <a:noFill/>
                <a:miter lim="800000"/>
                <a:headEnd/>
                <a:tailEnd/>
              </a:ln>
            </p:spPr>
            <p:txBody>
              <a:bodyPr>
                <a:spAutoFit/>
              </a:bodyPr>
              <a:lstStyle/>
              <a:p>
                <a:pPr>
                  <a:lnSpc>
                    <a:spcPct val="110000"/>
                  </a:lnSpc>
                  <a:spcBef>
                    <a:spcPct val="50000"/>
                  </a:spcBef>
                </a:pPr>
                <a:r>
                  <a:rPr kumimoji="1" lang="zh-CN" altLang="en-US" sz="2800" b="1" dirty="0">
                    <a:solidFill>
                      <a:srgbClr val="0000FF"/>
                    </a:solidFill>
                    <a:latin typeface="楷体" pitchFamily="49" charset="-122"/>
                    <a:ea typeface="楷体" pitchFamily="49" charset="-122"/>
                  </a:rPr>
                  <a:t>根据能量按自由度均分原理</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设气体分子为刚性分子</a:t>
                </a:r>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分子自由度数为</a:t>
                </a:r>
                <a14:m>
                  <m:oMath xmlns:m="http://schemas.openxmlformats.org/officeDocument/2006/math">
                    <m:r>
                      <a:rPr lang="en-US" altLang="zh-CN" sz="2800" i="1">
                        <a:solidFill>
                          <a:srgbClr val="0000FF"/>
                        </a:solidFill>
                        <a:latin typeface="Cambria Math" panose="02040503050406030204" pitchFamily="18" charset="0"/>
                      </a:rPr>
                      <m:t>𝑖</m:t>
                    </m:r>
                  </m:oMath>
                </a14:m>
                <a:r>
                  <a:rPr kumimoji="1" lang="en-US" altLang="zh-CN" sz="2800" b="1" dirty="0">
                    <a:solidFill>
                      <a:srgbClr val="0000FF"/>
                    </a:solidFill>
                    <a:latin typeface="楷体" pitchFamily="49" charset="-122"/>
                    <a:ea typeface="楷体" pitchFamily="49" charset="-122"/>
                  </a:rPr>
                  <a:t>,</a:t>
                </a:r>
                <a:r>
                  <a:rPr kumimoji="1" lang="zh-CN" altLang="en-US" sz="2800" b="1" dirty="0">
                    <a:solidFill>
                      <a:srgbClr val="0000FF"/>
                    </a:solidFill>
                    <a:latin typeface="楷体" pitchFamily="49" charset="-122"/>
                    <a:ea typeface="楷体" pitchFamily="49" charset="-122"/>
                  </a:rPr>
                  <a:t>则当温度为</a:t>
                </a:r>
                <a14:m>
                  <m:oMath xmlns:m="http://schemas.openxmlformats.org/officeDocument/2006/math">
                    <m:r>
                      <a:rPr lang="en-US" altLang="zh-CN" sz="2800" i="1">
                        <a:solidFill>
                          <a:srgbClr val="0000FF"/>
                        </a:solidFill>
                        <a:latin typeface="Cambria Math" panose="02040503050406030204" pitchFamily="18" charset="0"/>
                      </a:rPr>
                      <m:t>𝑇</m:t>
                    </m:r>
                  </m:oMath>
                </a14:m>
                <a:r>
                  <a:rPr kumimoji="1" lang="zh-CN" altLang="en-US" sz="2800" b="1" dirty="0">
                    <a:solidFill>
                      <a:srgbClr val="0000FF"/>
                    </a:solidFill>
                    <a:latin typeface="楷体" pitchFamily="49" charset="-122"/>
                    <a:ea typeface="楷体" pitchFamily="49" charset="-122"/>
                  </a:rPr>
                  <a:t>时</a:t>
                </a:r>
                <a:r>
                  <a:rPr kumimoji="1" lang="en-US" altLang="zh-CN" sz="2800" b="1" dirty="0">
                    <a:solidFill>
                      <a:srgbClr val="0000FF"/>
                    </a:solidFill>
                    <a:latin typeface="楷体" pitchFamily="49" charset="-122"/>
                    <a:ea typeface="楷体" pitchFamily="49" charset="-122"/>
                  </a:rPr>
                  <a:t>,</a:t>
                </a:r>
              </a:p>
            </p:txBody>
          </p:sp>
        </mc:Choice>
        <mc:Fallback xmlns="">
          <p:sp>
            <p:nvSpPr>
              <p:cNvPr id="13" name="Text Box 1029"/>
              <p:cNvSpPr txBox="1">
                <a:spLocks noRot="1" noChangeAspect="1" noMove="1" noResize="1" noEditPoints="1" noAdjustHandles="1" noChangeArrowheads="1" noChangeShapeType="1" noTextEdit="1"/>
              </p:cNvSpPr>
              <p:nvPr/>
            </p:nvSpPr>
            <p:spPr bwMode="auto">
              <a:xfrm>
                <a:off x="2390775" y="468313"/>
                <a:ext cx="8286750" cy="1039812"/>
              </a:xfrm>
              <a:prstGeom prst="rect">
                <a:avLst/>
              </a:prstGeom>
              <a:blipFill>
                <a:blip r:embed="rId2"/>
                <a:stretch>
                  <a:fillRect l="-1471" t="-7647" r="-2868" b="-10588"/>
                </a:stretch>
              </a:blipFill>
              <a:ln w="9525">
                <a:noFill/>
                <a:miter lim="800000"/>
                <a:headEnd/>
                <a:tailEnd/>
              </a:ln>
            </p:spPr>
            <p:txBody>
              <a:bodyPr/>
              <a:lstStyle/>
              <a:p>
                <a:r>
                  <a:rPr lang="zh-CN" altLang="en-US">
                    <a:noFill/>
                  </a:rPr>
                  <a:t> </a:t>
                </a:r>
              </a:p>
            </p:txBody>
          </p:sp>
        </mc:Fallback>
      </mc:AlternateContent>
      <p:sp>
        <p:nvSpPr>
          <p:cNvPr id="15" name="Text Box 6"/>
          <p:cNvSpPr txBox="1">
            <a:spLocks noChangeArrowheads="1"/>
          </p:cNvSpPr>
          <p:nvPr/>
        </p:nvSpPr>
        <p:spPr bwMode="auto">
          <a:xfrm>
            <a:off x="1933575" y="2676525"/>
            <a:ext cx="8085138" cy="523875"/>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a:t>
            </a:r>
            <a:r>
              <a:rPr lang="en-US" altLang="zh-CN" sz="2800" b="1">
                <a:solidFill>
                  <a:srgbClr val="0000FF"/>
                </a:solidFill>
                <a:latin typeface="楷体" pitchFamily="49" charset="-122"/>
                <a:ea typeface="楷体" pitchFamily="49" charset="-122"/>
              </a:rPr>
              <a:t>1</a:t>
            </a:r>
            <a:r>
              <a:rPr lang="zh-CN" altLang="en-US" sz="2800" b="1">
                <a:solidFill>
                  <a:srgbClr val="0000FF"/>
                </a:solidFill>
                <a:latin typeface="楷体" pitchFamily="49" charset="-122"/>
                <a:ea typeface="楷体" pitchFamily="49" charset="-122"/>
              </a:rPr>
              <a:t>）一个分子的平均动能为 </a:t>
            </a:r>
            <a:r>
              <a:rPr lang="zh-CN" altLang="en-US" sz="2800" b="1" u="sng">
                <a:solidFill>
                  <a:srgbClr val="0000FF"/>
                </a:solidFill>
                <a:latin typeface="楷体" pitchFamily="49" charset="-122"/>
                <a:ea typeface="楷体" pitchFamily="49" charset="-122"/>
              </a:rPr>
              <a:t>               </a:t>
            </a:r>
            <a:r>
              <a:rPr lang="zh-CN" altLang="en-US" sz="2800" b="1">
                <a:solidFill>
                  <a:srgbClr val="0000FF"/>
                </a:solidFill>
                <a:latin typeface="楷体" pitchFamily="49" charset="-122"/>
                <a:ea typeface="楷体" pitchFamily="49" charset="-122"/>
              </a:rPr>
              <a:t>。</a:t>
            </a:r>
            <a:endParaRPr lang="en-US" altLang="zh-CN" sz="2800" b="1">
              <a:solidFill>
                <a:srgbClr val="0000FF"/>
              </a:solidFill>
              <a:latin typeface="楷体" pitchFamily="49" charset="-122"/>
              <a:ea typeface="楷体" pitchFamily="49" charset="-122"/>
            </a:endParaRPr>
          </a:p>
        </p:txBody>
      </p:sp>
      <p:sp>
        <p:nvSpPr>
          <p:cNvPr id="16" name="Text Box 7"/>
          <p:cNvSpPr txBox="1">
            <a:spLocks noChangeArrowheads="1"/>
          </p:cNvSpPr>
          <p:nvPr/>
        </p:nvSpPr>
        <p:spPr bwMode="auto">
          <a:xfrm>
            <a:off x="1933575" y="3708400"/>
            <a:ext cx="9521825" cy="523875"/>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a:t>
            </a:r>
            <a:r>
              <a:rPr lang="en-US" altLang="zh-CN" sz="2800" b="1">
                <a:solidFill>
                  <a:srgbClr val="0000FF"/>
                </a:solidFill>
                <a:latin typeface="楷体" pitchFamily="49" charset="-122"/>
                <a:ea typeface="楷体" pitchFamily="49" charset="-122"/>
              </a:rPr>
              <a:t>2</a:t>
            </a:r>
            <a:r>
              <a:rPr lang="zh-CN" altLang="en-US" sz="2800" b="1">
                <a:solidFill>
                  <a:srgbClr val="0000FF"/>
                </a:solidFill>
                <a:latin typeface="楷体" pitchFamily="49" charset="-122"/>
                <a:ea typeface="楷体" pitchFamily="49" charset="-122"/>
              </a:rPr>
              <a:t>）一摩尔氧气分子的转动动能总和为</a:t>
            </a:r>
            <a:r>
              <a:rPr lang="zh-CN" altLang="en-US" sz="2800" b="1" u="sng">
                <a:solidFill>
                  <a:srgbClr val="0000FF"/>
                </a:solidFill>
                <a:latin typeface="楷体" pitchFamily="49" charset="-122"/>
                <a:ea typeface="楷体" pitchFamily="49" charset="-122"/>
              </a:rPr>
              <a:t>               </a:t>
            </a:r>
            <a:r>
              <a:rPr lang="zh-CN" altLang="en-US" sz="2800" b="1">
                <a:solidFill>
                  <a:srgbClr val="0000FF"/>
                </a:solidFill>
                <a:latin typeface="楷体" pitchFamily="49" charset="-122"/>
                <a:ea typeface="楷体" pitchFamily="49" charset="-122"/>
              </a:rPr>
              <a:t>。</a:t>
            </a:r>
            <a:endParaRPr lang="en-US" altLang="zh-CN" sz="2800" b="1">
              <a:solidFill>
                <a:srgbClr val="0000FF"/>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14" name="矩形 13"/>
              <p:cNvSpPr/>
              <p:nvPr/>
            </p:nvSpPr>
            <p:spPr>
              <a:xfrm>
                <a:off x="7359380" y="2229928"/>
                <a:ext cx="962508" cy="8931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7359380" y="2229928"/>
                <a:ext cx="962508" cy="8931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9469011" y="3708400"/>
                <a:ext cx="54970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𝑅𝑇</m:t>
                      </m:r>
                    </m:oMath>
                  </m:oMathPara>
                </a14:m>
                <a:endParaRPr lang="zh-CN" altLang="en-US" sz="2800" i="1" dirty="0"/>
              </a:p>
            </p:txBody>
          </p:sp>
        </mc:Choice>
        <mc:Fallback xmlns="">
          <p:sp>
            <p:nvSpPr>
              <p:cNvPr id="19" name="文本框 18"/>
              <p:cNvSpPr txBox="1">
                <a:spLocks noRot="1" noChangeAspect="1" noMove="1" noResize="1" noEditPoints="1" noAdjustHandles="1" noChangeArrowheads="1" noChangeShapeType="1" noTextEdit="1"/>
              </p:cNvSpPr>
              <p:nvPr/>
            </p:nvSpPr>
            <p:spPr>
              <a:xfrm>
                <a:off x="9469011" y="3708400"/>
                <a:ext cx="549702" cy="430887"/>
              </a:xfrm>
              <a:prstGeom prst="rect">
                <a:avLst/>
              </a:prstGeom>
              <a:blipFill>
                <a:blip r:embed="rId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par>
                          <p:cTn id="14" fill="hold">
                            <p:stCondLst>
                              <p:cond delay="1250"/>
                            </p:stCondLst>
                            <p:childTnLst>
                              <p:par>
                                <p:cTn id="15" presetID="3" presetClass="entr" presetSubtype="1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linds(horizontal)">
                                      <p:cBhvr>
                                        <p:cTn id="17" dur="500"/>
                                        <p:tgtEl>
                                          <p:spTgt spid="15"/>
                                        </p:tgtEl>
                                      </p:cBhvr>
                                    </p:animEffect>
                                  </p:childTnLst>
                                </p:cTn>
                              </p:par>
                            </p:childTnLst>
                          </p:cTn>
                        </p:par>
                        <p:par>
                          <p:cTn id="18" fill="hold">
                            <p:stCondLst>
                              <p:cond delay="1750"/>
                            </p:stCondLst>
                            <p:childTnLst>
                              <p:par>
                                <p:cTn id="19" presetID="3" presetClass="entr" presetSubtype="1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750"/>
                                        <p:tgtEl>
                                          <p:spTgt spid="10"/>
                                        </p:tgtEl>
                                      </p:cBhvr>
                                    </p:animEffec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utoUpdateAnimBg="0"/>
      <p:bldP spid="16" grpId="0" autoUpdateAnimBg="0"/>
      <p:bldP spid="14" grpId="0"/>
      <p:bldP spid="19"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487"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982788"/>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2485"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3" name="Text Box 1029"/>
              <p:cNvSpPr txBox="1">
                <a:spLocks noChangeArrowheads="1"/>
              </p:cNvSpPr>
              <p:nvPr/>
            </p:nvSpPr>
            <p:spPr bwMode="auto">
              <a:xfrm>
                <a:off x="2408238" y="334963"/>
                <a:ext cx="8061325" cy="1514475"/>
              </a:xfrm>
              <a:prstGeom prst="rect">
                <a:avLst/>
              </a:prstGeom>
              <a:noFill/>
              <a:ln w="9525">
                <a:noFill/>
                <a:miter lim="800000"/>
                <a:headEnd/>
                <a:tailEnd/>
              </a:ln>
            </p:spPr>
            <p:txBody>
              <a:bodyPr>
                <a:spAutoFit/>
              </a:bodyPr>
              <a:lstStyle/>
              <a:p>
                <a:pPr algn="just">
                  <a:lnSpc>
                    <a:spcPct val="110000"/>
                  </a:lnSpc>
                  <a:spcBef>
                    <a:spcPct val="50000"/>
                  </a:spcBef>
                </a:pPr>
                <a:r>
                  <a:rPr kumimoji="1" lang="zh-CN" altLang="en-US" sz="2800" b="1" dirty="0">
                    <a:solidFill>
                      <a:srgbClr val="0000FF"/>
                    </a:solidFill>
                    <a:latin typeface="楷体" pitchFamily="49" charset="-122"/>
                    <a:ea typeface="楷体" pitchFamily="49" charset="-122"/>
                  </a:rPr>
                  <a:t>在一个以匀速率</a:t>
                </a:r>
                <a14:m>
                  <m:oMath xmlns:m="http://schemas.openxmlformats.org/officeDocument/2006/math">
                    <m:r>
                      <a:rPr lang="en-US" altLang="zh-CN" sz="2800" i="1">
                        <a:solidFill>
                          <a:srgbClr val="0000FF"/>
                        </a:solidFill>
                        <a:latin typeface="Cambria Math" panose="02040503050406030204" pitchFamily="18" charset="0"/>
                      </a:rPr>
                      <m:t>𝑣</m:t>
                    </m:r>
                  </m:oMath>
                </a14:m>
                <a:r>
                  <a:rPr kumimoji="1" lang="zh-CN" altLang="en-US" sz="2800" b="1" dirty="0">
                    <a:solidFill>
                      <a:srgbClr val="0000FF"/>
                    </a:solidFill>
                    <a:latin typeface="楷体" pitchFamily="49" charset="-122"/>
                    <a:ea typeface="楷体" pitchFamily="49" charset="-122"/>
                  </a:rPr>
                  <a:t>运动的容器中，盛有分子质量为</a:t>
                </a:r>
                <a14:m>
                  <m:oMath xmlns:m="http://schemas.openxmlformats.org/officeDocument/2006/math">
                    <m:r>
                      <a:rPr lang="en-US" altLang="zh-CN" sz="2800" i="1">
                        <a:solidFill>
                          <a:srgbClr val="0000FF"/>
                        </a:solidFill>
                        <a:latin typeface="Cambria Math" panose="02040503050406030204" pitchFamily="18" charset="0"/>
                      </a:rPr>
                      <m:t>𝑚</m:t>
                    </m:r>
                  </m:oMath>
                </a14:m>
                <a:r>
                  <a:rPr kumimoji="1" lang="zh-CN" altLang="en-US" sz="2800" b="1" dirty="0">
                    <a:solidFill>
                      <a:srgbClr val="0000FF"/>
                    </a:solidFill>
                    <a:latin typeface="楷体" pitchFamily="49" charset="-122"/>
                    <a:ea typeface="楷体" pitchFamily="49" charset="-122"/>
                  </a:rPr>
                  <a:t>的某种单原子理想气体，若使容器突然停止运动，则气体状态达到平衡后，其温度的增量</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1" lang="en-US" altLang="zh-CN" sz="2800" b="1" dirty="0">
                    <a:solidFill>
                      <a:srgbClr val="0000FF"/>
                    </a:solidFill>
                    <a:latin typeface="楷体" pitchFamily="49" charset="-122"/>
                    <a:ea typeface="楷体" pitchFamily="49" charset="-122"/>
                  </a:rPr>
                  <a:t>?</a:t>
                </a:r>
              </a:p>
            </p:txBody>
          </p:sp>
        </mc:Choice>
        <mc:Fallback xmlns="">
          <p:sp>
            <p:nvSpPr>
              <p:cNvPr id="13" name="Text Box 1029"/>
              <p:cNvSpPr txBox="1">
                <a:spLocks noRot="1" noChangeAspect="1" noMove="1" noResize="1" noEditPoints="1" noAdjustHandles="1" noChangeArrowheads="1" noChangeShapeType="1" noTextEdit="1"/>
              </p:cNvSpPr>
              <p:nvPr/>
            </p:nvSpPr>
            <p:spPr bwMode="auto">
              <a:xfrm>
                <a:off x="2408238" y="334963"/>
                <a:ext cx="8061325" cy="1514475"/>
              </a:xfrm>
              <a:prstGeom prst="rect">
                <a:avLst/>
              </a:prstGeom>
              <a:blipFill>
                <a:blip r:embed="rId2"/>
                <a:stretch>
                  <a:fillRect l="-1513" t="-5242" r="-5976" b="-6855"/>
                </a:stretch>
              </a:blipFill>
              <a:ln w="9525">
                <a:noFill/>
                <a:miter lim="800000"/>
                <a:headEnd/>
                <a:tailEnd/>
              </a:ln>
            </p:spPr>
            <p:txBody>
              <a:bodyPr/>
              <a:lstStyle/>
              <a:p>
                <a:r>
                  <a:rPr lang="zh-CN" altLang="en-US">
                    <a:noFill/>
                  </a:rPr>
                  <a:t> </a:t>
                </a:r>
              </a:p>
            </p:txBody>
          </p:sp>
        </mc:Fallback>
      </mc:AlternateContent>
      <p:sp>
        <p:nvSpPr>
          <p:cNvPr id="14" name="Rectangle 14"/>
          <p:cNvSpPr>
            <a:spLocks noChangeArrowheads="1"/>
          </p:cNvSpPr>
          <p:nvPr/>
        </p:nvSpPr>
        <p:spPr bwMode="auto">
          <a:xfrm>
            <a:off x="2408238" y="2143125"/>
            <a:ext cx="8178800" cy="1133475"/>
          </a:xfrm>
          <a:prstGeom prst="rect">
            <a:avLst/>
          </a:prstGeom>
          <a:noFill/>
          <a:ln w="9525">
            <a:noFill/>
            <a:miter lim="800000"/>
            <a:headEnd/>
            <a:tailEnd/>
          </a:ln>
        </p:spPr>
        <p:txBody>
          <a:bodyPr>
            <a:spAutoFit/>
          </a:bodyPr>
          <a:lstStyle/>
          <a:p>
            <a:pPr>
              <a:lnSpc>
                <a:spcPct val="130000"/>
              </a:lnSpc>
            </a:pPr>
            <a:r>
              <a:rPr lang="zh-CN" altLang="en-US" sz="2800" b="1" dirty="0">
                <a:solidFill>
                  <a:srgbClr val="0000FF"/>
                </a:solidFill>
                <a:latin typeface="楷体" pitchFamily="49" charset="-122"/>
                <a:ea typeface="楷体" pitchFamily="49" charset="-122"/>
              </a:rPr>
              <a:t>容器突然停止运动后，气体宏观定向运动的动能转化为分子无规则热运动能量，因而温度升高。</a:t>
            </a:r>
            <a:endParaRPr lang="en-US" altLang="zh-CN" sz="2800" b="1" dirty="0">
              <a:solidFill>
                <a:srgbClr val="0000FF"/>
              </a:solidFill>
              <a:latin typeface="楷体" pitchFamily="49" charset="-122"/>
              <a:ea typeface="楷体" pitchFamily="49" charset="-122"/>
            </a:endParaRPr>
          </a:p>
        </p:txBody>
      </p:sp>
      <p:sp>
        <p:nvSpPr>
          <p:cNvPr id="62483" name="Rectangle 16"/>
          <p:cNvSpPr>
            <a:spLocks noChangeArrowheads="1"/>
          </p:cNvSpPr>
          <p:nvPr/>
        </p:nvSpPr>
        <p:spPr bwMode="auto">
          <a:xfrm>
            <a:off x="2408238" y="3791070"/>
            <a:ext cx="2819400" cy="523142"/>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由能量守恒得</a:t>
            </a:r>
          </a:p>
        </p:txBody>
      </p:sp>
      <mc:AlternateContent xmlns:mc="http://schemas.openxmlformats.org/markup-compatibility/2006" xmlns:a14="http://schemas.microsoft.com/office/drawing/2010/main">
        <mc:Choice Requires="a14">
          <p:sp>
            <p:nvSpPr>
              <p:cNvPr id="16" name="矩形 15"/>
              <p:cNvSpPr/>
              <p:nvPr/>
            </p:nvSpPr>
            <p:spPr>
              <a:xfrm>
                <a:off x="4876168" y="3594552"/>
                <a:ext cx="324293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𝑁</m:t>
                      </m:r>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𝑁𝑖𝑘</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4876168" y="3594552"/>
                <a:ext cx="3242939" cy="89896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876168" y="4690034"/>
                <a:ext cx="3146502"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𝑘</m:t>
                          </m:r>
                        </m:den>
                      </m:f>
                      <m:r>
                        <a:rPr lang="en-US" altLang="zh-CN" sz="2800" i="1">
                          <a:solidFill>
                            <a:srgbClr val="0000FF"/>
                          </a:solidFill>
                          <a:latin typeface="Cambria Math" panose="02040503050406030204" pitchFamily="18" charset="0"/>
                        </a:rPr>
                        <m:t>=</m:t>
                      </m:r>
                      <m:f>
                        <m:fPr>
                          <m:ctrlPr>
                            <a:rPr lang="en-US" altLang="zh-CN" sz="2800" b="0" i="1" smtClean="0">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𝑚</m:t>
                          </m:r>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𝑘</m:t>
                          </m:r>
                        </m:den>
                      </m:f>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4876168" y="4690034"/>
                <a:ext cx="3146502" cy="95692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标注 2"/>
              <p:cNvSpPr>
                <a:spLocks noChangeArrowheads="1"/>
              </p:cNvSpPr>
              <p:nvPr/>
            </p:nvSpPr>
            <p:spPr bwMode="auto">
              <a:xfrm>
                <a:off x="8451850" y="4043520"/>
                <a:ext cx="1152525" cy="620712"/>
              </a:xfrm>
              <a:prstGeom prst="wedgeRectCallout">
                <a:avLst>
                  <a:gd name="adj1" fmla="val -108451"/>
                  <a:gd name="adj2" fmla="val 132136"/>
                </a:avLst>
              </a:prstGeom>
              <a:solidFill>
                <a:srgbClr val="FFFF00"/>
              </a:solidFill>
              <a:ln w="9525" algn="ctr">
                <a:solidFill>
                  <a:schemeClr val="tx1"/>
                </a:solidFill>
                <a:round/>
                <a:headEnd/>
                <a:tailEnd/>
              </a:ln>
            </p:spPr>
            <p:txBody>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𝑖</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m:t>
                      </m:r>
                    </m:oMath>
                  </m:oMathPara>
                </a14:m>
                <a:endParaRPr lang="zh-CN" altLang="en-US" sz="2800"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19" name="矩形标注 2"/>
              <p:cNvSpPr>
                <a:spLocks noRot="1" noChangeAspect="1" noMove="1" noResize="1" noEditPoints="1" noAdjustHandles="1" noChangeArrowheads="1" noChangeShapeType="1" noTextEdit="1"/>
              </p:cNvSpPr>
              <p:nvPr/>
            </p:nvSpPr>
            <p:spPr bwMode="auto">
              <a:xfrm>
                <a:off x="8451850" y="4043520"/>
                <a:ext cx="1152525" cy="620712"/>
              </a:xfrm>
              <a:prstGeom prst="wedgeRectCallout">
                <a:avLst>
                  <a:gd name="adj1" fmla="val -108451"/>
                  <a:gd name="adj2" fmla="val 132136"/>
                </a:avLst>
              </a:prstGeom>
              <a:blipFill>
                <a:blip r:embed="rId5"/>
                <a:stretch>
                  <a:fillRect/>
                </a:stretch>
              </a:blipFill>
              <a:ln w="9525" algn="ctr">
                <a:solidFill>
                  <a:schemeClr val="tx1"/>
                </a:solidFill>
                <a:round/>
                <a:headEnd/>
                <a:tailEnd/>
              </a:ln>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linds(horizont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62483"/>
                                        </p:tgtEl>
                                        <p:attrNameLst>
                                          <p:attrName>style.visibility</p:attrName>
                                        </p:attrNameLst>
                                      </p:cBhvr>
                                      <p:to>
                                        <p:strVal val="visible"/>
                                      </p:to>
                                    </p:set>
                                    <p:animEffect transition="in" filter="wipe(left)">
                                      <p:cBhvr>
                                        <p:cTn id="30" dur="500"/>
                                        <p:tgtEl>
                                          <p:spTgt spid="6248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right)">
                                      <p:cBhvr>
                                        <p:cTn id="4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utoUpdateAnimBg="0"/>
      <p:bldP spid="62483" grpId="0"/>
      <p:bldP spid="16" grpId="0"/>
      <p:bldP spid="17" grpId="0"/>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199"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1823803" y="566046"/>
            <a:ext cx="8250251" cy="954108"/>
            <a:chOff x="781281" y="664809"/>
            <a:chExt cx="7112331" cy="954470"/>
          </a:xfrm>
        </p:grpSpPr>
        <p:sp>
          <p:nvSpPr>
            <p:cNvPr id="34" name="任意多边形 33"/>
            <p:cNvSpPr/>
            <p:nvPr/>
          </p:nvSpPr>
          <p:spPr>
            <a:xfrm>
              <a:off x="781281" y="747512"/>
              <a:ext cx="142884" cy="37624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48201" name="文本框 34"/>
            <p:cNvSpPr txBox="1">
              <a:spLocks noChangeArrowheads="1"/>
            </p:cNvSpPr>
            <p:nvPr/>
          </p:nvSpPr>
          <p:spPr bwMode="auto">
            <a:xfrm>
              <a:off x="852723" y="664809"/>
              <a:ext cx="7040889" cy="954470"/>
            </a:xfrm>
            <a:prstGeom prst="rect">
              <a:avLst/>
            </a:prstGeom>
            <a:noFill/>
            <a:ln w="9525">
              <a:noFill/>
              <a:miter lim="800000"/>
              <a:headEnd/>
              <a:tailEnd/>
            </a:ln>
          </p:spPr>
          <p:txBody>
            <a:bodyPr>
              <a:spAutoFit/>
            </a:bodyPr>
            <a:lstStyle/>
            <a:p>
              <a:pPr algn="just" eaLnBrk="1" hangingPunct="1"/>
              <a:r>
                <a:rPr lang="en-US" altLang="zh-CN" sz="28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0020</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一摩尔质量的氢气，温度由</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20℃</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升高到</a:t>
              </a:r>
              <a:r>
                <a:rPr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40℃</a:t>
              </a:r>
              <a:r>
                <a:rPr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时，在压强不变的情况下，吸收热量为</a:t>
              </a:r>
              <a:endParaRPr lang="zh-CN"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6" name="任意多边形 35"/>
            <p:cNvSpPr/>
            <p:nvPr/>
          </p:nvSpPr>
          <p:spPr>
            <a:xfrm flipH="1">
              <a:off x="5534838" y="1192056"/>
              <a:ext cx="172767" cy="36871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2" name="组合 1"/>
          <p:cNvGrpSpPr/>
          <p:nvPr/>
        </p:nvGrpSpPr>
        <p:grpSpPr>
          <a:xfrm>
            <a:off x="1906675" y="2285679"/>
            <a:ext cx="8331200" cy="3765294"/>
            <a:chOff x="1906675" y="2285679"/>
            <a:chExt cx="8331200" cy="3765294"/>
          </a:xfrm>
        </p:grpSpPr>
        <p:grpSp>
          <p:nvGrpSpPr>
            <p:cNvPr id="48205" name="组合 5"/>
            <p:cNvGrpSpPr>
              <a:grpSpLocks/>
            </p:cNvGrpSpPr>
            <p:nvPr/>
          </p:nvGrpSpPr>
          <p:grpSpPr bwMode="auto">
            <a:xfrm>
              <a:off x="1906675" y="2285679"/>
              <a:ext cx="8331200" cy="3765294"/>
              <a:chOff x="1930401" y="1698995"/>
              <a:chExt cx="8331198" cy="3765086"/>
            </a:xfrm>
          </p:grpSpPr>
          <p:sp>
            <p:nvSpPr>
              <p:cNvPr id="7" name="矩形 6"/>
              <p:cNvSpPr/>
              <p:nvPr/>
            </p:nvSpPr>
            <p:spPr>
              <a:xfrm rot="2700000">
                <a:off x="2543209" y="2287928"/>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33"/>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24"/>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46" y="3406294"/>
                <a:ext cx="141755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7"/>
                <a:ext cx="0" cy="27462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9"/>
                <a:ext cx="969962" cy="83497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2" y="2364917"/>
                <a:ext cx="120643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1" y="2397459"/>
                <a:ext cx="1208021"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5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26"/>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794" y="2496706"/>
                <a:ext cx="141756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3"/>
                <a:ext cx="1955800" cy="1947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81"/>
                <a:ext cx="971550" cy="8365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3" y="2341900"/>
                <a:ext cx="1208020"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9"/>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3"/>
                <a:ext cx="1879600" cy="21842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28"/>
                <a:ext cx="949325" cy="81593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8223"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48224"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dirty="0">
                    <a:solidFill>
                      <a:schemeClr val="bg1"/>
                    </a:solidFill>
                    <a:latin typeface="汉仪颜楷繁"/>
                    <a:ea typeface="汉仪颜楷繁"/>
                    <a:cs typeface="汉仪颜楷繁"/>
                  </a:rPr>
                  <a:t>贰</a:t>
                </a:r>
              </a:p>
            </p:txBody>
          </p:sp>
          <p:sp>
            <p:nvSpPr>
              <p:cNvPr id="48225"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8226"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11696"/>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4" name="矩形 3"/>
            <p:cNvSpPr/>
            <p:nvPr/>
          </p:nvSpPr>
          <p:spPr>
            <a:xfrm>
              <a:off x="2933809" y="4968233"/>
              <a:ext cx="364202" cy="523220"/>
            </a:xfrm>
            <a:prstGeom prst="rect">
              <a:avLst/>
            </a:prstGeom>
          </p:spPr>
          <p:txBody>
            <a:bodyPr wrap="none">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0</a:t>
              </a:r>
              <a:endParaRPr lang="zh-CN" altLang="en-US" sz="2800" dirty="0">
                <a:solidFill>
                  <a:srgbClr val="0000FF"/>
                </a:solidFill>
                <a:latin typeface="Times New Roman" panose="02020603050405020304" pitchFamily="18" charset="0"/>
                <a:cs typeface="Times New Roman" panose="02020603050405020304" pitchFamily="18" charset="0"/>
              </a:endParaRPr>
            </a:p>
          </p:txBody>
        </p:sp>
        <p:sp>
          <p:nvSpPr>
            <p:cNvPr id="5" name="矩形 4"/>
            <p:cNvSpPr/>
            <p:nvPr/>
          </p:nvSpPr>
          <p:spPr>
            <a:xfrm>
              <a:off x="6737707" y="4968233"/>
              <a:ext cx="782587" cy="523220"/>
            </a:xfrm>
            <a:prstGeom prst="rect">
              <a:avLst/>
            </a:prstGeom>
          </p:spPr>
          <p:txBody>
            <a:bodyPr wrap="none">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20</a:t>
              </a:r>
              <a:r>
                <a:rPr lang="en-US" altLang="zh-CN" sz="2800" i="1" dirty="0">
                  <a:solidFill>
                    <a:srgbClr val="0000FF"/>
                  </a:solidFill>
                  <a:latin typeface="Times New Roman" panose="02020603050405020304" pitchFamily="18" charset="0"/>
                  <a:cs typeface="Times New Roman" panose="02020603050405020304" pitchFamily="18" charset="0"/>
                </a:rPr>
                <a:t>R</a:t>
              </a:r>
              <a:endParaRPr lang="zh-CN" altLang="en-US" sz="2800" i="1" dirty="0">
                <a:solidFill>
                  <a:srgbClr val="0000FF"/>
                </a:solidFill>
                <a:latin typeface="Times New Roman" panose="02020603050405020304" pitchFamily="18" charset="0"/>
                <a:cs typeface="Times New Roman" panose="02020603050405020304" pitchFamily="18" charset="0"/>
              </a:endParaRPr>
            </a:p>
          </p:txBody>
        </p:sp>
        <p:sp>
          <p:nvSpPr>
            <p:cNvPr id="47" name="矩形 46"/>
            <p:cNvSpPr/>
            <p:nvPr/>
          </p:nvSpPr>
          <p:spPr>
            <a:xfrm>
              <a:off x="4734447" y="4968233"/>
              <a:ext cx="954570" cy="523220"/>
            </a:xfrm>
            <a:prstGeom prst="rect">
              <a:avLst/>
            </a:prstGeom>
          </p:spPr>
          <p:txBody>
            <a:bodyPr wrap="square">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50</a:t>
              </a:r>
              <a:r>
                <a:rPr lang="en-US" altLang="zh-CN" sz="2800" i="1" dirty="0">
                  <a:solidFill>
                    <a:srgbClr val="0000FF"/>
                  </a:solidFill>
                  <a:latin typeface="Times New Roman" panose="02020603050405020304" pitchFamily="18" charset="0"/>
                  <a:cs typeface="Times New Roman" panose="02020603050405020304" pitchFamily="18" charset="0"/>
                </a:rPr>
                <a:t>R</a:t>
              </a:r>
              <a:endParaRPr lang="zh-CN" altLang="en-US" sz="2800" i="1" dirty="0">
                <a:solidFill>
                  <a:srgbClr val="0000FF"/>
                </a:solidFill>
                <a:latin typeface="Times New Roman" panose="02020603050405020304" pitchFamily="18" charset="0"/>
                <a:cs typeface="Times New Roman" panose="02020603050405020304" pitchFamily="18" charset="0"/>
              </a:endParaRPr>
            </a:p>
          </p:txBody>
        </p:sp>
        <p:sp>
          <p:nvSpPr>
            <p:cNvPr id="48" name="矩形 47"/>
            <p:cNvSpPr/>
            <p:nvPr/>
          </p:nvSpPr>
          <p:spPr>
            <a:xfrm>
              <a:off x="8740120" y="4968233"/>
              <a:ext cx="782587" cy="523220"/>
            </a:xfrm>
            <a:prstGeom prst="rect">
              <a:avLst/>
            </a:prstGeom>
          </p:spPr>
          <p:txBody>
            <a:bodyPr wrap="none">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70</a:t>
              </a:r>
              <a:r>
                <a:rPr lang="en-US" altLang="zh-CN" sz="2800" i="1" dirty="0">
                  <a:solidFill>
                    <a:srgbClr val="0000FF"/>
                  </a:solidFill>
                  <a:latin typeface="Times New Roman" panose="02020603050405020304" pitchFamily="18" charset="0"/>
                  <a:cs typeface="Times New Roman" panose="02020603050405020304" pitchFamily="18" charset="0"/>
                </a:rPr>
                <a:t>R</a:t>
              </a:r>
              <a:endParaRPr lang="zh-CN" altLang="en-US" sz="2800" i="1" dirty="0">
                <a:solidFill>
                  <a:srgbClr val="0000FF"/>
                </a:solidFill>
                <a:latin typeface="Times New Roman" panose="02020603050405020304" pitchFamily="18" charset="0"/>
                <a:cs typeface="Times New Roman" panose="02020603050405020304" pitchFamily="18" charset="0"/>
              </a:endParaRPr>
            </a:p>
          </p:txBody>
        </p:sp>
      </p:grpSp>
      <p:grpSp>
        <p:nvGrpSpPr>
          <p:cNvPr id="37" name="组合 36"/>
          <p:cNvGrpSpPr>
            <a:grpSpLocks/>
          </p:cNvGrpSpPr>
          <p:nvPr/>
        </p:nvGrpSpPr>
        <p:grpSpPr bwMode="auto">
          <a:xfrm>
            <a:off x="8638033" y="2260618"/>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204"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7520372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622"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1602582"/>
            <a:ext cx="1103313" cy="1103312"/>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620"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5618" name="文本框 7"/>
              <p:cNvSpPr txBox="1">
                <a:spLocks noChangeArrowheads="1"/>
              </p:cNvSpPr>
              <p:nvPr/>
            </p:nvSpPr>
            <p:spPr bwMode="auto">
              <a:xfrm>
                <a:off x="1646238" y="388938"/>
                <a:ext cx="8996362" cy="738664"/>
              </a:xfrm>
              <a:prstGeom prst="rect">
                <a:avLst/>
              </a:prstGeom>
              <a:noFill/>
              <a:ln w="9525">
                <a:noFill/>
                <a:miter lim="800000"/>
                <a:headEnd/>
                <a:tailEnd/>
              </a:ln>
            </p:spPr>
            <p:txBody>
              <a:bodyPr>
                <a:spAutoFit/>
              </a:bodyPr>
              <a:lstStyle/>
              <a:p>
                <a:pPr algn="just">
                  <a:lnSpc>
                    <a:spcPct val="150000"/>
                  </a:lnSpc>
                </a:pPr>
                <a:r>
                  <a:rPr lang="zh-CN" altLang="en-US" sz="2800" b="1" dirty="0">
                    <a:solidFill>
                      <a:srgbClr val="0000FF"/>
                    </a:solidFill>
                    <a:latin typeface="楷体" pitchFamily="49" charset="-122"/>
                    <a:ea typeface="楷体" pitchFamily="49" charset="-122"/>
                  </a:rPr>
                  <a:t>讨论理想气体下图过程中，各过程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𝑄</m:t>
                    </m:r>
                  </m:oMath>
                </a14:m>
                <a:r>
                  <a:rPr lang="zh-CN" altLang="en-US" sz="2800" b="1" dirty="0">
                    <a:solidFill>
                      <a:srgbClr val="0000FF"/>
                    </a:solidFill>
                    <a:latin typeface="楷体" pitchFamily="49" charset="-122"/>
                    <a:ea typeface="楷体" pitchFamily="49" charset="-122"/>
                  </a:rPr>
                  <a:t>的正负。</a:t>
                </a:r>
              </a:p>
            </p:txBody>
          </p:sp>
        </mc:Choice>
        <mc:Fallback xmlns="">
          <p:sp>
            <p:nvSpPr>
              <p:cNvPr id="65618" name="文本框 7"/>
              <p:cNvSpPr txBox="1">
                <a:spLocks noRot="1" noChangeAspect="1" noMove="1" noResize="1" noEditPoints="1" noAdjustHandles="1" noChangeArrowheads="1" noChangeShapeType="1" noTextEdit="1"/>
              </p:cNvSpPr>
              <p:nvPr/>
            </p:nvSpPr>
            <p:spPr bwMode="auto">
              <a:xfrm>
                <a:off x="1646238" y="388938"/>
                <a:ext cx="8996362" cy="738664"/>
              </a:xfrm>
              <a:prstGeom prst="rect">
                <a:avLst/>
              </a:prstGeom>
              <a:blipFill>
                <a:blip r:embed="rId2"/>
                <a:stretch>
                  <a:fillRect l="-1355" b="-9091"/>
                </a:stretch>
              </a:blipFill>
              <a:ln w="9525">
                <a:noFill/>
                <a:miter lim="800000"/>
                <a:headEnd/>
                <a:tailEnd/>
              </a:ln>
            </p:spPr>
            <p:txBody>
              <a:bodyPr/>
              <a:lstStyle/>
              <a:p>
                <a:r>
                  <a:rPr lang="zh-CN" altLang="en-US">
                    <a:noFill/>
                  </a:rPr>
                  <a:t> </a:t>
                </a:r>
              </a:p>
            </p:txBody>
          </p:sp>
        </mc:Fallback>
      </mc:AlternateContent>
      <p:grpSp>
        <p:nvGrpSpPr>
          <p:cNvPr id="4" name="组合 3"/>
          <p:cNvGrpSpPr/>
          <p:nvPr/>
        </p:nvGrpSpPr>
        <p:grpSpPr>
          <a:xfrm>
            <a:off x="2038350" y="1173163"/>
            <a:ext cx="3725863" cy="2419350"/>
            <a:chOff x="2038350" y="1173163"/>
            <a:chExt cx="3725863" cy="2419350"/>
          </a:xfrm>
        </p:grpSpPr>
        <p:grpSp>
          <p:nvGrpSpPr>
            <p:cNvPr id="44" name="Group 2"/>
            <p:cNvGrpSpPr>
              <a:grpSpLocks/>
            </p:cNvGrpSpPr>
            <p:nvPr/>
          </p:nvGrpSpPr>
          <p:grpSpPr bwMode="auto">
            <a:xfrm>
              <a:off x="2038350" y="1173163"/>
              <a:ext cx="3725863" cy="2419350"/>
              <a:chOff x="720" y="2784"/>
              <a:chExt cx="2347" cy="1524"/>
            </a:xfrm>
          </p:grpSpPr>
          <p:sp>
            <p:nvSpPr>
              <p:cNvPr id="65603" name="Arc 3"/>
              <p:cNvSpPr>
                <a:spLocks/>
              </p:cNvSpPr>
              <p:nvPr/>
            </p:nvSpPr>
            <p:spPr bwMode="auto">
              <a:xfrm flipH="1" flipV="1">
                <a:off x="1488" y="3072"/>
                <a:ext cx="864" cy="720"/>
              </a:xfrm>
              <a:custGeom>
                <a:avLst/>
                <a:gdLst>
                  <a:gd name="T0" fmla="*/ 0 w 21600"/>
                  <a:gd name="T1" fmla="*/ 0 h 21600"/>
                  <a:gd name="T2" fmla="*/ 35 w 21600"/>
                  <a:gd name="T3" fmla="*/ 24 h 21600"/>
                  <a:gd name="T4" fmla="*/ 0 w 21600"/>
                  <a:gd name="T5" fmla="*/ 24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rgbClr val="FF6600"/>
                </a:solidFill>
                <a:round/>
                <a:headEnd/>
                <a:tailEnd type="none" w="sm" len="lg"/>
              </a:ln>
            </p:spPr>
            <p:txBody>
              <a:bodyPr wrap="none" anchor="ctr"/>
              <a:lstStyle/>
              <a:p>
                <a:endParaRPr lang="zh-CN" altLang="en-US"/>
              </a:p>
            </p:txBody>
          </p:sp>
          <p:sp>
            <p:nvSpPr>
              <p:cNvPr id="65604" name="Line 4"/>
              <p:cNvSpPr>
                <a:spLocks noChangeShapeType="1"/>
              </p:cNvSpPr>
              <p:nvPr/>
            </p:nvSpPr>
            <p:spPr bwMode="auto">
              <a:xfrm flipV="1">
                <a:off x="1008" y="2832"/>
                <a:ext cx="0" cy="1200"/>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65605" name="Text Box 5"/>
                  <p:cNvSpPr txBox="1">
                    <a:spLocks noChangeArrowheads="1"/>
                  </p:cNvSpPr>
                  <p:nvPr/>
                </p:nvSpPr>
                <p:spPr bwMode="auto">
                  <a:xfrm>
                    <a:off x="2714" y="3861"/>
                    <a:ext cx="353" cy="33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65605" name="Text Box 5"/>
                  <p:cNvSpPr txBox="1">
                    <a:spLocks noRot="1" noChangeAspect="1" noMove="1" noResize="1" noEditPoints="1" noAdjustHandles="1" noChangeArrowheads="1" noChangeShapeType="1" noTextEdit="1"/>
                  </p:cNvSpPr>
                  <p:nvPr/>
                </p:nvSpPr>
                <p:spPr bwMode="auto">
                  <a:xfrm>
                    <a:off x="2714" y="3861"/>
                    <a:ext cx="353" cy="33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606" name="Text Box 6"/>
                  <p:cNvSpPr txBox="1">
                    <a:spLocks noChangeArrowheads="1"/>
                  </p:cNvSpPr>
                  <p:nvPr/>
                </p:nvSpPr>
                <p:spPr bwMode="auto">
                  <a:xfrm>
                    <a:off x="720" y="2784"/>
                    <a:ext cx="353" cy="33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5606" name="Text Box 6"/>
                  <p:cNvSpPr txBox="1">
                    <a:spLocks noRot="1" noChangeAspect="1" noMove="1" noResize="1" noEditPoints="1" noAdjustHandles="1" noChangeArrowheads="1" noChangeShapeType="1" noTextEdit="1"/>
                  </p:cNvSpPr>
                  <p:nvPr/>
                </p:nvSpPr>
                <p:spPr bwMode="auto">
                  <a:xfrm>
                    <a:off x="720" y="2784"/>
                    <a:ext cx="353" cy="33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607" name="Text Box 7"/>
                  <p:cNvSpPr txBox="1">
                    <a:spLocks noChangeArrowheads="1"/>
                  </p:cNvSpPr>
                  <p:nvPr/>
                </p:nvSpPr>
                <p:spPr bwMode="auto">
                  <a:xfrm>
                    <a:off x="1200" y="2880"/>
                    <a:ext cx="309"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5607" name="Text Box 7"/>
                  <p:cNvSpPr txBox="1">
                    <a:spLocks noRot="1" noChangeAspect="1" noMove="1" noResize="1" noEditPoints="1" noAdjustHandles="1" noChangeArrowheads="1" noChangeShapeType="1" noTextEdit="1"/>
                  </p:cNvSpPr>
                  <p:nvPr/>
                </p:nvSpPr>
                <p:spPr bwMode="auto">
                  <a:xfrm>
                    <a:off x="1200" y="2880"/>
                    <a:ext cx="309"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608" name="Text Box 8"/>
                  <p:cNvSpPr txBox="1">
                    <a:spLocks noChangeArrowheads="1"/>
                  </p:cNvSpPr>
                  <p:nvPr/>
                </p:nvSpPr>
                <p:spPr bwMode="auto">
                  <a:xfrm>
                    <a:off x="2400" y="3648"/>
                    <a:ext cx="266" cy="330"/>
                  </a:xfrm>
                  <a:prstGeom prst="rect">
                    <a:avLst/>
                  </a:prstGeom>
                  <a:noFill/>
                  <a:ln w="9525">
                    <a:noFill/>
                    <a:miter lim="800000"/>
                    <a:headEnd/>
                    <a:tailEnd/>
                  </a:ln>
                </p:spPr>
                <p:txBody>
                  <a:bodyPr>
                    <a:spAutoFit/>
                  </a:bodyPr>
                  <a:lstStyle/>
                  <a:p>
                    <a:pPr>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5608" name="Text Box 8"/>
                  <p:cNvSpPr txBox="1">
                    <a:spLocks noRot="1" noChangeAspect="1" noMove="1" noResize="1" noEditPoints="1" noAdjustHandles="1" noChangeArrowheads="1" noChangeShapeType="1" noTextEdit="1"/>
                  </p:cNvSpPr>
                  <p:nvPr/>
                </p:nvSpPr>
                <p:spPr bwMode="auto">
                  <a:xfrm>
                    <a:off x="2400" y="3648"/>
                    <a:ext cx="266" cy="33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p:sp>
            <p:nvSpPr>
              <p:cNvPr id="65609" name="Text Box 9"/>
              <p:cNvSpPr txBox="1">
                <a:spLocks noChangeArrowheads="1"/>
              </p:cNvSpPr>
              <p:nvPr/>
            </p:nvSpPr>
            <p:spPr bwMode="auto">
              <a:xfrm>
                <a:off x="1376" y="2912"/>
                <a:ext cx="288" cy="330"/>
              </a:xfrm>
              <a:prstGeom prst="rect">
                <a:avLst/>
              </a:prstGeom>
              <a:noFill/>
              <a:ln w="9525">
                <a:noFill/>
                <a:miter lim="800000"/>
                <a:headEnd/>
                <a:tailEnd/>
              </a:ln>
            </p:spPr>
            <p:txBody>
              <a:bodyPr>
                <a:spAutoFit/>
              </a:bodyPr>
              <a:lstStyle/>
              <a:p>
                <a:pPr>
                  <a:spcBef>
                    <a:spcPct val="50000"/>
                  </a:spcBef>
                </a:pPr>
                <a:r>
                  <a:rPr kumimoji="1" lang="en-US" altLang="zh-CN" sz="2800" b="1">
                    <a:solidFill>
                      <a:srgbClr val="0000FF"/>
                    </a:solidFill>
                    <a:latin typeface="楷体" pitchFamily="49" charset="-122"/>
                    <a:ea typeface="楷体" pitchFamily="49" charset="-122"/>
                  </a:rPr>
                  <a:t>*</a:t>
                </a:r>
              </a:p>
            </p:txBody>
          </p:sp>
          <p:sp>
            <p:nvSpPr>
              <p:cNvPr id="65610" name="Rectangle 10"/>
              <p:cNvSpPr>
                <a:spLocks noChangeArrowheads="1"/>
              </p:cNvSpPr>
              <p:nvPr/>
            </p:nvSpPr>
            <p:spPr bwMode="auto">
              <a:xfrm>
                <a:off x="2232" y="3632"/>
                <a:ext cx="229" cy="330"/>
              </a:xfrm>
              <a:prstGeom prst="rect">
                <a:avLst/>
              </a:prstGeom>
              <a:noFill/>
              <a:ln w="9525">
                <a:noFill/>
                <a:miter lim="800000"/>
                <a:headEnd/>
                <a:tailEnd/>
              </a:ln>
            </p:spPr>
            <p:txBody>
              <a:bodyPr wrap="none">
                <a:spAutoFit/>
              </a:bodyPr>
              <a:lstStyle/>
              <a:p>
                <a:pPr>
                  <a:spcBef>
                    <a:spcPct val="50000"/>
                  </a:spcBef>
                </a:pPr>
                <a:r>
                  <a:rPr kumimoji="1" lang="en-US" altLang="zh-CN" sz="2800" b="1" dirty="0">
                    <a:solidFill>
                      <a:srgbClr val="0000FF"/>
                    </a:solidFill>
                    <a:latin typeface="楷体" pitchFamily="49" charset="-122"/>
                    <a:ea typeface="楷体" pitchFamily="49" charset="-122"/>
                  </a:rPr>
                  <a:t>*</a:t>
                </a:r>
              </a:p>
            </p:txBody>
          </p:sp>
          <mc:AlternateContent xmlns:mc="http://schemas.openxmlformats.org/markup-compatibility/2006" xmlns:a14="http://schemas.microsoft.com/office/drawing/2010/main">
            <mc:Choice Requires="a14">
              <p:sp>
                <p:nvSpPr>
                  <p:cNvPr id="65611" name="Text Box 11"/>
                  <p:cNvSpPr txBox="1">
                    <a:spLocks noChangeArrowheads="1"/>
                  </p:cNvSpPr>
                  <p:nvPr/>
                </p:nvSpPr>
                <p:spPr bwMode="auto">
                  <a:xfrm>
                    <a:off x="785" y="3978"/>
                    <a:ext cx="288" cy="33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65611" name="Text Box 11"/>
                  <p:cNvSpPr txBox="1">
                    <a:spLocks noRot="1" noChangeAspect="1" noMove="1" noResize="1" noEditPoints="1" noAdjustHandles="1" noChangeArrowheads="1" noChangeShapeType="1" noTextEdit="1"/>
                  </p:cNvSpPr>
                  <p:nvPr/>
                </p:nvSpPr>
                <p:spPr bwMode="auto">
                  <a:xfrm>
                    <a:off x="785" y="3978"/>
                    <a:ext cx="288" cy="33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p:sp>
            <p:nvSpPr>
              <p:cNvPr id="65612" name="Line 12"/>
              <p:cNvSpPr>
                <a:spLocks noChangeShapeType="1"/>
              </p:cNvSpPr>
              <p:nvPr/>
            </p:nvSpPr>
            <p:spPr bwMode="auto">
              <a:xfrm>
                <a:off x="1008" y="4032"/>
                <a:ext cx="1728"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65613" name="Freeform 13"/>
              <p:cNvSpPr>
                <a:spLocks/>
              </p:cNvSpPr>
              <p:nvPr/>
            </p:nvSpPr>
            <p:spPr bwMode="auto">
              <a:xfrm>
                <a:off x="1488" y="3056"/>
                <a:ext cx="864" cy="736"/>
              </a:xfrm>
              <a:custGeom>
                <a:avLst/>
                <a:gdLst>
                  <a:gd name="T0" fmla="*/ 0 w 768"/>
                  <a:gd name="T1" fmla="*/ 18 h 688"/>
                  <a:gd name="T2" fmla="*/ 425 w 768"/>
                  <a:gd name="T3" fmla="*/ 128 h 688"/>
                  <a:gd name="T4" fmla="*/ 972 w 768"/>
                  <a:gd name="T5" fmla="*/ 787 h 688"/>
                  <a:gd name="T6" fmla="*/ 0 60000 65536"/>
                  <a:gd name="T7" fmla="*/ 0 60000 65536"/>
                  <a:gd name="T8" fmla="*/ 0 60000 65536"/>
                  <a:gd name="T9" fmla="*/ 0 w 768"/>
                  <a:gd name="T10" fmla="*/ 0 h 688"/>
                  <a:gd name="T11" fmla="*/ 768 w 768"/>
                  <a:gd name="T12" fmla="*/ 688 h 688"/>
                </a:gdLst>
                <a:ahLst/>
                <a:cxnLst>
                  <a:cxn ang="T6">
                    <a:pos x="T0" y="T1"/>
                  </a:cxn>
                  <a:cxn ang="T7">
                    <a:pos x="T2" y="T3"/>
                  </a:cxn>
                  <a:cxn ang="T8">
                    <a:pos x="T4" y="T5"/>
                  </a:cxn>
                </a:cxnLst>
                <a:rect l="T9" t="T10" r="T11" b="T12"/>
                <a:pathLst>
                  <a:path w="768" h="688">
                    <a:moveTo>
                      <a:pt x="0" y="16"/>
                    </a:moveTo>
                    <a:cubicBezTo>
                      <a:pt x="104" y="8"/>
                      <a:pt x="208" y="0"/>
                      <a:pt x="336" y="112"/>
                    </a:cubicBezTo>
                    <a:cubicBezTo>
                      <a:pt x="464" y="224"/>
                      <a:pt x="696" y="592"/>
                      <a:pt x="768" y="688"/>
                    </a:cubicBezTo>
                  </a:path>
                </a:pathLst>
              </a:custGeom>
              <a:noFill/>
              <a:ln w="28575" cap="flat" cmpd="sng">
                <a:solidFill>
                  <a:srgbClr val="FF3399"/>
                </a:solidFill>
                <a:prstDash val="solid"/>
                <a:round/>
                <a:headEnd/>
                <a:tailEnd type="none" w="sm" len="lg"/>
              </a:ln>
            </p:spPr>
            <p:txBody>
              <a:bodyPr wrap="none" anchor="ctr"/>
              <a:lstStyle/>
              <a:p>
                <a:endParaRPr lang="zh-CN" altLang="en-US"/>
              </a:p>
            </p:txBody>
          </p:sp>
          <p:sp>
            <p:nvSpPr>
              <p:cNvPr id="65614" name="Freeform 14"/>
              <p:cNvSpPr>
                <a:spLocks/>
              </p:cNvSpPr>
              <p:nvPr/>
            </p:nvSpPr>
            <p:spPr bwMode="auto">
              <a:xfrm>
                <a:off x="1488" y="3072"/>
                <a:ext cx="864" cy="720"/>
              </a:xfrm>
              <a:custGeom>
                <a:avLst/>
                <a:gdLst>
                  <a:gd name="T0" fmla="*/ 0 w 864"/>
                  <a:gd name="T1" fmla="*/ 0 h 720"/>
                  <a:gd name="T2" fmla="*/ 240 w 864"/>
                  <a:gd name="T3" fmla="*/ 336 h 720"/>
                  <a:gd name="T4" fmla="*/ 864 w 864"/>
                  <a:gd name="T5" fmla="*/ 720 h 720"/>
                  <a:gd name="T6" fmla="*/ 0 60000 65536"/>
                  <a:gd name="T7" fmla="*/ 0 60000 65536"/>
                  <a:gd name="T8" fmla="*/ 0 60000 65536"/>
                  <a:gd name="T9" fmla="*/ 0 w 864"/>
                  <a:gd name="T10" fmla="*/ 0 h 720"/>
                  <a:gd name="T11" fmla="*/ 864 w 864"/>
                  <a:gd name="T12" fmla="*/ 720 h 720"/>
                </a:gdLst>
                <a:ahLst/>
                <a:cxnLst>
                  <a:cxn ang="T6">
                    <a:pos x="T0" y="T1"/>
                  </a:cxn>
                  <a:cxn ang="T7">
                    <a:pos x="T2" y="T3"/>
                  </a:cxn>
                  <a:cxn ang="T8">
                    <a:pos x="T4" y="T5"/>
                  </a:cxn>
                </a:cxnLst>
                <a:rect l="T9" t="T10" r="T11" b="T12"/>
                <a:pathLst>
                  <a:path w="864" h="720">
                    <a:moveTo>
                      <a:pt x="0" y="0"/>
                    </a:moveTo>
                    <a:cubicBezTo>
                      <a:pt x="48" y="108"/>
                      <a:pt x="96" y="216"/>
                      <a:pt x="240" y="336"/>
                    </a:cubicBezTo>
                    <a:cubicBezTo>
                      <a:pt x="384" y="456"/>
                      <a:pt x="760" y="656"/>
                      <a:pt x="864" y="720"/>
                    </a:cubicBezTo>
                  </a:path>
                </a:pathLst>
              </a:custGeom>
              <a:noFill/>
              <a:ln w="28575" cap="flat" cmpd="sng">
                <a:solidFill>
                  <a:srgbClr val="0000FF"/>
                </a:solidFill>
                <a:prstDash val="solid"/>
                <a:round/>
                <a:headEnd/>
                <a:tailEnd type="none" w="sm" len="lg"/>
              </a:ln>
            </p:spPr>
            <p:txBody>
              <a:bodyPr wrap="none" anchor="ctr"/>
              <a:lstStyle/>
              <a:p>
                <a:endParaRPr lang="zh-CN" altLang="en-US"/>
              </a:p>
            </p:txBody>
          </p:sp>
          <p:sp>
            <p:nvSpPr>
              <p:cNvPr id="65615" name="Text Box 15"/>
              <p:cNvSpPr txBox="1">
                <a:spLocks noChangeArrowheads="1"/>
              </p:cNvSpPr>
              <p:nvPr/>
            </p:nvSpPr>
            <p:spPr bwMode="auto">
              <a:xfrm>
                <a:off x="1536" y="3504"/>
                <a:ext cx="240" cy="330"/>
              </a:xfrm>
              <a:prstGeom prst="rect">
                <a:avLst/>
              </a:prstGeom>
              <a:noFill/>
              <a:ln w="9525">
                <a:noFill/>
                <a:miter lim="800000"/>
                <a:headEnd/>
                <a:tailEnd/>
              </a:ln>
            </p:spPr>
            <p:txBody>
              <a:bodyPr>
                <a:spAutoFit/>
              </a:bodyPr>
              <a:lstStyle/>
              <a:p>
                <a:pPr>
                  <a:spcBef>
                    <a:spcPct val="50000"/>
                  </a:spcBef>
                </a:pPr>
                <a:r>
                  <a:rPr kumimoji="1" lang="en-US" altLang="zh-CN" sz="2800" b="1" dirty="0">
                    <a:solidFill>
                      <a:srgbClr val="0000FF"/>
                    </a:solidFill>
                    <a:latin typeface="Times New Roman" pitchFamily="18" charset="0"/>
                    <a:ea typeface="楷体" pitchFamily="49" charset="-122"/>
                    <a:cs typeface="Times New Roman" pitchFamily="18" charset="0"/>
                  </a:rPr>
                  <a:t>1</a:t>
                </a:r>
              </a:p>
            </p:txBody>
          </p:sp>
          <p:sp>
            <p:nvSpPr>
              <p:cNvPr id="65616" name="Text Box 16"/>
              <p:cNvSpPr txBox="1">
                <a:spLocks noChangeArrowheads="1"/>
              </p:cNvSpPr>
              <p:nvPr/>
            </p:nvSpPr>
            <p:spPr bwMode="auto">
              <a:xfrm>
                <a:off x="1992" y="3072"/>
                <a:ext cx="288" cy="330"/>
              </a:xfrm>
              <a:prstGeom prst="rect">
                <a:avLst/>
              </a:prstGeom>
              <a:noFill/>
              <a:ln w="9525">
                <a:noFill/>
                <a:miter lim="800000"/>
                <a:headEnd/>
                <a:tailEnd/>
              </a:ln>
            </p:spPr>
            <p:txBody>
              <a:bodyPr>
                <a:spAutoFit/>
              </a:bodyPr>
              <a:lstStyle/>
              <a:p>
                <a:pPr>
                  <a:spcBef>
                    <a:spcPct val="50000"/>
                  </a:spcBef>
                </a:pPr>
                <a:r>
                  <a:rPr kumimoji="1" lang="en-US" altLang="zh-CN" sz="2800" b="1" dirty="0">
                    <a:solidFill>
                      <a:srgbClr val="0000FF"/>
                    </a:solidFill>
                    <a:latin typeface="Times New Roman" pitchFamily="18" charset="0"/>
                    <a:ea typeface="楷体" pitchFamily="49" charset="-122"/>
                    <a:cs typeface="Times New Roman" pitchFamily="18" charset="0"/>
                  </a:rPr>
                  <a:t>2</a:t>
                </a:r>
              </a:p>
            </p:txBody>
          </p:sp>
          <p:sp>
            <p:nvSpPr>
              <p:cNvPr id="65617" name="Line 17"/>
              <p:cNvSpPr>
                <a:spLocks noChangeShapeType="1"/>
              </p:cNvSpPr>
              <p:nvPr/>
            </p:nvSpPr>
            <p:spPr bwMode="auto">
              <a:xfrm>
                <a:off x="1728" y="3408"/>
                <a:ext cx="144" cy="96"/>
              </a:xfrm>
              <a:prstGeom prst="line">
                <a:avLst/>
              </a:prstGeom>
              <a:noFill/>
              <a:ln w="28575">
                <a:solidFill>
                  <a:srgbClr val="FF0000"/>
                </a:solidFill>
                <a:round/>
                <a:headEnd/>
                <a:tailEnd type="triangle" w="sm" len="lg"/>
              </a:ln>
            </p:spPr>
            <p:txBody>
              <a:bodyPr wrap="none" anchor="ctr"/>
              <a:lstStyle/>
              <a:p>
                <a:endParaRPr lang="zh-CN" altLang="en-US"/>
              </a:p>
            </p:txBody>
          </p:sp>
        </p:grpSp>
        <p:grpSp>
          <p:nvGrpSpPr>
            <p:cNvPr id="60" name="Group 18"/>
            <p:cNvGrpSpPr>
              <a:grpSpLocks/>
            </p:cNvGrpSpPr>
            <p:nvPr/>
          </p:nvGrpSpPr>
          <p:grpSpPr bwMode="auto">
            <a:xfrm>
              <a:off x="3943350" y="1782763"/>
              <a:ext cx="1600200" cy="609600"/>
              <a:chOff x="1968" y="3216"/>
              <a:chExt cx="1008" cy="384"/>
            </a:xfrm>
          </p:grpSpPr>
          <p:sp>
            <p:nvSpPr>
              <p:cNvPr id="65601" name="Text Box 19"/>
              <p:cNvSpPr txBox="1">
                <a:spLocks noChangeArrowheads="1"/>
              </p:cNvSpPr>
              <p:nvPr/>
            </p:nvSpPr>
            <p:spPr bwMode="auto">
              <a:xfrm>
                <a:off x="2352" y="3216"/>
                <a:ext cx="624" cy="330"/>
              </a:xfrm>
              <a:prstGeom prst="rect">
                <a:avLst/>
              </a:prstGeom>
              <a:solidFill>
                <a:schemeClr val="bg1"/>
              </a:solidFill>
              <a:ln w="28575">
                <a:solidFill>
                  <a:srgbClr val="FF0000"/>
                </a:solidFill>
                <a:prstDash val="dash"/>
                <a:miter lim="800000"/>
                <a:headEnd/>
                <a:tailEnd/>
              </a:ln>
            </p:spPr>
            <p:txBody>
              <a:bodyPr>
                <a:spAutoFit/>
              </a:bodyPr>
              <a:lstStyle/>
              <a:p>
                <a:pPr>
                  <a:spcBef>
                    <a:spcPct val="50000"/>
                  </a:spcBef>
                </a:pPr>
                <a:r>
                  <a:rPr kumimoji="1" lang="zh-CN" altLang="en-US" sz="2800" b="1" dirty="0">
                    <a:solidFill>
                      <a:srgbClr val="0000FF"/>
                    </a:solidFill>
                    <a:latin typeface="楷体" pitchFamily="49" charset="-122"/>
                    <a:ea typeface="楷体" pitchFamily="49" charset="-122"/>
                  </a:rPr>
                  <a:t>绝热</a:t>
                </a:r>
              </a:p>
            </p:txBody>
          </p:sp>
          <p:sp>
            <p:nvSpPr>
              <p:cNvPr id="65602" name="Line 20"/>
              <p:cNvSpPr>
                <a:spLocks noChangeShapeType="1"/>
              </p:cNvSpPr>
              <p:nvPr/>
            </p:nvSpPr>
            <p:spPr bwMode="auto">
              <a:xfrm flipH="1">
                <a:off x="1968" y="3504"/>
                <a:ext cx="384" cy="96"/>
              </a:xfrm>
              <a:prstGeom prst="line">
                <a:avLst/>
              </a:prstGeom>
              <a:noFill/>
              <a:ln w="19050">
                <a:solidFill>
                  <a:srgbClr val="FF0000"/>
                </a:solidFill>
                <a:prstDash val="dash"/>
                <a:round/>
                <a:headEnd/>
                <a:tailEnd type="triangle" w="med" len="med"/>
              </a:ln>
            </p:spPr>
            <p:txBody>
              <a:bodyPr wrap="none" anchor="ctr"/>
              <a:lstStyle/>
              <a:p>
                <a:endParaRPr lang="zh-CN" altLang="en-US"/>
              </a:p>
            </p:txBody>
          </p:sp>
        </p:grpSp>
      </p:grpSp>
      <mc:AlternateContent xmlns:mc="http://schemas.openxmlformats.org/markup-compatibility/2006" xmlns:a14="http://schemas.microsoft.com/office/drawing/2010/main">
        <mc:Choice Requires="a14">
          <p:sp>
            <p:nvSpPr>
              <p:cNvPr id="65600" name="Text Box 25"/>
              <p:cNvSpPr txBox="1">
                <a:spLocks noChangeArrowheads="1"/>
              </p:cNvSpPr>
              <p:nvPr/>
            </p:nvSpPr>
            <p:spPr bwMode="auto">
              <a:xfrm>
                <a:off x="6545264" y="1738314"/>
                <a:ext cx="1044408" cy="523220"/>
              </a:xfrm>
              <a:prstGeom prst="rect">
                <a:avLst/>
              </a:prstGeom>
              <a:solidFill>
                <a:schemeClr val="bg1"/>
              </a:solidFill>
              <a:ln w="9525">
                <a:solidFill>
                  <a:srgbClr val="FF0000"/>
                </a:solidFill>
                <a:miter lim="800000"/>
                <a:headEnd/>
                <a:tailEnd/>
              </a:ln>
            </p:spPr>
            <p:txBody>
              <a:bodyPr>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kumimoji="1" lang="en-US" altLang="zh-CN" sz="2800" b="1" dirty="0">
                    <a:solidFill>
                      <a:srgbClr val="0000FF"/>
                    </a:solidFill>
                    <a:latin typeface="楷体" pitchFamily="49" charset="-122"/>
                    <a:ea typeface="楷体" pitchFamily="49" charset="-122"/>
                    <a:cs typeface="Times New Roman"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5600" name="Text Box 25"/>
              <p:cNvSpPr txBox="1">
                <a:spLocks noRot="1" noChangeAspect="1" noMove="1" noResize="1" noEditPoints="1" noAdjustHandles="1" noChangeArrowheads="1" noChangeShapeType="1" noTextEdit="1"/>
              </p:cNvSpPr>
              <p:nvPr/>
            </p:nvSpPr>
            <p:spPr bwMode="auto">
              <a:xfrm>
                <a:off x="6545264" y="1738314"/>
                <a:ext cx="1044408" cy="523220"/>
              </a:xfrm>
              <a:prstGeom prst="rect">
                <a:avLst/>
              </a:prstGeom>
              <a:blipFill>
                <a:blip r:embed="rId8"/>
                <a:stretch>
                  <a:fillRect t="-13636" b="-26136"/>
                </a:stretch>
              </a:blipFill>
              <a:ln w="9525">
                <a:solidFill>
                  <a:srgbClr val="FF00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Text Box 28"/>
              <p:cNvSpPr txBox="1">
                <a:spLocks noChangeArrowheads="1"/>
              </p:cNvSpPr>
              <p:nvPr/>
            </p:nvSpPr>
            <p:spPr bwMode="auto">
              <a:xfrm>
                <a:off x="2125663" y="5292725"/>
                <a:ext cx="1600200" cy="522288"/>
              </a:xfrm>
              <a:prstGeom prst="rect">
                <a:avLst/>
              </a:prstGeom>
              <a:solidFill>
                <a:schemeClr val="bg1"/>
              </a:solidFill>
              <a:ln w="9525">
                <a:solidFill>
                  <a:srgbClr val="FF0000"/>
                </a:solidFill>
                <a:miter lim="800000"/>
                <a:headEnd/>
                <a:tailEnd/>
              </a:ln>
            </p:spPr>
            <p:txBody>
              <a:bodyPr>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kumimoji="1" lang="en-US" altLang="zh-CN" sz="2800" b="1" dirty="0">
                    <a:solidFill>
                      <a:srgbClr val="0000FF"/>
                    </a:solidFill>
                    <a:latin typeface="楷体" pitchFamily="49" charset="-122"/>
                    <a:ea typeface="楷体" pitchFamily="49" charset="-122"/>
                    <a:cs typeface="Times New Roman" pitchFamily="18" charset="0"/>
                  </a:rPr>
                  <a:t>—2—</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76" name="Text Box 28"/>
              <p:cNvSpPr txBox="1">
                <a:spLocks noRot="1" noChangeAspect="1" noMove="1" noResize="1" noEditPoints="1" noAdjustHandles="1" noChangeArrowheads="1" noChangeShapeType="1" noTextEdit="1"/>
              </p:cNvSpPr>
              <p:nvPr/>
            </p:nvSpPr>
            <p:spPr bwMode="auto">
              <a:xfrm>
                <a:off x="2125663" y="5292725"/>
                <a:ext cx="1600200" cy="522288"/>
              </a:xfrm>
              <a:prstGeom prst="rect">
                <a:avLst/>
              </a:prstGeom>
              <a:blipFill>
                <a:blip r:embed="rId9"/>
                <a:stretch>
                  <a:fillRect t="-13636" b="-26136"/>
                </a:stretch>
              </a:blipFill>
              <a:ln w="9525">
                <a:solidFill>
                  <a:srgbClr val="FF00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Text Box 33"/>
              <p:cNvSpPr txBox="1">
                <a:spLocks noChangeArrowheads="1"/>
              </p:cNvSpPr>
              <p:nvPr/>
            </p:nvSpPr>
            <p:spPr bwMode="auto">
              <a:xfrm>
                <a:off x="2125663" y="3665538"/>
                <a:ext cx="1600200" cy="522287"/>
              </a:xfrm>
              <a:prstGeom prst="rect">
                <a:avLst/>
              </a:prstGeom>
              <a:solidFill>
                <a:schemeClr val="bg1"/>
              </a:solidFill>
              <a:ln w="9525">
                <a:solidFill>
                  <a:srgbClr val="FF0000"/>
                </a:solidFill>
                <a:miter lim="800000"/>
                <a:headEnd/>
                <a:tailEnd/>
              </a:ln>
            </p:spPr>
            <p:txBody>
              <a:bodyPr>
                <a:spAutoFit/>
              </a:bodyPr>
              <a:lstStyle/>
              <a:p>
                <a:pPr>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kumimoji="1" lang="en-US" altLang="zh-CN" sz="2800" b="1" dirty="0">
                    <a:solidFill>
                      <a:srgbClr val="0000FF"/>
                    </a:solidFill>
                    <a:latin typeface="楷体" pitchFamily="49" charset="-122"/>
                    <a:ea typeface="楷体" pitchFamily="49" charset="-122"/>
                    <a:cs typeface="Times New Roman" pitchFamily="18" charset="0"/>
                  </a:rPr>
                  <a:t>—1—</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81" name="Text Box 33"/>
              <p:cNvSpPr txBox="1">
                <a:spLocks noRot="1" noChangeAspect="1" noMove="1" noResize="1" noEditPoints="1" noAdjustHandles="1" noChangeArrowheads="1" noChangeShapeType="1" noTextEdit="1"/>
              </p:cNvSpPr>
              <p:nvPr/>
            </p:nvSpPr>
            <p:spPr bwMode="auto">
              <a:xfrm>
                <a:off x="2125663" y="3665538"/>
                <a:ext cx="1600200" cy="522287"/>
              </a:xfrm>
              <a:prstGeom prst="rect">
                <a:avLst/>
              </a:prstGeom>
              <a:blipFill>
                <a:blip r:embed="rId10"/>
                <a:stretch>
                  <a:fillRect t="-13636" b="-26136"/>
                </a:stretch>
              </a:blipFill>
              <a:ln w="9525">
                <a:solidFill>
                  <a:srgbClr val="FF0000"/>
                </a:solid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flipH="1">
                <a:off x="7689548" y="1741315"/>
                <a:ext cx="145762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42" name="矩形 41"/>
              <p:cNvSpPr>
                <a:spLocks noRot="1" noChangeAspect="1" noMove="1" noResize="1" noEditPoints="1" noAdjustHandles="1" noChangeArrowheads="1" noChangeShapeType="1" noTextEdit="1"/>
              </p:cNvSpPr>
              <p:nvPr/>
            </p:nvSpPr>
            <p:spPr>
              <a:xfrm flipH="1">
                <a:off x="7689548" y="1741315"/>
                <a:ext cx="145762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flipH="1">
                <a:off x="6375793" y="2631143"/>
                <a:ext cx="293608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i="1" dirty="0"/>
              </a:p>
            </p:txBody>
          </p:sp>
        </mc:Choice>
        <mc:Fallback xmlns="">
          <p:sp>
            <p:nvSpPr>
              <p:cNvPr id="43" name="矩形 42"/>
              <p:cNvSpPr>
                <a:spLocks noRot="1" noChangeAspect="1" noMove="1" noResize="1" noEditPoints="1" noAdjustHandles="1" noChangeArrowheads="1" noChangeShapeType="1" noTextEdit="1"/>
              </p:cNvSpPr>
              <p:nvPr/>
            </p:nvSpPr>
            <p:spPr>
              <a:xfrm flipH="1">
                <a:off x="6375793" y="2631143"/>
                <a:ext cx="293608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flipH="1">
                <a:off x="4514850" y="3650648"/>
                <a:ext cx="360666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45" name="矩形 44"/>
              <p:cNvSpPr>
                <a:spLocks noRot="1" noChangeAspect="1" noMove="1" noResize="1" noEditPoints="1" noAdjustHandles="1" noChangeArrowheads="1" noChangeShapeType="1" noTextEdit="1"/>
              </p:cNvSpPr>
              <p:nvPr/>
            </p:nvSpPr>
            <p:spPr>
              <a:xfrm flipH="1">
                <a:off x="4514850" y="3650648"/>
                <a:ext cx="360666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flipH="1">
                <a:off x="7934399" y="3639891"/>
                <a:ext cx="242555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46" name="矩形 45"/>
              <p:cNvSpPr>
                <a:spLocks noRot="1" noChangeAspect="1" noMove="1" noResize="1" noEditPoints="1" noAdjustHandles="1" noChangeArrowheads="1" noChangeShapeType="1" noTextEdit="1"/>
              </p:cNvSpPr>
              <p:nvPr/>
            </p:nvSpPr>
            <p:spPr>
              <a:xfrm flipH="1">
                <a:off x="7934399" y="3639891"/>
                <a:ext cx="2425551"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flipH="1">
                <a:off x="4514850" y="4488521"/>
                <a:ext cx="265841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47" name="矩形 46"/>
              <p:cNvSpPr>
                <a:spLocks noRot="1" noChangeAspect="1" noMove="1" noResize="1" noEditPoints="1" noAdjustHandles="1" noChangeArrowheads="1" noChangeShapeType="1" noTextEdit="1"/>
              </p:cNvSpPr>
              <p:nvPr/>
            </p:nvSpPr>
            <p:spPr>
              <a:xfrm flipH="1">
                <a:off x="4514850" y="4488521"/>
                <a:ext cx="2658412"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flipH="1">
                <a:off x="7440683" y="4488391"/>
                <a:ext cx="22382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i="1" dirty="0"/>
              </a:p>
            </p:txBody>
          </p:sp>
        </mc:Choice>
        <mc:Fallback xmlns="">
          <p:sp>
            <p:nvSpPr>
              <p:cNvPr id="48" name="矩形 47"/>
              <p:cNvSpPr>
                <a:spLocks noRot="1" noChangeAspect="1" noMove="1" noResize="1" noEditPoints="1" noAdjustHandles="1" noChangeArrowheads="1" noChangeShapeType="1" noTextEdit="1"/>
              </p:cNvSpPr>
              <p:nvPr/>
            </p:nvSpPr>
            <p:spPr>
              <a:xfrm flipH="1">
                <a:off x="7440683" y="4488391"/>
                <a:ext cx="2238233"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flipH="1">
                <a:off x="4514850" y="5175241"/>
                <a:ext cx="360666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52" name="矩形 51"/>
              <p:cNvSpPr>
                <a:spLocks noRot="1" noChangeAspect="1" noMove="1" noResize="1" noEditPoints="1" noAdjustHandles="1" noChangeArrowheads="1" noChangeShapeType="1" noTextEdit="1"/>
              </p:cNvSpPr>
              <p:nvPr/>
            </p:nvSpPr>
            <p:spPr>
              <a:xfrm flipH="1">
                <a:off x="4514850" y="5175241"/>
                <a:ext cx="3606663"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flipH="1">
                <a:off x="7934399" y="5164484"/>
                <a:ext cx="2425551"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53" name="矩形 52"/>
              <p:cNvSpPr>
                <a:spLocks noRot="1" noChangeAspect="1" noMove="1" noResize="1" noEditPoints="1" noAdjustHandles="1" noChangeArrowheads="1" noChangeShapeType="1" noTextEdit="1"/>
              </p:cNvSpPr>
              <p:nvPr/>
            </p:nvSpPr>
            <p:spPr>
              <a:xfrm flipH="1">
                <a:off x="7934399" y="5164484"/>
                <a:ext cx="2425551"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flipH="1">
                <a:off x="4514850" y="5950050"/>
                <a:ext cx="2658412"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𝑊</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54" name="矩形 53"/>
              <p:cNvSpPr>
                <a:spLocks noRot="1" noChangeAspect="1" noMove="1" noResize="1" noEditPoints="1" noAdjustHandles="1" noChangeArrowheads="1" noChangeShapeType="1" noTextEdit="1"/>
              </p:cNvSpPr>
              <p:nvPr/>
            </p:nvSpPr>
            <p:spPr>
              <a:xfrm flipH="1">
                <a:off x="4514850" y="5950050"/>
                <a:ext cx="265841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flipH="1">
                <a:off x="7440683" y="5949920"/>
                <a:ext cx="223823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i="1" dirty="0"/>
              </a:p>
            </p:txBody>
          </p:sp>
        </mc:Choice>
        <mc:Fallback xmlns="">
          <p:sp>
            <p:nvSpPr>
              <p:cNvPr id="55" name="矩形 54"/>
              <p:cNvSpPr>
                <a:spLocks noRot="1" noChangeAspect="1" noMove="1" noResize="1" noEditPoints="1" noAdjustHandles="1" noChangeArrowheads="1" noChangeShapeType="1" noTextEdit="1"/>
              </p:cNvSpPr>
              <p:nvPr/>
            </p:nvSpPr>
            <p:spPr>
              <a:xfrm flipH="1">
                <a:off x="7440683" y="5949920"/>
                <a:ext cx="2238233" cy="523220"/>
              </a:xfrm>
              <a:prstGeom prst="rect">
                <a:avLst/>
              </a:prstGeom>
              <a:blipFill>
                <a:blip r:embed="rId20"/>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5618"/>
                                        </p:tgtEl>
                                        <p:attrNameLst>
                                          <p:attrName>style.visibility</p:attrName>
                                        </p:attrNameLst>
                                      </p:cBhvr>
                                      <p:to>
                                        <p:strVal val="visible"/>
                                      </p:to>
                                    </p:set>
                                    <p:animEffect transition="in" filter="wipe(left)">
                                      <p:cBhvr>
                                        <p:cTn id="13" dur="500"/>
                                        <p:tgtEl>
                                          <p:spTgt spid="6561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65600"/>
                                        </p:tgtEl>
                                        <p:attrNameLst>
                                          <p:attrName>style.visibility</p:attrName>
                                        </p:attrNameLst>
                                      </p:cBhvr>
                                      <p:to>
                                        <p:strVal val="visible"/>
                                      </p:to>
                                    </p:set>
                                    <p:animEffect transition="in" filter="wipe(left)">
                                      <p:cBhvr>
                                        <p:cTn id="29" dur="500"/>
                                        <p:tgtEl>
                                          <p:spTgt spid="6560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wipe(left)">
                                      <p:cBhvr>
                                        <p:cTn id="34" dur="500"/>
                                        <p:tgtEl>
                                          <p:spTgt spid="4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left)">
                                      <p:cBhvr>
                                        <p:cTn id="39" dur="500"/>
                                        <p:tgtEl>
                                          <p:spTgt spid="4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81"/>
                                        </p:tgtEl>
                                        <p:attrNameLst>
                                          <p:attrName>style.visibility</p:attrName>
                                        </p:attrNameLst>
                                      </p:cBhvr>
                                      <p:to>
                                        <p:strVal val="visible"/>
                                      </p:to>
                                    </p:set>
                                    <p:animEffect transition="in" filter="wipe(left)">
                                      <p:cBhvr>
                                        <p:cTn id="44" dur="500"/>
                                        <p:tgtEl>
                                          <p:spTgt spid="8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wipe(left)">
                                      <p:cBhvr>
                                        <p:cTn id="49" dur="500"/>
                                        <p:tgtEl>
                                          <p:spTgt spid="4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wipe(left)">
                                      <p:cBhvr>
                                        <p:cTn id="54" dur="500"/>
                                        <p:tgtEl>
                                          <p:spTgt spid="4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wipe(left)">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wipe(left)">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wipe(left)">
                                      <p:cBhvr>
                                        <p:cTn id="69" dur="500"/>
                                        <p:tgtEl>
                                          <p:spTgt spid="7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500"/>
                                        <p:tgtEl>
                                          <p:spTgt spid="52"/>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animEffect transition="in" filter="wipe(left)">
                                      <p:cBhvr>
                                        <p:cTn id="79" dur="500"/>
                                        <p:tgtEl>
                                          <p:spTgt spid="5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left)">
                                      <p:cBhvr>
                                        <p:cTn id="84" dur="500"/>
                                        <p:tgtEl>
                                          <p:spTgt spid="54"/>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55"/>
                                        </p:tgtEl>
                                        <p:attrNameLst>
                                          <p:attrName>style.visibility</p:attrName>
                                        </p:attrNameLst>
                                      </p:cBhvr>
                                      <p:to>
                                        <p:strVal val="visible"/>
                                      </p:to>
                                    </p:set>
                                    <p:animEffect transition="in" filter="wipe(left)">
                                      <p:cBhvr>
                                        <p:cTn id="8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618" grpId="0"/>
      <p:bldP spid="65600" grpId="0" animBg="1"/>
      <p:bldP spid="76" grpId="0" animBg="1"/>
      <p:bldP spid="81" grpId="0" animBg="1"/>
      <p:bldP spid="42" grpId="0"/>
      <p:bldP spid="43" grpId="0"/>
      <p:bldP spid="45" grpId="0"/>
      <p:bldP spid="46" grpId="0"/>
      <p:bldP spid="47" grpId="0"/>
      <p:bldP spid="48" grpId="0"/>
      <p:bldP spid="52" grpId="0"/>
      <p:bldP spid="53" grpId="0"/>
      <p:bldP spid="54" grpId="0"/>
      <p:bldP spid="5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688"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2193925"/>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686"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66684" name="文本框 7"/>
              <p:cNvSpPr txBox="1">
                <a:spLocks noChangeArrowheads="1"/>
              </p:cNvSpPr>
              <p:nvPr/>
            </p:nvSpPr>
            <p:spPr bwMode="auto">
              <a:xfrm>
                <a:off x="1698625" y="388938"/>
                <a:ext cx="8943975" cy="1947649"/>
              </a:xfrm>
              <a:prstGeom prst="rect">
                <a:avLst/>
              </a:prstGeom>
              <a:noFill/>
              <a:ln w="9525">
                <a:noFill/>
                <a:miter lim="800000"/>
                <a:headEnd/>
                <a:tailEnd/>
              </a:ln>
            </p:spPr>
            <p:txBody>
              <a:bodyPr>
                <a:spAutoFit/>
              </a:bodyPr>
              <a:lstStyle/>
              <a:p>
                <a:pPr algn="just">
                  <a:lnSpc>
                    <a:spcPct val="150000"/>
                  </a:lnSpc>
                </a:pPr>
                <a:r>
                  <a:rPr lang="zh-CN" altLang="en-US" sz="2800" b="1" dirty="0">
                    <a:solidFill>
                      <a:srgbClr val="0000FF"/>
                    </a:solidFill>
                    <a:latin typeface="楷体" pitchFamily="49" charset="-122"/>
                    <a:ea typeface="楷体" pitchFamily="49" charset="-122"/>
                  </a:rPr>
                  <a:t>一定量的理想气体从体积</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𝐴</m:t>
                        </m:r>
                      </m:sub>
                    </m:sSub>
                  </m:oMath>
                </a14:m>
                <a:r>
                  <a:rPr lang="zh-CN" altLang="en-US" sz="2800" b="1" dirty="0">
                    <a:solidFill>
                      <a:srgbClr val="0000FF"/>
                    </a:solidFill>
                    <a:latin typeface="楷体" pitchFamily="49" charset="-122"/>
                    <a:ea typeface="楷体" pitchFamily="49" charset="-122"/>
                  </a:rPr>
                  <a:t>膨胀到体积</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oMath>
                </a14:m>
                <a:r>
                  <a:rPr lang="zh-CN" altLang="en-US" sz="2800" b="1" dirty="0">
                    <a:solidFill>
                      <a:srgbClr val="0000FF"/>
                    </a:solidFill>
                    <a:latin typeface="楷体" pitchFamily="49" charset="-122"/>
                    <a:ea typeface="楷体" pitchFamily="49" charset="-122"/>
                  </a:rPr>
                  <a:t>分别经过如下的过程，其中吸热最多的过程是什么过程？（</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en-US" altLang="zh-CN" sz="2800" b="1" dirty="0">
                    <a:solidFill>
                      <a:srgbClr val="0000FF"/>
                    </a:solidFill>
                    <a:latin typeface="楷体" pitchFamily="49" charset="-122"/>
                    <a:ea typeface="楷体" pitchFamily="49" charset="-122"/>
                    <a:cs typeface="Times New Roman"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等压过程；</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 </m:t>
                    </m:r>
                  </m:oMath>
                </a14:m>
                <a:r>
                  <a:rPr lang="en-US" altLang="zh-CN"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等温过程；</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i="1">
                        <a:solidFill>
                          <a:srgbClr val="0000FF"/>
                        </a:solidFill>
                        <a:latin typeface="Cambria Math" panose="02040503050406030204" pitchFamily="18" charset="0"/>
                        <a:ea typeface="Cambria Math" panose="02040503050406030204" pitchFamily="18" charset="0"/>
                      </a:rPr>
                      <m:t> </m:t>
                    </m:r>
                  </m:oMath>
                </a14:m>
                <a:r>
                  <a:rPr lang="en-US" altLang="zh-CN"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a14:m>
                <a:r>
                  <a:rPr lang="zh-CN" altLang="en-US" sz="2800" b="1" dirty="0">
                    <a:solidFill>
                      <a:srgbClr val="0000FF"/>
                    </a:solidFill>
                    <a:latin typeface="楷体" pitchFamily="49" charset="-122"/>
                    <a:ea typeface="楷体" pitchFamily="49" charset="-122"/>
                  </a:rPr>
                  <a:t>绝热过程）</a:t>
                </a:r>
              </a:p>
            </p:txBody>
          </p:sp>
        </mc:Choice>
        <mc:Fallback xmlns="">
          <p:sp>
            <p:nvSpPr>
              <p:cNvPr id="66684" name="文本框 7"/>
              <p:cNvSpPr txBox="1">
                <a:spLocks noRot="1" noChangeAspect="1" noMove="1" noResize="1" noEditPoints="1" noAdjustHandles="1" noChangeArrowheads="1" noChangeShapeType="1" noTextEdit="1"/>
              </p:cNvSpPr>
              <p:nvPr/>
            </p:nvSpPr>
            <p:spPr bwMode="auto">
              <a:xfrm>
                <a:off x="1698625" y="388938"/>
                <a:ext cx="8943975" cy="1947649"/>
              </a:xfrm>
              <a:prstGeom prst="rect">
                <a:avLst/>
              </a:prstGeom>
              <a:blipFill>
                <a:blip r:embed="rId2"/>
                <a:stretch>
                  <a:fillRect l="-1431" r="-1363" b="-7210"/>
                </a:stretch>
              </a:blipFill>
              <a:ln w="9525">
                <a:noFill/>
                <a:miter lim="800000"/>
                <a:headEnd/>
                <a:tailEnd/>
              </a:ln>
            </p:spPr>
            <p:txBody>
              <a:bodyPr/>
              <a:lstStyle/>
              <a:p>
                <a:r>
                  <a:rPr lang="zh-CN" altLang="en-US">
                    <a:noFill/>
                  </a:rPr>
                  <a:t> </a:t>
                </a:r>
              </a:p>
            </p:txBody>
          </p:sp>
        </mc:Fallback>
      </mc:AlternateContent>
      <p:sp>
        <p:nvSpPr>
          <p:cNvPr id="131" name="AutoShape 9"/>
          <p:cNvSpPr>
            <a:spLocks/>
          </p:cNvSpPr>
          <p:nvPr/>
        </p:nvSpPr>
        <p:spPr bwMode="auto">
          <a:xfrm>
            <a:off x="6118225" y="2657475"/>
            <a:ext cx="381000" cy="1371600"/>
          </a:xfrm>
          <a:prstGeom prst="leftBrace">
            <a:avLst>
              <a:gd name="adj1" fmla="val 30000"/>
              <a:gd name="adj2" fmla="val 50000"/>
            </a:avLst>
          </a:prstGeom>
          <a:noFill/>
          <a:ln w="38100">
            <a:solidFill>
              <a:srgbClr val="FF3300"/>
            </a:solidFill>
            <a:round/>
            <a:headEnd/>
            <a:tailEnd/>
          </a:ln>
        </p:spPr>
        <p:txBody>
          <a:bodyPr wrap="none" anchor="ctr"/>
          <a:lstStyle/>
          <a:p>
            <a:endParaRPr lang="zh-CN" altLang="en-US" sz="2800" b="1">
              <a:solidFill>
                <a:srgbClr val="0000FF"/>
              </a:solidFill>
              <a:latin typeface="等线" pitchFamily="2" charset="-122"/>
              <a:ea typeface="等线" pitchFamily="2" charset="-122"/>
            </a:endParaRPr>
          </a:p>
        </p:txBody>
      </p:sp>
      <mc:AlternateContent xmlns:mc="http://schemas.openxmlformats.org/markup-compatibility/2006" xmlns:a14="http://schemas.microsoft.com/office/drawing/2010/main">
        <mc:Choice Requires="a14">
          <p:sp>
            <p:nvSpPr>
              <p:cNvPr id="51" name="矩形 50"/>
              <p:cNvSpPr/>
              <p:nvPr/>
            </p:nvSpPr>
            <p:spPr>
              <a:xfrm flipH="1">
                <a:off x="6266420" y="2395865"/>
                <a:ext cx="360666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oMath>
                  </m:oMathPara>
                </a14:m>
                <a:endParaRPr lang="zh-CN" altLang="en-US" sz="2800" i="1" dirty="0"/>
              </a:p>
            </p:txBody>
          </p:sp>
        </mc:Choice>
        <mc:Fallback xmlns="">
          <p:sp>
            <p:nvSpPr>
              <p:cNvPr id="51" name="矩形 50"/>
              <p:cNvSpPr>
                <a:spLocks noRot="1" noChangeAspect="1" noMove="1" noResize="1" noEditPoints="1" noAdjustHandles="1" noChangeArrowheads="1" noChangeShapeType="1" noTextEdit="1"/>
              </p:cNvSpPr>
              <p:nvPr/>
            </p:nvSpPr>
            <p:spPr>
              <a:xfrm flipH="1">
                <a:off x="6266420" y="2395865"/>
                <a:ext cx="360666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flipH="1">
                <a:off x="6386249" y="3053647"/>
                <a:ext cx="212693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𝐶</m:t>
                          </m:r>
                        </m:sub>
                      </m:sSub>
                    </m:oMath>
                  </m:oMathPara>
                </a14:m>
                <a:endParaRPr lang="zh-CN" altLang="en-US" sz="2800" i="1" dirty="0"/>
              </a:p>
            </p:txBody>
          </p:sp>
        </mc:Choice>
        <mc:Fallback xmlns="">
          <p:sp>
            <p:nvSpPr>
              <p:cNvPr id="52" name="矩形 51"/>
              <p:cNvSpPr>
                <a:spLocks noRot="1" noChangeAspect="1" noMove="1" noResize="1" noEditPoints="1" noAdjustHandles="1" noChangeArrowheads="1" noChangeShapeType="1" noTextEdit="1"/>
              </p:cNvSpPr>
              <p:nvPr/>
            </p:nvSpPr>
            <p:spPr>
              <a:xfrm flipH="1">
                <a:off x="6386249" y="3053647"/>
                <a:ext cx="212693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flipH="1">
                <a:off x="6455625" y="3711429"/>
                <a:ext cx="161412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𝐴𝐷</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53" name="矩形 52"/>
              <p:cNvSpPr>
                <a:spLocks noRot="1" noChangeAspect="1" noMove="1" noResize="1" noEditPoints="1" noAdjustHandles="1" noChangeArrowheads="1" noChangeShapeType="1" noTextEdit="1"/>
              </p:cNvSpPr>
              <p:nvPr/>
            </p:nvSpPr>
            <p:spPr>
              <a:xfrm flipH="1">
                <a:off x="6455625" y="3711429"/>
                <a:ext cx="161412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flipH="1">
                <a:off x="6213475" y="4378526"/>
                <a:ext cx="3046009"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𝐴𝐶</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𝑊</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𝐷</m:t>
                          </m:r>
                        </m:sub>
                      </m:sSub>
                    </m:oMath>
                  </m:oMathPara>
                </a14:m>
                <a:endParaRPr lang="zh-CN" altLang="en-US" sz="2800" i="1" dirty="0"/>
              </a:p>
            </p:txBody>
          </p:sp>
        </mc:Choice>
        <mc:Fallback xmlns="">
          <p:sp>
            <p:nvSpPr>
              <p:cNvPr id="54" name="矩形 53"/>
              <p:cNvSpPr>
                <a:spLocks noRot="1" noChangeAspect="1" noMove="1" noResize="1" noEditPoints="1" noAdjustHandles="1" noChangeArrowheads="1" noChangeShapeType="1" noTextEdit="1"/>
              </p:cNvSpPr>
              <p:nvPr/>
            </p:nvSpPr>
            <p:spPr>
              <a:xfrm flipH="1">
                <a:off x="6213475" y="4378526"/>
                <a:ext cx="304600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flipH="1">
                <a:off x="6170612" y="5097443"/>
                <a:ext cx="15483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i="1" dirty="0"/>
              </a:p>
            </p:txBody>
          </p:sp>
        </mc:Choice>
        <mc:Fallback xmlns="">
          <p:sp>
            <p:nvSpPr>
              <p:cNvPr id="55" name="矩形 54"/>
              <p:cNvSpPr>
                <a:spLocks noRot="1" noChangeAspect="1" noMove="1" noResize="1" noEditPoints="1" noAdjustHandles="1" noChangeArrowheads="1" noChangeShapeType="1" noTextEdit="1"/>
              </p:cNvSpPr>
              <p:nvPr/>
            </p:nvSpPr>
            <p:spPr>
              <a:xfrm flipH="1">
                <a:off x="6170612" y="5097443"/>
                <a:ext cx="154836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flipH="1">
                <a:off x="8289275" y="5097443"/>
                <a:ext cx="15483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𝐷</m:t>
                          </m:r>
                        </m:sub>
                      </m:sSub>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i="1" dirty="0"/>
              </a:p>
            </p:txBody>
          </p:sp>
        </mc:Choice>
        <mc:Fallback xmlns="">
          <p:sp>
            <p:nvSpPr>
              <p:cNvPr id="56" name="矩形 55"/>
              <p:cNvSpPr>
                <a:spLocks noRot="1" noChangeAspect="1" noMove="1" noResize="1" noEditPoints="1" noAdjustHandles="1" noChangeArrowheads="1" noChangeShapeType="1" noTextEdit="1"/>
              </p:cNvSpPr>
              <p:nvPr/>
            </p:nvSpPr>
            <p:spPr>
              <a:xfrm flipH="1">
                <a:off x="8289275" y="5097443"/>
                <a:ext cx="154836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flipH="1">
                <a:off x="6170612" y="5889787"/>
                <a:ext cx="4070993"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𝐶</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𝐷</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57" name="矩形 56"/>
              <p:cNvSpPr>
                <a:spLocks noRot="1" noChangeAspect="1" noMove="1" noResize="1" noEditPoints="1" noAdjustHandles="1" noChangeArrowheads="1" noChangeShapeType="1" noTextEdit="1"/>
              </p:cNvSpPr>
              <p:nvPr/>
            </p:nvSpPr>
            <p:spPr>
              <a:xfrm flipH="1">
                <a:off x="6170612" y="5889787"/>
                <a:ext cx="4070993" cy="523220"/>
              </a:xfrm>
              <a:prstGeom prst="rect">
                <a:avLst/>
              </a:prstGeom>
              <a:blipFill>
                <a:blip r:embed="rId16"/>
                <a:stretch>
                  <a:fillRect/>
                </a:stretch>
              </a:blipFill>
            </p:spPr>
            <p:txBody>
              <a:bodyPr/>
              <a:lstStyle/>
              <a:p>
                <a:r>
                  <a:rPr lang="zh-CN" altLang="en-US">
                    <a:noFill/>
                  </a:rPr>
                  <a:t> </a:t>
                </a:r>
              </a:p>
            </p:txBody>
          </p:sp>
        </mc:Fallback>
      </mc:AlternateContent>
      <p:grpSp>
        <p:nvGrpSpPr>
          <p:cNvPr id="4" name="组合 3"/>
          <p:cNvGrpSpPr/>
          <p:nvPr/>
        </p:nvGrpSpPr>
        <p:grpSpPr>
          <a:xfrm>
            <a:off x="1981206" y="2368550"/>
            <a:ext cx="4456107" cy="4082461"/>
            <a:chOff x="1981206" y="2368550"/>
            <a:chExt cx="4456107" cy="4082461"/>
          </a:xfrm>
        </p:grpSpPr>
        <p:grpSp>
          <p:nvGrpSpPr>
            <p:cNvPr id="10" name="组合 9"/>
            <p:cNvGrpSpPr>
              <a:grpSpLocks/>
            </p:cNvGrpSpPr>
            <p:nvPr/>
          </p:nvGrpSpPr>
          <p:grpSpPr bwMode="auto">
            <a:xfrm>
              <a:off x="2251075" y="2368550"/>
              <a:ext cx="4186238" cy="3657600"/>
              <a:chOff x="2251075" y="2368454"/>
              <a:chExt cx="4186238" cy="3657600"/>
            </a:xfrm>
          </p:grpSpPr>
          <p:sp>
            <p:nvSpPr>
              <p:cNvPr id="66669" name="Arc 15"/>
              <p:cNvSpPr>
                <a:spLocks/>
              </p:cNvSpPr>
              <p:nvPr/>
            </p:nvSpPr>
            <p:spPr bwMode="auto">
              <a:xfrm flipH="1" flipV="1">
                <a:off x="2841625" y="2825654"/>
                <a:ext cx="3595688" cy="2220913"/>
              </a:xfrm>
              <a:custGeom>
                <a:avLst/>
                <a:gdLst>
                  <a:gd name="T0" fmla="*/ 277867737 w 21284"/>
                  <a:gd name="T1" fmla="*/ 0 h 19281"/>
                  <a:gd name="T2" fmla="*/ 607450246 w 21284"/>
                  <a:gd name="T3" fmla="*/ 206966811 h 19281"/>
                  <a:gd name="T4" fmla="*/ 0 w 21284"/>
                  <a:gd name="T5" fmla="*/ 255819333 h 19281"/>
                  <a:gd name="T6" fmla="*/ 0 60000 65536"/>
                  <a:gd name="T7" fmla="*/ 0 60000 65536"/>
                  <a:gd name="T8" fmla="*/ 0 60000 65536"/>
                  <a:gd name="T9" fmla="*/ 0 w 21284"/>
                  <a:gd name="T10" fmla="*/ 0 h 19281"/>
                  <a:gd name="T11" fmla="*/ 21284 w 21284"/>
                  <a:gd name="T12" fmla="*/ 19281 h 19281"/>
                </a:gdLst>
                <a:ahLst/>
                <a:cxnLst>
                  <a:cxn ang="T6">
                    <a:pos x="T0" y="T1"/>
                  </a:cxn>
                  <a:cxn ang="T7">
                    <a:pos x="T2" y="T3"/>
                  </a:cxn>
                  <a:cxn ang="T8">
                    <a:pos x="T4" y="T5"/>
                  </a:cxn>
                </a:cxnLst>
                <a:rect l="T9" t="T10" r="T11" b="T12"/>
                <a:pathLst>
                  <a:path w="21284" h="19281" fill="none" extrusionOk="0">
                    <a:moveTo>
                      <a:pt x="9736" y="-1"/>
                    </a:moveTo>
                    <a:cubicBezTo>
                      <a:pt x="15836" y="3080"/>
                      <a:pt x="20118" y="8865"/>
                      <a:pt x="21283" y="15599"/>
                    </a:cubicBezTo>
                  </a:path>
                  <a:path w="21284" h="19281" stroke="0" extrusionOk="0">
                    <a:moveTo>
                      <a:pt x="9736" y="-1"/>
                    </a:moveTo>
                    <a:cubicBezTo>
                      <a:pt x="15836" y="3080"/>
                      <a:pt x="20118" y="8865"/>
                      <a:pt x="21283" y="15599"/>
                    </a:cubicBezTo>
                    <a:lnTo>
                      <a:pt x="0" y="19281"/>
                    </a:lnTo>
                    <a:close/>
                  </a:path>
                </a:pathLst>
              </a:custGeom>
              <a:noFill/>
              <a:ln w="38100">
                <a:solidFill>
                  <a:srgbClr val="CF2B15"/>
                </a:solidFill>
                <a:round/>
                <a:headEnd/>
                <a:tailEnd/>
              </a:ln>
            </p:spPr>
            <p:txBody>
              <a:bodyPr wrap="none" anchor="ctr"/>
              <a:lstStyle/>
              <a:p>
                <a:endParaRPr lang="zh-CN" altLang="en-US"/>
              </a:p>
            </p:txBody>
          </p:sp>
          <p:grpSp>
            <p:nvGrpSpPr>
              <p:cNvPr id="66670" name="Group 16"/>
              <p:cNvGrpSpPr>
                <a:grpSpLocks/>
              </p:cNvGrpSpPr>
              <p:nvPr/>
            </p:nvGrpSpPr>
            <p:grpSpPr bwMode="auto">
              <a:xfrm>
                <a:off x="2251075" y="2368454"/>
                <a:ext cx="3200400" cy="3657600"/>
                <a:chOff x="444" y="1392"/>
                <a:chExt cx="2016" cy="2304"/>
              </a:xfrm>
            </p:grpSpPr>
            <p:sp>
              <p:nvSpPr>
                <p:cNvPr id="66671" name="Line 17"/>
                <p:cNvSpPr>
                  <a:spLocks noChangeShapeType="1"/>
                </p:cNvSpPr>
                <p:nvPr/>
              </p:nvSpPr>
              <p:spPr bwMode="auto">
                <a:xfrm>
                  <a:off x="444" y="3696"/>
                  <a:ext cx="2016"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66672" name="Line 18"/>
                <p:cNvSpPr>
                  <a:spLocks noChangeShapeType="1"/>
                </p:cNvSpPr>
                <p:nvPr/>
              </p:nvSpPr>
              <p:spPr bwMode="auto">
                <a:xfrm flipV="1">
                  <a:off x="444" y="1488"/>
                  <a:ext cx="0" cy="2208"/>
                </a:xfrm>
                <a:prstGeom prst="line">
                  <a:avLst/>
                </a:prstGeom>
                <a:noFill/>
                <a:ln w="19050">
                  <a:solidFill>
                    <a:schemeClr val="tx1"/>
                  </a:solidFill>
                  <a:round/>
                  <a:headEnd/>
                  <a:tailEnd type="triangle" w="sm" len="lg"/>
                </a:ln>
              </p:spPr>
              <p:txBody>
                <a:bodyPr wrap="none" anchor="ctr"/>
                <a:lstStyle/>
                <a:p>
                  <a:endParaRPr lang="zh-CN" altLang="en-US"/>
                </a:p>
              </p:txBody>
            </p:sp>
            <p:sp>
              <p:nvSpPr>
                <p:cNvPr id="66673" name="Line 19"/>
                <p:cNvSpPr>
                  <a:spLocks noChangeShapeType="1"/>
                </p:cNvSpPr>
                <p:nvPr/>
              </p:nvSpPr>
              <p:spPr bwMode="auto">
                <a:xfrm>
                  <a:off x="828" y="1968"/>
                  <a:ext cx="0" cy="1728"/>
                </a:xfrm>
                <a:prstGeom prst="line">
                  <a:avLst/>
                </a:prstGeom>
                <a:noFill/>
                <a:ln w="19050">
                  <a:solidFill>
                    <a:srgbClr val="0000FF"/>
                  </a:solidFill>
                  <a:prstDash val="dash"/>
                  <a:round/>
                  <a:headEnd/>
                  <a:tailEnd type="none" w="sm" len="lg"/>
                </a:ln>
              </p:spPr>
              <p:txBody>
                <a:bodyPr wrap="none" anchor="ctr"/>
                <a:lstStyle/>
                <a:p>
                  <a:endParaRPr lang="zh-CN" altLang="en-US"/>
                </a:p>
              </p:txBody>
            </p:sp>
            <p:sp>
              <p:nvSpPr>
                <p:cNvPr id="66674" name="Line 20"/>
                <p:cNvSpPr>
                  <a:spLocks noChangeShapeType="1"/>
                </p:cNvSpPr>
                <p:nvPr/>
              </p:nvSpPr>
              <p:spPr bwMode="auto">
                <a:xfrm>
                  <a:off x="2028" y="1968"/>
                  <a:ext cx="0" cy="1728"/>
                </a:xfrm>
                <a:prstGeom prst="line">
                  <a:avLst/>
                </a:prstGeom>
                <a:noFill/>
                <a:ln w="19050">
                  <a:solidFill>
                    <a:srgbClr val="0000FF"/>
                  </a:solidFill>
                  <a:prstDash val="dash"/>
                  <a:round/>
                  <a:headEnd/>
                  <a:tailEnd type="none" w="sm" len="lg"/>
                </a:ln>
              </p:spPr>
              <p:txBody>
                <a:bodyPr wrap="none" anchor="ctr"/>
                <a:lstStyle/>
                <a:p>
                  <a:endParaRPr lang="zh-CN" altLang="en-US"/>
                </a:p>
              </p:txBody>
            </p:sp>
            <p:sp>
              <p:nvSpPr>
                <p:cNvPr id="66675" name="Arc 23"/>
                <p:cNvSpPr>
                  <a:spLocks/>
                </p:cNvSpPr>
                <p:nvPr/>
              </p:nvSpPr>
              <p:spPr bwMode="auto">
                <a:xfrm flipH="1" flipV="1">
                  <a:off x="814" y="1392"/>
                  <a:ext cx="1502" cy="2112"/>
                </a:xfrm>
                <a:custGeom>
                  <a:avLst/>
                  <a:gdLst>
                    <a:gd name="T0" fmla="*/ 18 w 20814"/>
                    <a:gd name="T1" fmla="*/ 0 h 21325"/>
                    <a:gd name="T2" fmla="*/ 108 w 20814"/>
                    <a:gd name="T3" fmla="*/ 153 h 21325"/>
                    <a:gd name="T4" fmla="*/ 0 w 20814"/>
                    <a:gd name="T5" fmla="*/ 209 h 21325"/>
                    <a:gd name="T6" fmla="*/ 0 60000 65536"/>
                    <a:gd name="T7" fmla="*/ 0 60000 65536"/>
                    <a:gd name="T8" fmla="*/ 0 60000 65536"/>
                    <a:gd name="T9" fmla="*/ 0 w 20814"/>
                    <a:gd name="T10" fmla="*/ 0 h 21325"/>
                    <a:gd name="T11" fmla="*/ 20814 w 20814"/>
                    <a:gd name="T12" fmla="*/ 21325 h 21325"/>
                  </a:gdLst>
                  <a:ahLst/>
                  <a:cxnLst>
                    <a:cxn ang="T6">
                      <a:pos x="T0" y="T1"/>
                    </a:cxn>
                    <a:cxn ang="T7">
                      <a:pos x="T2" y="T3"/>
                    </a:cxn>
                    <a:cxn ang="T8">
                      <a:pos x="T4" y="T5"/>
                    </a:cxn>
                  </a:cxnLst>
                  <a:rect l="T9" t="T10" r="T11" b="T12"/>
                  <a:pathLst>
                    <a:path w="20814" h="21325" fill="none" extrusionOk="0">
                      <a:moveTo>
                        <a:pt x="3436" y="0"/>
                      </a:moveTo>
                      <a:cubicBezTo>
                        <a:pt x="11770" y="1343"/>
                        <a:pt x="18557" y="7417"/>
                        <a:pt x="20813" y="15551"/>
                      </a:cubicBezTo>
                    </a:path>
                    <a:path w="20814" h="21325" stroke="0" extrusionOk="0">
                      <a:moveTo>
                        <a:pt x="3436" y="0"/>
                      </a:moveTo>
                      <a:cubicBezTo>
                        <a:pt x="11770" y="1343"/>
                        <a:pt x="18557" y="7417"/>
                        <a:pt x="20813" y="15551"/>
                      </a:cubicBezTo>
                      <a:lnTo>
                        <a:pt x="0" y="21325"/>
                      </a:lnTo>
                      <a:close/>
                    </a:path>
                  </a:pathLst>
                </a:custGeom>
                <a:noFill/>
                <a:ln w="38100">
                  <a:solidFill>
                    <a:srgbClr val="3333CC"/>
                  </a:solidFill>
                  <a:round/>
                  <a:headEnd/>
                  <a:tailEnd type="none" w="sm" len="lg"/>
                </a:ln>
              </p:spPr>
              <p:txBody>
                <a:bodyPr wrap="none" anchor="ctr"/>
                <a:lstStyle/>
                <a:p>
                  <a:endParaRPr lang="zh-CN" altLang="en-US"/>
                </a:p>
              </p:txBody>
            </p:sp>
            <p:sp>
              <p:nvSpPr>
                <p:cNvPr id="66676" name="Line 24"/>
                <p:cNvSpPr>
                  <a:spLocks noChangeShapeType="1"/>
                </p:cNvSpPr>
                <p:nvPr/>
              </p:nvSpPr>
              <p:spPr bwMode="auto">
                <a:xfrm>
                  <a:off x="828" y="1968"/>
                  <a:ext cx="1200" cy="0"/>
                </a:xfrm>
                <a:prstGeom prst="line">
                  <a:avLst/>
                </a:prstGeom>
                <a:noFill/>
                <a:ln w="38100">
                  <a:solidFill>
                    <a:srgbClr val="CC00CC"/>
                  </a:solidFill>
                  <a:round/>
                  <a:headEnd/>
                  <a:tailEnd type="non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66677" name="Text Box 25"/>
                    <p:cNvSpPr txBox="1">
                      <a:spLocks noChangeArrowheads="1"/>
                    </p:cNvSpPr>
                    <p:nvPr/>
                  </p:nvSpPr>
                  <p:spPr bwMode="auto">
                    <a:xfrm>
                      <a:off x="682" y="1652"/>
                      <a:ext cx="384"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1" lang="en-US" altLang="zh-CN" sz="2800" b="1" i="1" dirty="0">
                        <a:solidFill>
                          <a:srgbClr val="0000FF"/>
                        </a:solidFill>
                        <a:latin typeface="Times New Roman" pitchFamily="18" charset="0"/>
                        <a:ea typeface="楷体_GB2312"/>
                        <a:cs typeface="Times New Roman" pitchFamily="18" charset="0"/>
                      </a:endParaRPr>
                    </a:p>
                  </p:txBody>
                </p:sp>
              </mc:Choice>
              <mc:Fallback xmlns="">
                <p:sp>
                  <p:nvSpPr>
                    <p:cNvPr id="66677" name="Text Box 25"/>
                    <p:cNvSpPr txBox="1">
                      <a:spLocks noRot="1" noChangeAspect="1" noMove="1" noResize="1" noEditPoints="1" noAdjustHandles="1" noChangeArrowheads="1" noChangeShapeType="1" noTextEdit="1"/>
                    </p:cNvSpPr>
                    <p:nvPr/>
                  </p:nvSpPr>
                  <p:spPr bwMode="auto">
                    <a:xfrm>
                      <a:off x="682" y="1652"/>
                      <a:ext cx="384" cy="330"/>
                    </a:xfrm>
                    <a:prstGeom prst="rect">
                      <a:avLst/>
                    </a:prstGeom>
                    <a:blipFill>
                      <a:blip r:embed="rId1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678" name="Text Box 26"/>
                    <p:cNvSpPr txBox="1">
                      <a:spLocks noChangeArrowheads="1"/>
                    </p:cNvSpPr>
                    <p:nvPr/>
                  </p:nvSpPr>
                  <p:spPr bwMode="auto">
                    <a:xfrm>
                      <a:off x="2002" y="1760"/>
                      <a:ext cx="336"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6678" name="Text Box 26"/>
                    <p:cNvSpPr txBox="1">
                      <a:spLocks noRot="1" noChangeAspect="1" noMove="1" noResize="1" noEditPoints="1" noAdjustHandles="1" noChangeArrowheads="1" noChangeShapeType="1" noTextEdit="1"/>
                    </p:cNvSpPr>
                    <p:nvPr/>
                  </p:nvSpPr>
                  <p:spPr bwMode="auto">
                    <a:xfrm>
                      <a:off x="2002" y="1760"/>
                      <a:ext cx="336" cy="330"/>
                    </a:xfrm>
                    <a:prstGeom prst="rect">
                      <a:avLst/>
                    </a:prstGeom>
                    <a:blipFill>
                      <a:blip r:embed="rId1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679" name="Text Box 27"/>
                    <p:cNvSpPr txBox="1">
                      <a:spLocks noChangeArrowheads="1"/>
                    </p:cNvSpPr>
                    <p:nvPr/>
                  </p:nvSpPr>
                  <p:spPr bwMode="auto">
                    <a:xfrm>
                      <a:off x="2016" y="2880"/>
                      <a:ext cx="300"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6679" name="Text Box 27"/>
                    <p:cNvSpPr txBox="1">
                      <a:spLocks noRot="1" noChangeAspect="1" noMove="1" noResize="1" noEditPoints="1" noAdjustHandles="1" noChangeArrowheads="1" noChangeShapeType="1" noTextEdit="1"/>
                    </p:cNvSpPr>
                    <p:nvPr/>
                  </p:nvSpPr>
                  <p:spPr bwMode="auto">
                    <a:xfrm>
                      <a:off x="2016" y="2880"/>
                      <a:ext cx="300" cy="330"/>
                    </a:xfrm>
                    <a:prstGeom prst="rect">
                      <a:avLst/>
                    </a:prstGeom>
                    <a:blipFill>
                      <a:blip r:embed="rId1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680" name="Text Box 28"/>
                    <p:cNvSpPr txBox="1">
                      <a:spLocks noChangeArrowheads="1"/>
                    </p:cNvSpPr>
                    <p:nvPr/>
                  </p:nvSpPr>
                  <p:spPr bwMode="auto">
                    <a:xfrm>
                      <a:off x="1956" y="3339"/>
                      <a:ext cx="432"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66680" name="Text Box 28"/>
                    <p:cNvSpPr txBox="1">
                      <a:spLocks noRot="1" noChangeAspect="1" noMove="1" noResize="1" noEditPoints="1" noAdjustHandles="1" noChangeArrowheads="1" noChangeShapeType="1" noTextEdit="1"/>
                    </p:cNvSpPr>
                    <p:nvPr/>
                  </p:nvSpPr>
                  <p:spPr bwMode="auto">
                    <a:xfrm>
                      <a:off x="1956" y="3339"/>
                      <a:ext cx="432" cy="330"/>
                    </a:xfrm>
                    <a:prstGeom prst="rect">
                      <a:avLst/>
                    </a:prstGeom>
                    <a:blipFill>
                      <a:blip r:embed="rId20"/>
                      <a:stretch>
                        <a:fillRect/>
                      </a:stretch>
                    </a:blipFill>
                    <a:ln w="9525">
                      <a:noFill/>
                      <a:miter lim="800000"/>
                      <a:headEnd/>
                      <a:tailEnd/>
                    </a:ln>
                  </p:spPr>
                  <p:txBody>
                    <a:bodyPr/>
                    <a:lstStyle/>
                    <a:p>
                      <a:r>
                        <a:rPr lang="zh-CN" altLang="en-US">
                          <a:noFill/>
                        </a:rPr>
                        <a:t> </a:t>
                      </a:r>
                    </a:p>
                  </p:txBody>
                </p:sp>
              </mc:Fallback>
            </mc:AlternateContent>
            <p:sp>
              <p:nvSpPr>
                <p:cNvPr id="66681" name="Line 29"/>
                <p:cNvSpPr>
                  <a:spLocks noChangeShapeType="1"/>
                </p:cNvSpPr>
                <p:nvPr/>
              </p:nvSpPr>
              <p:spPr bwMode="auto">
                <a:xfrm>
                  <a:off x="1308" y="1968"/>
                  <a:ext cx="144" cy="0"/>
                </a:xfrm>
                <a:prstGeom prst="line">
                  <a:avLst/>
                </a:prstGeom>
                <a:noFill/>
                <a:ln w="57150">
                  <a:solidFill>
                    <a:srgbClr val="FF0000"/>
                  </a:solidFill>
                  <a:round/>
                  <a:headEnd/>
                  <a:tailEnd type="triangle" w="sm" len="lg"/>
                </a:ln>
              </p:spPr>
              <p:txBody>
                <a:bodyPr wrap="none" anchor="ctr"/>
                <a:lstStyle/>
                <a:p>
                  <a:endParaRPr lang="zh-CN" altLang="en-US"/>
                </a:p>
              </p:txBody>
            </p:sp>
            <p:sp>
              <p:nvSpPr>
                <p:cNvPr id="66682" name="Line 30"/>
                <p:cNvSpPr>
                  <a:spLocks noChangeShapeType="1"/>
                </p:cNvSpPr>
                <p:nvPr/>
              </p:nvSpPr>
              <p:spPr bwMode="auto">
                <a:xfrm>
                  <a:off x="1356" y="2688"/>
                  <a:ext cx="48" cy="48"/>
                </a:xfrm>
                <a:prstGeom prst="line">
                  <a:avLst/>
                </a:prstGeom>
                <a:noFill/>
                <a:ln w="57150">
                  <a:solidFill>
                    <a:srgbClr val="FF0000"/>
                  </a:solidFill>
                  <a:round/>
                  <a:headEnd/>
                  <a:tailEnd type="triangle" w="sm" len="lg"/>
                </a:ln>
              </p:spPr>
              <p:txBody>
                <a:bodyPr wrap="none" anchor="ctr"/>
                <a:lstStyle/>
                <a:p>
                  <a:endParaRPr lang="zh-CN" altLang="en-US"/>
                </a:p>
              </p:txBody>
            </p:sp>
            <p:sp>
              <p:nvSpPr>
                <p:cNvPr id="66683" name="Line 31"/>
                <p:cNvSpPr>
                  <a:spLocks noChangeShapeType="1"/>
                </p:cNvSpPr>
                <p:nvPr/>
              </p:nvSpPr>
              <p:spPr bwMode="auto">
                <a:xfrm>
                  <a:off x="1260" y="2976"/>
                  <a:ext cx="48" cy="48"/>
                </a:xfrm>
                <a:prstGeom prst="line">
                  <a:avLst/>
                </a:prstGeom>
                <a:noFill/>
                <a:ln w="57150">
                  <a:solidFill>
                    <a:srgbClr val="FF0000"/>
                  </a:solidFill>
                  <a:round/>
                  <a:headEnd/>
                  <a:tailEnd type="triangle" w="sm" len="lg"/>
                </a:ln>
              </p:spPr>
              <p:txBody>
                <a:bodyPr wrap="none" anchor="ctr"/>
                <a:lstStyle/>
                <a:p>
                  <a:endParaRPr lang="zh-CN" altLang="en-US"/>
                </a:p>
              </p:txBody>
            </p:sp>
          </p:grpSp>
        </p:grpSp>
        <mc:AlternateContent xmlns:mc="http://schemas.openxmlformats.org/markup-compatibility/2006" xmlns:a14="http://schemas.microsoft.com/office/drawing/2010/main">
          <mc:Choice Requires="a14">
            <p:sp>
              <p:nvSpPr>
                <p:cNvPr id="44" name="文本框 43"/>
                <p:cNvSpPr txBox="1"/>
                <p:nvPr/>
              </p:nvSpPr>
              <p:spPr>
                <a:xfrm>
                  <a:off x="2325995" y="243626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44" name="文本框 43"/>
                <p:cNvSpPr txBox="1">
                  <a:spLocks noRot="1" noChangeAspect="1" noMove="1" noResize="1" noEditPoints="1" noAdjustHandles="1" noChangeArrowheads="1" noChangeShapeType="1" noTextEdit="1"/>
                </p:cNvSpPr>
                <p:nvPr/>
              </p:nvSpPr>
              <p:spPr>
                <a:xfrm>
                  <a:off x="2325995" y="2436265"/>
                  <a:ext cx="330988" cy="430887"/>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5215474" y="6018668"/>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45" name="文本框 44"/>
                <p:cNvSpPr txBox="1">
                  <a:spLocks noRot="1" noChangeAspect="1" noMove="1" noResize="1" noEditPoints="1" noAdjustHandles="1" noChangeArrowheads="1" noChangeShapeType="1" noTextEdit="1"/>
                </p:cNvSpPr>
                <p:nvPr/>
              </p:nvSpPr>
              <p:spPr>
                <a:xfrm>
                  <a:off x="5215474" y="6018668"/>
                  <a:ext cx="335220" cy="430887"/>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1981206" y="5953581"/>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6" name="文本框 45"/>
                <p:cNvSpPr txBox="1">
                  <a:spLocks noRot="1" noChangeAspect="1" noMove="1" noResize="1" noEditPoints="1" noAdjustHandles="1" noChangeArrowheads="1" noChangeShapeType="1" noTextEdit="1"/>
                </p:cNvSpPr>
                <p:nvPr/>
              </p:nvSpPr>
              <p:spPr>
                <a:xfrm>
                  <a:off x="1981206" y="5953581"/>
                  <a:ext cx="350224" cy="430887"/>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3297945" y="2804438"/>
                  <a:ext cx="115089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i="1" dirty="0"/>
                </a:p>
              </p:txBody>
            </p:sp>
          </mc:Choice>
          <mc:Fallback xmlns="">
            <p:sp>
              <p:nvSpPr>
                <p:cNvPr id="47" name="文本框 46"/>
                <p:cNvSpPr txBox="1">
                  <a:spLocks noRot="1" noChangeAspect="1" noMove="1" noResize="1" noEditPoints="1" noAdjustHandles="1" noChangeArrowheads="1" noChangeShapeType="1" noTextEdit="1"/>
                </p:cNvSpPr>
                <p:nvPr/>
              </p:nvSpPr>
              <p:spPr>
                <a:xfrm>
                  <a:off x="3297945" y="2804438"/>
                  <a:ext cx="1150891"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3399540" y="3831551"/>
                  <a:ext cx="114864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i="1" dirty="0"/>
                </a:p>
              </p:txBody>
            </p:sp>
          </mc:Choice>
          <mc:Fallback xmlns="">
            <p:sp>
              <p:nvSpPr>
                <p:cNvPr id="48" name="文本框 47"/>
                <p:cNvSpPr txBox="1">
                  <a:spLocks noRot="1" noChangeAspect="1" noMove="1" noResize="1" noEditPoints="1" noAdjustHandles="1" noChangeArrowheads="1" noChangeShapeType="1" noTextEdit="1"/>
                </p:cNvSpPr>
                <p:nvPr/>
              </p:nvSpPr>
              <p:spPr>
                <a:xfrm>
                  <a:off x="3399540" y="3831551"/>
                  <a:ext cx="1148648" cy="43088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2974203" y="5453023"/>
                  <a:ext cx="14110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2974203" y="5453023"/>
                  <a:ext cx="1411027"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585176" y="6020124"/>
                  <a:ext cx="4759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oMath>
                    </m:oMathPara>
                  </a14:m>
                  <a:endParaRPr lang="zh-CN" altLang="en-US" sz="2800" i="1" dirty="0"/>
                </a:p>
              </p:txBody>
            </p:sp>
          </mc:Choice>
          <mc:Fallback xmlns="">
            <p:sp>
              <p:nvSpPr>
                <p:cNvPr id="50" name="文本框 49"/>
                <p:cNvSpPr txBox="1">
                  <a:spLocks noRot="1" noChangeAspect="1" noMove="1" noResize="1" noEditPoints="1" noAdjustHandles="1" noChangeArrowheads="1" noChangeShapeType="1" noTextEdit="1"/>
                </p:cNvSpPr>
                <p:nvPr/>
              </p:nvSpPr>
              <p:spPr>
                <a:xfrm>
                  <a:off x="4585176" y="6020124"/>
                  <a:ext cx="475964"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2700874" y="6000951"/>
                  <a:ext cx="44877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oMath>
                    </m:oMathPara>
                  </a14:m>
                  <a:endParaRPr lang="zh-CN" altLang="en-US" sz="2800" i="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2700874" y="6000951"/>
                  <a:ext cx="448777" cy="430887"/>
                </a:xfrm>
                <a:prstGeom prst="rect">
                  <a:avLst/>
                </a:prstGeom>
                <a:blipFill>
                  <a:blip r:embed="rId28"/>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6684"/>
                                        </p:tgtEl>
                                        <p:attrNameLst>
                                          <p:attrName>style.visibility</p:attrName>
                                        </p:attrNameLst>
                                      </p:cBhvr>
                                      <p:to>
                                        <p:strVal val="visible"/>
                                      </p:to>
                                    </p:set>
                                    <p:animEffect transition="in" filter="wipe(left)">
                                      <p:cBhvr>
                                        <p:cTn id="13" dur="500"/>
                                        <p:tgtEl>
                                          <p:spTgt spid="66684"/>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131"/>
                                        </p:tgtEl>
                                        <p:attrNameLst>
                                          <p:attrName>style.visibility</p:attrName>
                                        </p:attrNameLst>
                                      </p:cBhvr>
                                      <p:to>
                                        <p:strVal val="visible"/>
                                      </p:to>
                                    </p:set>
                                    <p:animEffect transition="in" filter="wipe(up)">
                                      <p:cBhvr>
                                        <p:cTn id="29" dur="500"/>
                                        <p:tgtEl>
                                          <p:spTgt spid="13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wipe(left)">
                                      <p:cBhvr>
                                        <p:cTn id="34" dur="500"/>
                                        <p:tgtEl>
                                          <p:spTgt spid="5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wipe(left)">
                                      <p:cBhvr>
                                        <p:cTn id="44" dur="500"/>
                                        <p:tgtEl>
                                          <p:spTgt spid="5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wipe(left)">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wipe(left)">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wipe(left)">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animEffect transition="in" filter="wipe(left)">
                                      <p:cBhvr>
                                        <p:cTn id="64"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684" grpId="0"/>
      <p:bldP spid="131" grpId="0" animBg="1"/>
      <p:bldP spid="51" grpId="0"/>
      <p:bldP spid="52" grpId="0"/>
      <p:bldP spid="53" grpId="0"/>
      <p:bldP spid="54" grpId="0"/>
      <p:bldP spid="55" grpId="0"/>
      <p:bldP spid="56" grpId="0"/>
      <p:bldP spid="5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770188" y="2374900"/>
            <a:ext cx="8451850" cy="2247900"/>
          </a:xfrm>
          <a:prstGeom prst="rect">
            <a:avLst/>
          </a:prstGeom>
          <a:noFill/>
          <a:ln w="9525">
            <a:noFill/>
            <a:miter lim="800000"/>
            <a:headEnd/>
            <a:tailEnd/>
          </a:ln>
        </p:spPr>
        <p:txBody>
          <a:bodyPr anchor="ctr">
            <a:spAutoFit/>
          </a:bodyPr>
          <a:lstStyle/>
          <a:p>
            <a:r>
              <a:rPr kumimoji="1" lang="zh-CN" altLang="en-US" sz="2800" b="1">
                <a:solidFill>
                  <a:srgbClr val="0000FF"/>
                </a:solidFill>
                <a:latin typeface="楷体" pitchFamily="49" charset="-122"/>
                <a:ea typeface="楷体" pitchFamily="49" charset="-122"/>
              </a:rPr>
              <a:t>热力学第二定律的开尔文表述和克劳修斯表述是等价的，表明在自然界中与热现象有关的实际宏观过程都是不可逆的。开尔文表述指出了</a:t>
            </a:r>
            <a:r>
              <a:rPr kumimoji="1" lang="en-US" altLang="zh-CN" sz="2800" b="1">
                <a:solidFill>
                  <a:srgbClr val="0000FF"/>
                </a:solidFill>
                <a:latin typeface="楷体" pitchFamily="49" charset="-122"/>
                <a:ea typeface="楷体" pitchFamily="49" charset="-122"/>
              </a:rPr>
              <a:t>________</a:t>
            </a:r>
            <a:r>
              <a:rPr kumimoji="1" lang="zh-CN" altLang="en-US" sz="2800" b="1">
                <a:solidFill>
                  <a:srgbClr val="0000FF"/>
                </a:solidFill>
                <a:latin typeface="楷体" pitchFamily="49" charset="-122"/>
                <a:ea typeface="楷体" pitchFamily="49" charset="-122"/>
              </a:rPr>
              <a:t>的过程是不可逆的，而克劳修斯表述指出了</a:t>
            </a:r>
            <a:r>
              <a:rPr kumimoji="1" lang="en-US" altLang="zh-CN" sz="2800" b="1">
                <a:solidFill>
                  <a:srgbClr val="0000FF"/>
                </a:solidFill>
                <a:latin typeface="楷体" pitchFamily="49" charset="-122"/>
                <a:ea typeface="楷体" pitchFamily="49" charset="-122"/>
              </a:rPr>
              <a:t>______</a:t>
            </a:r>
            <a:r>
              <a:rPr kumimoji="1" lang="zh-CN" altLang="en-US" sz="2800" b="1">
                <a:solidFill>
                  <a:srgbClr val="0000FF"/>
                </a:solidFill>
                <a:latin typeface="楷体" pitchFamily="49" charset="-122"/>
                <a:ea typeface="楷体" pitchFamily="49" charset="-122"/>
              </a:rPr>
              <a:t>的过程是不可逆的。</a:t>
            </a:r>
          </a:p>
        </p:txBody>
      </p:sp>
      <p:sp>
        <p:nvSpPr>
          <p:cNvPr id="2" name="矩形 1"/>
          <p:cNvSpPr>
            <a:spLocks noChangeArrowheads="1"/>
          </p:cNvSpPr>
          <p:nvPr/>
        </p:nvSpPr>
        <p:spPr bwMode="auto">
          <a:xfrm>
            <a:off x="4570413" y="4951413"/>
            <a:ext cx="2530475" cy="523875"/>
          </a:xfrm>
          <a:prstGeom prst="rect">
            <a:avLst/>
          </a:prstGeom>
          <a:noFill/>
          <a:ln w="9525">
            <a:noFill/>
            <a:miter lim="800000"/>
            <a:headEnd/>
            <a:tailEnd/>
          </a:ln>
        </p:spPr>
        <p:txBody>
          <a:bodyPr anchor="ctr">
            <a:spAutoFit/>
          </a:bodyPr>
          <a:lstStyle/>
          <a:p>
            <a:r>
              <a:rPr kumimoji="1" lang="zh-CN" altLang="en-US" sz="2800" b="1">
                <a:solidFill>
                  <a:srgbClr val="0000FF"/>
                </a:solidFill>
                <a:latin typeface="楷体" pitchFamily="49" charset="-122"/>
                <a:ea typeface="楷体" pitchFamily="49" charset="-122"/>
              </a:rPr>
              <a:t>功变热 热传导</a:t>
            </a:r>
          </a:p>
        </p:txBody>
      </p:sp>
      <p:sp>
        <p:nvSpPr>
          <p:cNvPr id="4" name="Rectangle 5"/>
          <p:cNvSpPr>
            <a:spLocks noChangeArrowheads="1"/>
          </p:cNvSpPr>
          <p:nvPr/>
        </p:nvSpPr>
        <p:spPr bwMode="auto">
          <a:xfrm>
            <a:off x="2770188" y="357188"/>
            <a:ext cx="8451850" cy="946150"/>
          </a:xfrm>
          <a:prstGeom prst="rect">
            <a:avLst/>
          </a:prstGeom>
          <a:noFill/>
          <a:ln w="9525">
            <a:noFill/>
            <a:miter lim="800000"/>
            <a:headEnd/>
            <a:tailEnd/>
          </a:ln>
        </p:spPr>
        <p:txBody>
          <a:bodyPr anchor="ctr">
            <a:spAutoFit/>
          </a:bodyPr>
          <a:lstStyle/>
          <a:p>
            <a:r>
              <a:rPr kumimoji="1" lang="zh-CN" altLang="en-US" sz="2800" b="1">
                <a:solidFill>
                  <a:srgbClr val="0000FF"/>
                </a:solidFill>
                <a:latin typeface="楷体" pitchFamily="49" charset="-122"/>
                <a:ea typeface="楷体" pitchFamily="49" charset="-122"/>
              </a:rPr>
              <a:t>卡诺循环是由四个热力学过程组成的循环，其中两个是</a:t>
            </a:r>
            <a:r>
              <a:rPr kumimoji="1" lang="zh-CN" altLang="en-US" sz="2800" b="1" u="sng">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过程，两个是</a:t>
            </a:r>
            <a:r>
              <a:rPr kumimoji="1" lang="zh-CN" altLang="en-US" sz="2800" b="1" u="sng">
                <a:solidFill>
                  <a:srgbClr val="0000FF"/>
                </a:solidFill>
                <a:latin typeface="楷体" pitchFamily="49" charset="-122"/>
                <a:ea typeface="楷体" pitchFamily="49" charset="-122"/>
              </a:rPr>
              <a:t>        </a:t>
            </a:r>
            <a:r>
              <a:rPr kumimoji="1" lang="zh-CN" altLang="en-US" sz="2800" b="1">
                <a:solidFill>
                  <a:srgbClr val="0000FF"/>
                </a:solidFill>
                <a:latin typeface="楷体" pitchFamily="49" charset="-122"/>
                <a:ea typeface="楷体" pitchFamily="49" charset="-122"/>
              </a:rPr>
              <a:t>过程。</a:t>
            </a:r>
          </a:p>
        </p:txBody>
      </p:sp>
      <p:sp>
        <p:nvSpPr>
          <p:cNvPr id="5" name="Rectangle 6"/>
          <p:cNvSpPr>
            <a:spLocks noChangeArrowheads="1"/>
          </p:cNvSpPr>
          <p:nvPr/>
        </p:nvSpPr>
        <p:spPr bwMode="auto">
          <a:xfrm>
            <a:off x="4570413" y="1687513"/>
            <a:ext cx="898525" cy="519112"/>
          </a:xfrm>
          <a:prstGeom prst="rect">
            <a:avLst/>
          </a:prstGeom>
          <a:noFill/>
          <a:ln w="9525">
            <a:noFill/>
            <a:miter lim="800000"/>
            <a:headEnd/>
            <a:tailEnd/>
          </a:ln>
        </p:spPr>
        <p:txBody>
          <a:bodyPr wrap="none">
            <a:spAutoFit/>
          </a:bodyPr>
          <a:lstStyle/>
          <a:p>
            <a:r>
              <a:rPr kumimoji="1" lang="zh-CN" altLang="en-US" sz="2800" b="1">
                <a:solidFill>
                  <a:srgbClr val="0000FF"/>
                </a:solidFill>
                <a:latin typeface="楷体" pitchFamily="49" charset="-122"/>
                <a:ea typeface="楷体" pitchFamily="49" charset="-122"/>
              </a:rPr>
              <a:t>等温</a:t>
            </a:r>
          </a:p>
        </p:txBody>
      </p:sp>
      <p:sp>
        <p:nvSpPr>
          <p:cNvPr id="6" name="Rectangle 7"/>
          <p:cNvSpPr>
            <a:spLocks noChangeArrowheads="1"/>
          </p:cNvSpPr>
          <p:nvPr/>
        </p:nvSpPr>
        <p:spPr bwMode="auto">
          <a:xfrm>
            <a:off x="6370638" y="1687513"/>
            <a:ext cx="898525" cy="519112"/>
          </a:xfrm>
          <a:prstGeom prst="rect">
            <a:avLst/>
          </a:prstGeom>
          <a:noFill/>
          <a:ln w="9525">
            <a:noFill/>
            <a:miter lim="800000"/>
            <a:headEnd/>
            <a:tailEnd/>
          </a:ln>
        </p:spPr>
        <p:txBody>
          <a:bodyPr wrap="none">
            <a:spAutoFit/>
          </a:bodyPr>
          <a:lstStyle/>
          <a:p>
            <a:r>
              <a:rPr kumimoji="1" lang="zh-CN" altLang="en-US" sz="2800" b="1">
                <a:solidFill>
                  <a:srgbClr val="0000FF"/>
                </a:solidFill>
                <a:latin typeface="楷体" pitchFamily="49" charset="-122"/>
                <a:ea typeface="楷体" pitchFamily="49" charset="-122"/>
              </a:rPr>
              <a:t>绝热</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871"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23575" y="2994025"/>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869"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8" name="文本框 7"/>
              <p:cNvSpPr txBox="1">
                <a:spLocks noChangeArrowheads="1"/>
              </p:cNvSpPr>
              <p:nvPr/>
            </p:nvSpPr>
            <p:spPr bwMode="auto">
              <a:xfrm>
                <a:off x="5913438" y="388938"/>
                <a:ext cx="4729162" cy="1930337"/>
              </a:xfrm>
              <a:prstGeom prst="rect">
                <a:avLst/>
              </a:prstGeom>
              <a:noFill/>
              <a:ln w="9525">
                <a:noFill/>
                <a:miter lim="800000"/>
                <a:headEnd/>
                <a:tailEnd/>
              </a:ln>
            </p:spPr>
            <p:txBody>
              <a:bodyPr>
                <a:spAutoFit/>
              </a:bodyPr>
              <a:lstStyle/>
              <a:p>
                <a:pPr algn="just">
                  <a:lnSpc>
                    <a:spcPct val="150000"/>
                  </a:lnSpc>
                </a:pPr>
                <a:r>
                  <a:rPr lang="zh-CN" altLang="en-US" sz="2800" b="1" dirty="0">
                    <a:solidFill>
                      <a:srgbClr val="0000FF"/>
                    </a:solidFill>
                    <a:latin typeface="楷体" pitchFamily="49" charset="-122"/>
                    <a:ea typeface="楷体" pitchFamily="49" charset="-122"/>
                  </a:rPr>
                  <a:t>一定量理想气体的循环过程如</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b="1" i="1" dirty="0">
                    <a:solidFill>
                      <a:srgbClr val="0000FF"/>
                    </a:solidFill>
                    <a:latin typeface="Times New Roman" pitchFamily="18" charset="0"/>
                    <a:ea typeface="楷体" pitchFamily="49" charset="-122"/>
                    <a:cs typeface="Times New Roman" pitchFamily="18" charset="0"/>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𝑉</m:t>
                    </m:r>
                  </m:oMath>
                </a14:m>
                <a:r>
                  <a:rPr lang="zh-CN" altLang="en-US" sz="2800" b="1" dirty="0">
                    <a:solidFill>
                      <a:srgbClr val="0000FF"/>
                    </a:solidFill>
                    <a:latin typeface="楷体" pitchFamily="49" charset="-122"/>
                    <a:ea typeface="楷体" pitchFamily="49" charset="-122"/>
                  </a:rPr>
                  <a:t>图所示，请填写表格中的空格。</a:t>
                </a:r>
                <a:endParaRPr lang="en-US" altLang="zh-CN" sz="2800" b="1" dirty="0">
                  <a:solidFill>
                    <a:srgbClr val="0000FF"/>
                  </a:solidFill>
                  <a:latin typeface="楷体" pitchFamily="49" charset="-122"/>
                  <a:ea typeface="楷体" pitchFamily="49"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bwMode="auto">
              <a:xfrm>
                <a:off x="5913438" y="388938"/>
                <a:ext cx="4729162" cy="1930337"/>
              </a:xfrm>
              <a:prstGeom prst="rect">
                <a:avLst/>
              </a:prstGeom>
              <a:blipFill>
                <a:blip r:embed="rId2"/>
                <a:stretch>
                  <a:fillRect l="-2577" r="-2706" b="-8228"/>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76" name="Group 25"/>
              <p:cNvGraphicFramePr>
                <a:graphicFrameLocks noGrp="1"/>
              </p:cNvGraphicFramePr>
              <p:nvPr>
                <p:extLst>
                  <p:ext uri="{D42A27DB-BD31-4B8C-83A1-F6EECF244321}">
                    <p14:modId xmlns:p14="http://schemas.microsoft.com/office/powerpoint/2010/main" val="3644939656"/>
                  </p:ext>
                </p:extLst>
              </p:nvPr>
            </p:nvGraphicFramePr>
            <p:xfrm>
              <a:off x="1734208" y="2994025"/>
              <a:ext cx="8672028" cy="3240000"/>
            </p:xfrm>
            <a:graphic>
              <a:graphicData uri="http://schemas.openxmlformats.org/drawingml/2006/table">
                <a:tbl>
                  <a:tblPr/>
                  <a:tblGrid>
                    <a:gridCol w="1655378">
                      <a:extLst>
                        <a:ext uri="{9D8B030D-6E8A-4147-A177-3AD203B41FA5}">
                          <a16:colId xmlns:a16="http://schemas.microsoft.com/office/drawing/2014/main" val="20000"/>
                        </a:ext>
                      </a:extLst>
                    </a:gridCol>
                    <a:gridCol w="2489466">
                      <a:extLst>
                        <a:ext uri="{9D8B030D-6E8A-4147-A177-3AD203B41FA5}">
                          <a16:colId xmlns:a16="http://schemas.microsoft.com/office/drawing/2014/main" val="20001"/>
                        </a:ext>
                      </a:extLst>
                    </a:gridCol>
                    <a:gridCol w="2072421">
                      <a:extLst>
                        <a:ext uri="{9D8B030D-6E8A-4147-A177-3AD203B41FA5}">
                          <a16:colId xmlns:a16="http://schemas.microsoft.com/office/drawing/2014/main" val="20002"/>
                        </a:ext>
                      </a:extLst>
                    </a:gridCol>
                    <a:gridCol w="2454763">
                      <a:extLst>
                        <a:ext uri="{9D8B030D-6E8A-4147-A177-3AD203B41FA5}">
                          <a16:colId xmlns:a16="http://schemas.microsoft.com/office/drawing/2014/main" val="20003"/>
                        </a:ext>
                      </a:extLst>
                    </a:gridCol>
                  </a:tblGrid>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过程</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内能增量</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endParaRPr kumimoji="0" lang="en-US" altLang="zh-CN" sz="2800" b="1" i="1"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作功</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endParaRPr kumimoji="0" lang="en-US" altLang="zh-CN" sz="2800" b="1" i="1"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吸热</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𝐽</m:t>
                              </m:r>
                            </m:oMath>
                          </a14:m>
                          <a:endParaRPr kumimoji="0" lang="en-US" altLang="zh-CN" sz="2800" b="1" i="1"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𝐴</m:t>
                              </m:r>
                            </m:oMath>
                          </a14:m>
                          <a:r>
                            <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endPar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a14:m>
                          <a:endPar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a14:m>
                          <a:r>
                            <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a14:m>
                          <a:endPar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-150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a14:m>
                          <a:r>
                            <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a:t>
                          </a:r>
                          <a14:m>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𝐴</m:t>
                              </m:r>
                            </m:oMath>
                          </a14:m>
                          <a:endParaRPr kumimoji="1" lang="en-US" altLang="zh-CN" sz="2800" b="1" i="1" dirty="0">
                            <a:solidFill>
                              <a:srgbClr val="0000FF"/>
                            </a:solidFill>
                            <a:latin typeface="Times New Roman" pitchFamily="18" charset="0"/>
                            <a:ea typeface="楷体_GB2312"/>
                            <a:cs typeface="Times New Roman"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𝐵𝐶𝐷</m:t>
                                </m:r>
                              </m:oMath>
                            </m:oMathPara>
                          </a14:m>
                          <a:endParaRPr kumimoji="0" lang="en-US" altLang="zh-CN" sz="2800" b="1" i="1"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            </a:t>
                          </a:r>
                          <a:r>
                            <a:rPr kumimoji="0" lang="zh-CN" altLang="en-US"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循环效率</a:t>
                          </a:r>
                          <a14:m>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oMath>
                          </a14:m>
                          <a:endParaRPr kumimoji="0" lang="el-GR"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mc:Choice>
        <mc:Fallback xmlns="">
          <p:graphicFrame>
            <p:nvGraphicFramePr>
              <p:cNvPr id="76" name="Group 25"/>
              <p:cNvGraphicFramePr>
                <a:graphicFrameLocks noGrp="1"/>
              </p:cNvGraphicFramePr>
              <p:nvPr>
                <p:extLst>
                  <p:ext uri="{D42A27DB-BD31-4B8C-83A1-F6EECF244321}">
                    <p14:modId xmlns:p14="http://schemas.microsoft.com/office/powerpoint/2010/main" val="3644939656"/>
                  </p:ext>
                </p:extLst>
              </p:nvPr>
            </p:nvGraphicFramePr>
            <p:xfrm>
              <a:off x="1734208" y="2994025"/>
              <a:ext cx="8672028" cy="3240000"/>
            </p:xfrm>
            <a:graphic>
              <a:graphicData uri="http://schemas.openxmlformats.org/drawingml/2006/table">
                <a:tbl>
                  <a:tblPr/>
                  <a:tblGrid>
                    <a:gridCol w="1655378">
                      <a:extLst>
                        <a:ext uri="{9D8B030D-6E8A-4147-A177-3AD203B41FA5}">
                          <a16:colId xmlns:a16="http://schemas.microsoft.com/office/drawing/2014/main" val="20000"/>
                        </a:ext>
                      </a:extLst>
                    </a:gridCol>
                    <a:gridCol w="2489466">
                      <a:extLst>
                        <a:ext uri="{9D8B030D-6E8A-4147-A177-3AD203B41FA5}">
                          <a16:colId xmlns:a16="http://schemas.microsoft.com/office/drawing/2014/main" val="20001"/>
                        </a:ext>
                      </a:extLst>
                    </a:gridCol>
                    <a:gridCol w="2072421">
                      <a:extLst>
                        <a:ext uri="{9D8B030D-6E8A-4147-A177-3AD203B41FA5}">
                          <a16:colId xmlns:a16="http://schemas.microsoft.com/office/drawing/2014/main" val="20002"/>
                        </a:ext>
                      </a:extLst>
                    </a:gridCol>
                    <a:gridCol w="2454763">
                      <a:extLst>
                        <a:ext uri="{9D8B030D-6E8A-4147-A177-3AD203B41FA5}">
                          <a16:colId xmlns:a16="http://schemas.microsoft.com/office/drawing/2014/main" val="20003"/>
                        </a:ext>
                      </a:extLst>
                    </a:gridCol>
                  </a:tblGrid>
                  <a:tr h="540000">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过程</a:t>
                          </a:r>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endParaRPr lang="zh-CN"/>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66993" t="-13483" r="-182641" b="-521348"/>
                          </a:stretch>
                        </a:blipFill>
                      </a:tcPr>
                    </a:tc>
                    <a:tc>
                      <a:txBody>
                        <a:bodyPr/>
                        <a:lstStyle/>
                        <a:p>
                          <a:endParaRPr lang="zh-CN"/>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200882" t="-13483" r="-119706" b="-521348"/>
                          </a:stretch>
                        </a:blipFill>
                      </a:tcPr>
                    </a:tc>
                    <a:tc>
                      <a:txBody>
                        <a:bodyPr/>
                        <a:lstStyle/>
                        <a:p>
                          <a:endParaRPr lang="zh-CN"/>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253846" t="-13483" r="-993" b="-521348"/>
                          </a:stretch>
                        </a:blipFill>
                      </a:tcPr>
                    </a:tc>
                    <a:extLst>
                      <a:ext uri="{0D108BD9-81ED-4DB2-BD59-A6C34878D82A}">
                        <a16:rowId xmlns:a16="http://schemas.microsoft.com/office/drawing/2014/main" val="10000"/>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735" t="-114773" r="-425000" b="-427273"/>
                          </a:stretch>
                        </a:blip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735" t="-212360" r="-425000" b="-322472"/>
                          </a:stretch>
                        </a:blip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735" t="-312360" r="-425000" b="-222472"/>
                          </a:stretch>
                        </a:blip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zh-CN" sz="2800" b="1" i="0" u="none" strike="noStrike" kern="1200"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rPr>
                            <a:t>-150</a:t>
                          </a: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blipFill>
                          <a:blip r:embed="rId3"/>
                          <a:stretch>
                            <a:fillRect l="-735" t="-417045" r="-425000" b="-125000"/>
                          </a:stretch>
                        </a:blip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Verdana" panose="020B0604030504040204" pitchFamily="34" charset="0"/>
                              <a:ea typeface="宋体" panose="02010600030101010101" pitchFamily="2" charset="-122"/>
                            </a:defRPr>
                          </a:lvl1pPr>
                          <a:lvl2pPr>
                            <a:spcBef>
                              <a:spcPct val="20000"/>
                            </a:spcBef>
                            <a:defRPr sz="2400">
                              <a:solidFill>
                                <a:schemeClr val="tx1"/>
                              </a:solidFill>
                              <a:latin typeface="Verdana" panose="020B0604030504040204" pitchFamily="34" charset="0"/>
                              <a:ea typeface="宋体" panose="02010600030101010101" pitchFamily="2" charset="-122"/>
                            </a:defRPr>
                          </a:lvl2pPr>
                          <a:lvl3pPr>
                            <a:spcBef>
                              <a:spcPct val="20000"/>
                            </a:spcBef>
                            <a:defRPr sz="2000">
                              <a:solidFill>
                                <a:schemeClr val="tx1"/>
                              </a:solidFill>
                              <a:latin typeface="Verdana" panose="020B0604030504040204" pitchFamily="34" charset="0"/>
                              <a:ea typeface="宋体" panose="02010600030101010101" pitchFamily="2" charset="-122"/>
                            </a:defRPr>
                          </a:lvl3pPr>
                          <a:lvl4pPr>
                            <a:spcBef>
                              <a:spcPct val="20000"/>
                            </a:spcBef>
                            <a:defRPr>
                              <a:solidFill>
                                <a:schemeClr val="tx1"/>
                              </a:solidFill>
                              <a:latin typeface="Verdana" panose="020B0604030504040204" pitchFamily="34" charset="0"/>
                              <a:ea typeface="宋体" panose="02010600030101010101" pitchFamily="2" charset="-122"/>
                            </a:defRPr>
                          </a:lvl4pPr>
                          <a:lvl5pPr>
                            <a:spcBef>
                              <a:spcPct val="20000"/>
                            </a:spcBef>
                            <a:defRPr>
                              <a:solidFill>
                                <a:schemeClr val="tx1"/>
                              </a:solidFill>
                              <a:latin typeface="Verdana" panose="020B0604030504040204" pitchFamily="34" charset="0"/>
                              <a:ea typeface="宋体" panose="02010600030101010101" pitchFamily="2" charset="-122"/>
                            </a:defRPr>
                          </a:lvl5pPr>
                          <a:lvl6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6pPr>
                          <a:lvl7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7pPr>
                          <a:lvl8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8pPr>
                          <a:lvl9pPr fontAlgn="base">
                            <a:spcBef>
                              <a:spcPct val="20000"/>
                            </a:spcBef>
                            <a:spcAft>
                              <a:spcPct val="0"/>
                            </a:spcAft>
                            <a:defRPr>
                              <a:solidFill>
                                <a:schemeClr val="tx1"/>
                              </a:solidFill>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zh-CN" sz="2800" b="1" i="0" u="none" strike="noStrike" cap="none" normalizeH="0" baseline="0" dirty="0">
                            <a:ln>
                              <a:noFill/>
                            </a:ln>
                            <a:solidFill>
                              <a:srgbClr val="0000FF"/>
                            </a:solidFill>
                            <a:effectLst/>
                            <a:latin typeface="Times New Roman" panose="02020603050405020304" pitchFamily="18" charset="0"/>
                            <a:ea typeface="楷体" panose="02010609060101010101" pitchFamily="49" charset="-122"/>
                            <a:cs typeface="Times New Roman" panose="02020603050405020304" pitchFamily="18" charset="0"/>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0000">
                    <a:tc>
                      <a:txBody>
                        <a:bodyPr/>
                        <a:lstStyle/>
                        <a:p>
                          <a:endParaRPr lang="zh-CN"/>
                        </a:p>
                      </a:txBody>
                      <a:tcPr marL="90000" marR="90000" marT="46800" marB="4680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3"/>
                          <a:stretch>
                            <a:fillRect l="-735" t="-511236" r="-425000" b="-23596"/>
                          </a:stretch>
                        </a:blipFill>
                      </a:tcPr>
                    </a:tc>
                    <a:tc gridSpan="3">
                      <a:txBody>
                        <a:bodyPr/>
                        <a:lstStyle/>
                        <a:p>
                          <a:endParaRPr lang="zh-CN"/>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blipFill>
                          <a:blip r:embed="rId3"/>
                          <a:stretch>
                            <a:fillRect l="-23785" t="-511236" r="-347" b="-23596"/>
                          </a:stretch>
                        </a:blip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mc:Fallback>
      </mc:AlternateContent>
      <p:sp>
        <p:nvSpPr>
          <p:cNvPr id="77" name="Text Box 61"/>
          <p:cNvSpPr txBox="1">
            <a:spLocks noChangeArrowheads="1"/>
          </p:cNvSpPr>
          <p:nvPr/>
        </p:nvSpPr>
        <p:spPr bwMode="auto">
          <a:xfrm>
            <a:off x="8755063" y="3536841"/>
            <a:ext cx="542925" cy="522288"/>
          </a:xfrm>
          <a:prstGeom prst="rect">
            <a:avLst/>
          </a:prstGeom>
          <a:noFill/>
          <a:ln w="9525">
            <a:noFill/>
            <a:miter lim="800000"/>
            <a:headEnd/>
            <a:tailEnd/>
          </a:ln>
        </p:spPr>
        <p:txBody>
          <a:bodyPr wrap="none">
            <a:spAutoFit/>
          </a:bodyPr>
          <a:lstStyle/>
          <a:p>
            <a:r>
              <a:rPr lang="en-US" altLang="zh-CN" sz="2800" b="1">
                <a:solidFill>
                  <a:srgbClr val="FF0000"/>
                </a:solidFill>
                <a:latin typeface="楷体" pitchFamily="49" charset="-122"/>
                <a:ea typeface="楷体" pitchFamily="49" charset="-122"/>
              </a:rPr>
              <a:t>50</a:t>
            </a:r>
          </a:p>
        </p:txBody>
      </p:sp>
      <p:sp>
        <p:nvSpPr>
          <p:cNvPr id="78" name="Text Box 62"/>
          <p:cNvSpPr txBox="1">
            <a:spLocks noChangeArrowheads="1"/>
          </p:cNvSpPr>
          <p:nvPr/>
        </p:nvSpPr>
        <p:spPr bwMode="auto">
          <a:xfrm>
            <a:off x="6632078" y="4059783"/>
            <a:ext cx="542925" cy="522287"/>
          </a:xfrm>
          <a:prstGeom prst="rect">
            <a:avLst/>
          </a:prstGeom>
          <a:noFill/>
          <a:ln w="9525">
            <a:noFill/>
            <a:miter lim="800000"/>
            <a:headEnd/>
            <a:tailEnd/>
          </a:ln>
        </p:spPr>
        <p:txBody>
          <a:bodyPr wrap="none">
            <a:spAutoFit/>
          </a:bodyPr>
          <a:lstStyle/>
          <a:p>
            <a:r>
              <a:rPr lang="en-US" altLang="zh-CN" sz="2800" b="1">
                <a:solidFill>
                  <a:srgbClr val="FF0000"/>
                </a:solidFill>
                <a:latin typeface="楷体" pitchFamily="49" charset="-122"/>
                <a:ea typeface="楷体" pitchFamily="49" charset="-122"/>
              </a:rPr>
              <a:t>50</a:t>
            </a:r>
          </a:p>
        </p:txBody>
      </p:sp>
      <p:sp>
        <p:nvSpPr>
          <p:cNvPr id="79" name="Text Box 63"/>
          <p:cNvSpPr txBox="1">
            <a:spLocks noChangeArrowheads="1"/>
          </p:cNvSpPr>
          <p:nvPr/>
        </p:nvSpPr>
        <p:spPr bwMode="auto">
          <a:xfrm>
            <a:off x="8836025" y="4081463"/>
            <a:ext cx="363538" cy="522287"/>
          </a:xfrm>
          <a:prstGeom prst="rect">
            <a:avLst/>
          </a:prstGeom>
          <a:noFill/>
          <a:ln w="9525">
            <a:noFill/>
            <a:miter lim="800000"/>
            <a:headEnd/>
            <a:tailEnd/>
          </a:ln>
        </p:spPr>
        <p:txBody>
          <a:bodyPr wrap="none">
            <a:spAutoFit/>
          </a:bodyPr>
          <a:lstStyle/>
          <a:p>
            <a:r>
              <a:rPr lang="en-US" altLang="zh-CN" sz="2800" b="1">
                <a:solidFill>
                  <a:srgbClr val="FF0000"/>
                </a:solidFill>
                <a:latin typeface="楷体" pitchFamily="49" charset="-122"/>
                <a:ea typeface="楷体" pitchFamily="49" charset="-122"/>
              </a:rPr>
              <a:t>0</a:t>
            </a:r>
          </a:p>
        </p:txBody>
      </p:sp>
      <p:sp>
        <p:nvSpPr>
          <p:cNvPr id="80" name="Text Box 64"/>
          <p:cNvSpPr txBox="1">
            <a:spLocks noChangeArrowheads="1"/>
          </p:cNvSpPr>
          <p:nvPr/>
        </p:nvSpPr>
        <p:spPr bwMode="auto">
          <a:xfrm>
            <a:off x="4421188" y="4634676"/>
            <a:ext cx="901700" cy="522287"/>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-100</a:t>
            </a:r>
          </a:p>
        </p:txBody>
      </p:sp>
      <p:sp>
        <p:nvSpPr>
          <p:cNvPr id="81" name="Text Box 65"/>
          <p:cNvSpPr txBox="1">
            <a:spLocks noChangeArrowheads="1"/>
          </p:cNvSpPr>
          <p:nvPr/>
        </p:nvSpPr>
        <p:spPr bwMode="auto">
          <a:xfrm>
            <a:off x="4468813" y="5155267"/>
            <a:ext cx="722312" cy="522287"/>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150</a:t>
            </a:r>
          </a:p>
        </p:txBody>
      </p:sp>
      <p:sp>
        <p:nvSpPr>
          <p:cNvPr id="82" name="Text Box 66"/>
          <p:cNvSpPr txBox="1">
            <a:spLocks noChangeArrowheads="1"/>
          </p:cNvSpPr>
          <p:nvPr/>
        </p:nvSpPr>
        <p:spPr bwMode="auto">
          <a:xfrm>
            <a:off x="6726238" y="5155267"/>
            <a:ext cx="363537" cy="522287"/>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0</a:t>
            </a:r>
          </a:p>
        </p:txBody>
      </p:sp>
      <p:sp>
        <p:nvSpPr>
          <p:cNvPr id="83" name="Text Box 67"/>
          <p:cNvSpPr txBox="1">
            <a:spLocks noChangeArrowheads="1"/>
          </p:cNvSpPr>
          <p:nvPr/>
        </p:nvSpPr>
        <p:spPr bwMode="auto">
          <a:xfrm>
            <a:off x="8669338" y="5155158"/>
            <a:ext cx="722312" cy="522287"/>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150</a:t>
            </a:r>
          </a:p>
        </p:txBody>
      </p:sp>
      <p:sp>
        <p:nvSpPr>
          <p:cNvPr id="84" name="Text Box 68"/>
          <p:cNvSpPr txBox="1">
            <a:spLocks noChangeArrowheads="1"/>
          </p:cNvSpPr>
          <p:nvPr/>
        </p:nvSpPr>
        <p:spPr bwMode="auto">
          <a:xfrm>
            <a:off x="6634957" y="5711737"/>
            <a:ext cx="722312" cy="522288"/>
          </a:xfrm>
          <a:prstGeom prst="rect">
            <a:avLst/>
          </a:prstGeom>
          <a:noFill/>
          <a:ln w="9525">
            <a:noFill/>
            <a:miter lim="800000"/>
            <a:headEnd/>
            <a:tailEnd/>
          </a:ln>
        </p:spPr>
        <p:txBody>
          <a:bodyPr wrap="none">
            <a:spAutoFit/>
          </a:bodyPr>
          <a:lstStyle/>
          <a:p>
            <a:r>
              <a:rPr lang="en-US" altLang="zh-CN" sz="2800" b="1" dirty="0">
                <a:solidFill>
                  <a:srgbClr val="FF0000"/>
                </a:solidFill>
                <a:latin typeface="楷体" pitchFamily="49" charset="-122"/>
                <a:ea typeface="楷体" pitchFamily="49" charset="-122"/>
              </a:rPr>
              <a:t>25%</a:t>
            </a:r>
          </a:p>
        </p:txBody>
      </p:sp>
      <p:grpSp>
        <p:nvGrpSpPr>
          <p:cNvPr id="4" name="组合 3"/>
          <p:cNvGrpSpPr/>
          <p:nvPr/>
        </p:nvGrpSpPr>
        <p:grpSpPr>
          <a:xfrm>
            <a:off x="2144713" y="284163"/>
            <a:ext cx="3733800" cy="2600324"/>
            <a:chOff x="2144713" y="284163"/>
            <a:chExt cx="3733800" cy="2600324"/>
          </a:xfrm>
        </p:grpSpPr>
        <p:grpSp>
          <p:nvGrpSpPr>
            <p:cNvPr id="44" name="Group 69"/>
            <p:cNvGrpSpPr>
              <a:grpSpLocks/>
            </p:cNvGrpSpPr>
            <p:nvPr/>
          </p:nvGrpSpPr>
          <p:grpSpPr bwMode="auto">
            <a:xfrm>
              <a:off x="2144713" y="284163"/>
              <a:ext cx="3733800" cy="2490787"/>
              <a:chOff x="3216" y="432"/>
              <a:chExt cx="2352" cy="1569"/>
            </a:xfrm>
          </p:grpSpPr>
          <p:sp>
            <p:nvSpPr>
              <p:cNvPr id="32847" name="Line 3"/>
              <p:cNvSpPr>
                <a:spLocks noChangeShapeType="1"/>
              </p:cNvSpPr>
              <p:nvPr/>
            </p:nvSpPr>
            <p:spPr bwMode="auto">
              <a:xfrm>
                <a:off x="3488" y="485"/>
                <a:ext cx="0" cy="1403"/>
              </a:xfrm>
              <a:prstGeom prst="line">
                <a:avLst/>
              </a:prstGeom>
              <a:noFill/>
              <a:ln w="19050">
                <a:solidFill>
                  <a:srgbClr val="000000"/>
                </a:solidFill>
                <a:round/>
                <a:headEnd type="triangle" w="sm" len="lg"/>
                <a:tailEnd type="none" w="lg" len="lg"/>
              </a:ln>
            </p:spPr>
            <p:txBody>
              <a:bodyPr wrap="none" anchor="ctr"/>
              <a:lstStyle/>
              <a:p>
                <a:endParaRPr lang="zh-CN" altLang="en-US"/>
              </a:p>
            </p:txBody>
          </p:sp>
          <p:sp>
            <p:nvSpPr>
              <p:cNvPr id="32848" name="Line 4"/>
              <p:cNvSpPr>
                <a:spLocks noChangeShapeType="1"/>
              </p:cNvSpPr>
              <p:nvPr/>
            </p:nvSpPr>
            <p:spPr bwMode="auto">
              <a:xfrm flipV="1">
                <a:off x="3488" y="1890"/>
                <a:ext cx="1792" cy="8"/>
              </a:xfrm>
              <a:prstGeom prst="line">
                <a:avLst/>
              </a:prstGeom>
              <a:noFill/>
              <a:ln w="19050">
                <a:solidFill>
                  <a:srgbClr val="000000"/>
                </a:solidFill>
                <a:round/>
                <a:headEnd/>
                <a:tailEnd type="triangle" w="sm" len="lg"/>
              </a:ln>
            </p:spPr>
            <p:txBody>
              <a:bodyPr wrap="none" anchor="ctr"/>
              <a:lstStyle/>
              <a:p>
                <a:endParaRPr lang="zh-CN" altLang="en-US"/>
              </a:p>
            </p:txBody>
          </p:sp>
          <p:sp>
            <p:nvSpPr>
              <p:cNvPr id="32849" name="Line 5"/>
              <p:cNvSpPr>
                <a:spLocks noChangeShapeType="1"/>
              </p:cNvSpPr>
              <p:nvPr/>
            </p:nvSpPr>
            <p:spPr bwMode="auto">
              <a:xfrm>
                <a:off x="3488" y="1671"/>
                <a:ext cx="398" cy="0"/>
              </a:xfrm>
              <a:prstGeom prst="line">
                <a:avLst/>
              </a:prstGeom>
              <a:noFill/>
              <a:ln w="19050">
                <a:solidFill>
                  <a:srgbClr val="000000"/>
                </a:solidFill>
                <a:prstDash val="dash"/>
                <a:round/>
                <a:headEnd/>
                <a:tailEnd type="none" w="lg" len="lg"/>
              </a:ln>
            </p:spPr>
            <p:txBody>
              <a:bodyPr wrap="none" anchor="ctr"/>
              <a:lstStyle/>
              <a:p>
                <a:endParaRPr lang="zh-CN" altLang="en-US"/>
              </a:p>
            </p:txBody>
          </p:sp>
          <p:sp>
            <p:nvSpPr>
              <p:cNvPr id="32850" name="Line 6"/>
              <p:cNvSpPr>
                <a:spLocks noChangeShapeType="1"/>
              </p:cNvSpPr>
              <p:nvPr/>
            </p:nvSpPr>
            <p:spPr bwMode="auto">
              <a:xfrm>
                <a:off x="3886" y="903"/>
                <a:ext cx="0" cy="768"/>
              </a:xfrm>
              <a:prstGeom prst="line">
                <a:avLst/>
              </a:prstGeom>
              <a:noFill/>
              <a:ln w="19050">
                <a:solidFill>
                  <a:srgbClr val="FF3300"/>
                </a:solidFill>
                <a:round/>
                <a:headEnd/>
                <a:tailEnd type="none" w="lg" len="lg"/>
              </a:ln>
            </p:spPr>
            <p:txBody>
              <a:bodyPr wrap="none" anchor="ctr"/>
              <a:lstStyle/>
              <a:p>
                <a:endParaRPr lang="zh-CN" altLang="en-US"/>
              </a:p>
            </p:txBody>
          </p:sp>
          <p:sp>
            <p:nvSpPr>
              <p:cNvPr id="32851" name="Line 7"/>
              <p:cNvSpPr>
                <a:spLocks noChangeShapeType="1"/>
              </p:cNvSpPr>
              <p:nvPr/>
            </p:nvSpPr>
            <p:spPr bwMode="auto">
              <a:xfrm rot="-5400000">
                <a:off x="3790" y="1322"/>
                <a:ext cx="192" cy="0"/>
              </a:xfrm>
              <a:prstGeom prst="line">
                <a:avLst/>
              </a:prstGeom>
              <a:noFill/>
              <a:ln w="28575">
                <a:solidFill>
                  <a:srgbClr val="FF3300"/>
                </a:solidFill>
                <a:round/>
                <a:headEnd/>
                <a:tailEnd type="arrow" w="med" len="med"/>
              </a:ln>
            </p:spPr>
            <p:txBody>
              <a:bodyPr wrap="none" anchor="ctr"/>
              <a:lstStyle/>
              <a:p>
                <a:endParaRPr lang="zh-CN" altLang="en-US"/>
              </a:p>
            </p:txBody>
          </p:sp>
          <p:sp>
            <p:nvSpPr>
              <p:cNvPr id="32852" name="Line 8"/>
              <p:cNvSpPr>
                <a:spLocks noChangeShapeType="1"/>
              </p:cNvSpPr>
              <p:nvPr/>
            </p:nvSpPr>
            <p:spPr bwMode="auto">
              <a:xfrm>
                <a:off x="3886" y="1671"/>
                <a:ext cx="1043" cy="0"/>
              </a:xfrm>
              <a:prstGeom prst="line">
                <a:avLst/>
              </a:prstGeom>
              <a:noFill/>
              <a:ln w="19050">
                <a:solidFill>
                  <a:srgbClr val="FF3300"/>
                </a:solidFill>
                <a:round/>
                <a:headEnd/>
                <a:tailEnd type="none" w="lg" len="lg"/>
              </a:ln>
            </p:spPr>
            <p:txBody>
              <a:bodyPr wrap="none" anchor="ctr"/>
              <a:lstStyle/>
              <a:p>
                <a:endParaRPr lang="zh-CN" altLang="en-US"/>
              </a:p>
            </p:txBody>
          </p:sp>
          <p:sp>
            <p:nvSpPr>
              <p:cNvPr id="32853" name="Line 9"/>
              <p:cNvSpPr>
                <a:spLocks noChangeShapeType="1"/>
              </p:cNvSpPr>
              <p:nvPr/>
            </p:nvSpPr>
            <p:spPr bwMode="auto">
              <a:xfrm flipH="1">
                <a:off x="4204" y="1671"/>
                <a:ext cx="144" cy="0"/>
              </a:xfrm>
              <a:prstGeom prst="line">
                <a:avLst/>
              </a:prstGeom>
              <a:noFill/>
              <a:ln w="28575">
                <a:solidFill>
                  <a:srgbClr val="FF3300"/>
                </a:solidFill>
                <a:round/>
                <a:headEnd/>
                <a:tailEnd type="arrow" w="med" len="med"/>
              </a:ln>
            </p:spPr>
            <p:txBody>
              <a:bodyPr wrap="none" anchor="ctr"/>
              <a:lstStyle/>
              <a:p>
                <a:endParaRPr lang="zh-CN" altLang="en-US"/>
              </a:p>
            </p:txBody>
          </p:sp>
          <p:sp>
            <p:nvSpPr>
              <p:cNvPr id="32854" name="Line 10"/>
              <p:cNvSpPr>
                <a:spLocks noChangeShapeType="1"/>
              </p:cNvSpPr>
              <p:nvPr/>
            </p:nvSpPr>
            <p:spPr bwMode="auto">
              <a:xfrm>
                <a:off x="3886" y="1671"/>
                <a:ext cx="0" cy="227"/>
              </a:xfrm>
              <a:prstGeom prst="line">
                <a:avLst/>
              </a:prstGeom>
              <a:noFill/>
              <a:ln w="19050">
                <a:solidFill>
                  <a:srgbClr val="000000"/>
                </a:solidFill>
                <a:prstDash val="dash"/>
                <a:round/>
                <a:headEnd/>
                <a:tailEnd type="none" w="lg" len="lg"/>
              </a:ln>
            </p:spPr>
            <p:txBody>
              <a:bodyPr wrap="none" anchor="ctr"/>
              <a:lstStyle/>
              <a:p>
                <a:endParaRPr lang="zh-CN" altLang="en-US"/>
              </a:p>
            </p:txBody>
          </p:sp>
          <p:sp>
            <p:nvSpPr>
              <p:cNvPr id="32855" name="Line 11"/>
              <p:cNvSpPr>
                <a:spLocks noChangeShapeType="1"/>
              </p:cNvSpPr>
              <p:nvPr/>
            </p:nvSpPr>
            <p:spPr bwMode="auto">
              <a:xfrm>
                <a:off x="4976" y="1610"/>
                <a:ext cx="0" cy="0"/>
              </a:xfrm>
              <a:prstGeom prst="line">
                <a:avLst/>
              </a:prstGeom>
              <a:noFill/>
              <a:ln w="19050">
                <a:solidFill>
                  <a:srgbClr val="000000"/>
                </a:solidFill>
                <a:round/>
                <a:headEnd/>
                <a:tailEnd type="none" w="lg" len="lg"/>
              </a:ln>
            </p:spPr>
            <p:txBody>
              <a:bodyPr wrap="none" anchor="ctr"/>
              <a:lstStyle/>
              <a:p>
                <a:endParaRPr lang="zh-CN" altLang="en-US"/>
              </a:p>
            </p:txBody>
          </p:sp>
          <p:sp>
            <p:nvSpPr>
              <p:cNvPr id="32856" name="Arc 12"/>
              <p:cNvSpPr>
                <a:spLocks/>
              </p:cNvSpPr>
              <p:nvPr/>
            </p:nvSpPr>
            <p:spPr bwMode="auto">
              <a:xfrm rot="-9525462">
                <a:off x="4539" y="1066"/>
                <a:ext cx="514" cy="530"/>
              </a:xfrm>
              <a:custGeom>
                <a:avLst/>
                <a:gdLst>
                  <a:gd name="T0" fmla="*/ 0 w 15966"/>
                  <a:gd name="T1" fmla="*/ 0 h 21598"/>
                  <a:gd name="T2" fmla="*/ 17 w 15966"/>
                  <a:gd name="T3" fmla="*/ 4 h 21598"/>
                  <a:gd name="T4" fmla="*/ 0 w 15966"/>
                  <a:gd name="T5" fmla="*/ 13 h 21598"/>
                  <a:gd name="T6" fmla="*/ 0 60000 65536"/>
                  <a:gd name="T7" fmla="*/ 0 60000 65536"/>
                  <a:gd name="T8" fmla="*/ 0 60000 65536"/>
                  <a:gd name="T9" fmla="*/ 0 w 15966"/>
                  <a:gd name="T10" fmla="*/ 0 h 21598"/>
                  <a:gd name="T11" fmla="*/ 15966 w 15966"/>
                  <a:gd name="T12" fmla="*/ 21598 h 21598"/>
                </a:gdLst>
                <a:ahLst/>
                <a:cxnLst>
                  <a:cxn ang="T6">
                    <a:pos x="T0" y="T1"/>
                  </a:cxn>
                  <a:cxn ang="T7">
                    <a:pos x="T2" y="T3"/>
                  </a:cxn>
                  <a:cxn ang="T8">
                    <a:pos x="T4" y="T5"/>
                  </a:cxn>
                </a:cxnLst>
                <a:rect l="T9" t="T10" r="T11" b="T12"/>
                <a:pathLst>
                  <a:path w="15966" h="21598" fill="none" extrusionOk="0">
                    <a:moveTo>
                      <a:pt x="285" y="-1"/>
                    </a:moveTo>
                    <a:cubicBezTo>
                      <a:pt x="6262" y="78"/>
                      <a:pt x="11939" y="2631"/>
                      <a:pt x="15966" y="7049"/>
                    </a:cubicBezTo>
                  </a:path>
                  <a:path w="15966" h="21598" stroke="0" extrusionOk="0">
                    <a:moveTo>
                      <a:pt x="285" y="-1"/>
                    </a:moveTo>
                    <a:cubicBezTo>
                      <a:pt x="6262" y="78"/>
                      <a:pt x="11939" y="2631"/>
                      <a:pt x="15966" y="7049"/>
                    </a:cubicBezTo>
                    <a:lnTo>
                      <a:pt x="0" y="21598"/>
                    </a:lnTo>
                    <a:close/>
                  </a:path>
                </a:pathLst>
              </a:custGeom>
              <a:noFill/>
              <a:ln w="19050">
                <a:solidFill>
                  <a:srgbClr val="FF3300"/>
                </a:solidFill>
                <a:round/>
                <a:headEnd type="none" w="med" len="lg"/>
                <a:tailEnd type="none" w="lg" len="lg"/>
              </a:ln>
            </p:spPr>
            <p:txBody>
              <a:bodyPr wrap="none" anchor="ctr"/>
              <a:lstStyle/>
              <a:p>
                <a:endParaRPr lang="zh-CN" altLang="en-US"/>
              </a:p>
            </p:txBody>
          </p:sp>
          <p:sp>
            <p:nvSpPr>
              <p:cNvPr id="32857" name="Arc 14"/>
              <p:cNvSpPr>
                <a:spLocks/>
              </p:cNvSpPr>
              <p:nvPr/>
            </p:nvSpPr>
            <p:spPr bwMode="auto">
              <a:xfrm rot="-8739149">
                <a:off x="3817" y="1087"/>
                <a:ext cx="775" cy="100"/>
              </a:xfrm>
              <a:custGeom>
                <a:avLst/>
                <a:gdLst>
                  <a:gd name="T0" fmla="*/ 0 w 40483"/>
                  <a:gd name="T1" fmla="*/ 0 h 21600"/>
                  <a:gd name="T2" fmla="*/ 15 w 40483"/>
                  <a:gd name="T3" fmla="*/ 0 h 21600"/>
                  <a:gd name="T4" fmla="*/ 8 w 40483"/>
                  <a:gd name="T5" fmla="*/ 0 h 21600"/>
                  <a:gd name="T6" fmla="*/ 0 60000 65536"/>
                  <a:gd name="T7" fmla="*/ 0 60000 65536"/>
                  <a:gd name="T8" fmla="*/ 0 60000 65536"/>
                  <a:gd name="T9" fmla="*/ 0 w 40483"/>
                  <a:gd name="T10" fmla="*/ 0 h 21600"/>
                  <a:gd name="T11" fmla="*/ 40483 w 40483"/>
                  <a:gd name="T12" fmla="*/ 21600 h 21600"/>
                </a:gdLst>
                <a:ahLst/>
                <a:cxnLst>
                  <a:cxn ang="T6">
                    <a:pos x="T0" y="T1"/>
                  </a:cxn>
                  <a:cxn ang="T7">
                    <a:pos x="T2" y="T3"/>
                  </a:cxn>
                  <a:cxn ang="T8">
                    <a:pos x="T4" y="T5"/>
                  </a:cxn>
                </a:cxnLst>
                <a:rect l="T9" t="T10" r="T11" b="T12"/>
                <a:pathLst>
                  <a:path w="40483" h="21600" fill="none" extrusionOk="0">
                    <a:moveTo>
                      <a:pt x="0" y="14761"/>
                    </a:moveTo>
                    <a:cubicBezTo>
                      <a:pt x="2942" y="5945"/>
                      <a:pt x="11194" y="0"/>
                      <a:pt x="20489" y="0"/>
                    </a:cubicBezTo>
                    <a:cubicBezTo>
                      <a:pt x="29261" y="0"/>
                      <a:pt x="37162" y="5305"/>
                      <a:pt x="40482" y="13426"/>
                    </a:cubicBezTo>
                  </a:path>
                  <a:path w="40483" h="21600" stroke="0" extrusionOk="0">
                    <a:moveTo>
                      <a:pt x="0" y="14761"/>
                    </a:moveTo>
                    <a:cubicBezTo>
                      <a:pt x="2942" y="5945"/>
                      <a:pt x="11194" y="0"/>
                      <a:pt x="20489" y="0"/>
                    </a:cubicBezTo>
                    <a:cubicBezTo>
                      <a:pt x="29261" y="0"/>
                      <a:pt x="37162" y="5305"/>
                      <a:pt x="40482" y="13426"/>
                    </a:cubicBezTo>
                    <a:lnTo>
                      <a:pt x="20489" y="21600"/>
                    </a:lnTo>
                    <a:close/>
                  </a:path>
                </a:pathLst>
              </a:custGeom>
              <a:noFill/>
              <a:ln w="19050">
                <a:solidFill>
                  <a:srgbClr val="FF3300"/>
                </a:solidFill>
                <a:round/>
                <a:headEnd type="none" w="med" len="lg"/>
                <a:tailEnd type="none" w="lg"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2858" name="Text Box 15"/>
                  <p:cNvSpPr txBox="1">
                    <a:spLocks noChangeArrowheads="1"/>
                  </p:cNvSpPr>
                  <p:nvPr/>
                </p:nvSpPr>
                <p:spPr bwMode="auto">
                  <a:xfrm>
                    <a:off x="3216" y="432"/>
                    <a:ext cx="319"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58" name="Text Box 15"/>
                  <p:cNvSpPr txBox="1">
                    <a:spLocks noRot="1" noChangeAspect="1" noMove="1" noResize="1" noEditPoints="1" noAdjustHandles="1" noChangeArrowheads="1" noChangeShapeType="1" noTextEdit="1"/>
                  </p:cNvSpPr>
                  <p:nvPr/>
                </p:nvSpPr>
                <p:spPr bwMode="auto">
                  <a:xfrm>
                    <a:off x="3216" y="432"/>
                    <a:ext cx="319" cy="33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59" name="Text Box 16"/>
                  <p:cNvSpPr txBox="1">
                    <a:spLocks noChangeArrowheads="1"/>
                  </p:cNvSpPr>
                  <p:nvPr/>
                </p:nvSpPr>
                <p:spPr bwMode="auto">
                  <a:xfrm>
                    <a:off x="5247" y="1671"/>
                    <a:ext cx="321"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59" name="Text Box 16"/>
                  <p:cNvSpPr txBox="1">
                    <a:spLocks noRot="1" noChangeAspect="1" noMove="1" noResize="1" noEditPoints="1" noAdjustHandles="1" noChangeArrowheads="1" noChangeShapeType="1" noTextEdit="1"/>
                  </p:cNvSpPr>
                  <p:nvPr/>
                </p:nvSpPr>
                <p:spPr bwMode="auto">
                  <a:xfrm>
                    <a:off x="5247" y="1671"/>
                    <a:ext cx="321"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60" name="Text Box 17"/>
                  <p:cNvSpPr txBox="1">
                    <a:spLocks noChangeArrowheads="1"/>
                  </p:cNvSpPr>
                  <p:nvPr/>
                </p:nvSpPr>
                <p:spPr bwMode="auto">
                  <a:xfrm>
                    <a:off x="3614" y="718"/>
                    <a:ext cx="318" cy="330"/>
                  </a:xfrm>
                  <a:prstGeom prst="rect">
                    <a:avLst/>
                  </a:prstGeom>
                  <a:noFill/>
                  <a:ln w="9525">
                    <a:noFill/>
                    <a:miter lim="800000"/>
                    <a:headEnd/>
                    <a:tailEnd/>
                  </a:ln>
                </p:spPr>
                <p:txBody>
                  <a:bodyPr wrap="none">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kumimoji="1" lang="en-US" altLang="zh-CN" sz="2800" b="1" i="1" dirty="0">
                      <a:solidFill>
                        <a:srgbClr val="0000FF"/>
                      </a:solidFill>
                      <a:latin typeface="Times New Roman" pitchFamily="18" charset="0"/>
                      <a:ea typeface="楷体_GB2312"/>
                      <a:cs typeface="Times New Roman" pitchFamily="18" charset="0"/>
                    </a:endParaRPr>
                  </a:p>
                </p:txBody>
              </p:sp>
            </mc:Choice>
            <mc:Fallback xmlns="">
              <p:sp>
                <p:nvSpPr>
                  <p:cNvPr id="32860" name="Text Box 17"/>
                  <p:cNvSpPr txBox="1">
                    <a:spLocks noRot="1" noChangeAspect="1" noMove="1" noResize="1" noEditPoints="1" noAdjustHandles="1" noChangeArrowheads="1" noChangeShapeType="1" noTextEdit="1"/>
                  </p:cNvSpPr>
                  <p:nvPr/>
                </p:nvSpPr>
                <p:spPr bwMode="auto">
                  <a:xfrm>
                    <a:off x="3614" y="718"/>
                    <a:ext cx="318" cy="33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61" name="Text Box 18"/>
                  <p:cNvSpPr txBox="1">
                    <a:spLocks noChangeArrowheads="1"/>
                  </p:cNvSpPr>
                  <p:nvPr/>
                </p:nvSpPr>
                <p:spPr bwMode="auto">
                  <a:xfrm>
                    <a:off x="4923" y="1480"/>
                    <a:ext cx="318"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𝐶</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61" name="Text Box 18"/>
                  <p:cNvSpPr txBox="1">
                    <a:spLocks noRot="1" noChangeAspect="1" noMove="1" noResize="1" noEditPoints="1" noAdjustHandles="1" noChangeArrowheads="1" noChangeShapeType="1" noTextEdit="1"/>
                  </p:cNvSpPr>
                  <p:nvPr/>
                </p:nvSpPr>
                <p:spPr bwMode="auto">
                  <a:xfrm>
                    <a:off x="4923" y="1480"/>
                    <a:ext cx="318" cy="33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62" name="Text Box 19"/>
                  <p:cNvSpPr txBox="1">
                    <a:spLocks noChangeArrowheads="1"/>
                  </p:cNvSpPr>
                  <p:nvPr/>
                </p:nvSpPr>
                <p:spPr bwMode="auto">
                  <a:xfrm>
                    <a:off x="4452" y="1041"/>
                    <a:ext cx="327"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62" name="Text Box 19"/>
                  <p:cNvSpPr txBox="1">
                    <a:spLocks noRot="1" noChangeAspect="1" noMove="1" noResize="1" noEditPoints="1" noAdjustHandles="1" noChangeArrowheads="1" noChangeShapeType="1" noTextEdit="1"/>
                  </p:cNvSpPr>
                  <p:nvPr/>
                </p:nvSpPr>
                <p:spPr bwMode="auto">
                  <a:xfrm>
                    <a:off x="4452" y="1041"/>
                    <a:ext cx="327" cy="330"/>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863" name="Text Box 20"/>
                  <p:cNvSpPr txBox="1">
                    <a:spLocks noChangeArrowheads="1"/>
                  </p:cNvSpPr>
                  <p:nvPr/>
                </p:nvSpPr>
                <p:spPr bwMode="auto">
                  <a:xfrm>
                    <a:off x="3614" y="1399"/>
                    <a:ext cx="336" cy="330"/>
                  </a:xfrm>
                  <a:prstGeom prst="rect">
                    <a:avLst/>
                  </a:prstGeom>
                  <a:noFill/>
                  <a:ln w="9525">
                    <a:noFill/>
                    <a:miter lim="800000"/>
                    <a:headEnd/>
                    <a:tailEnd/>
                  </a:ln>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m:oMathPara>
                    </a14:m>
                    <a:endParaRPr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2863" name="Text Box 20"/>
                  <p:cNvSpPr txBox="1">
                    <a:spLocks noRot="1" noChangeAspect="1" noMove="1" noResize="1" noEditPoints="1" noAdjustHandles="1" noChangeArrowheads="1" noChangeShapeType="1" noTextEdit="1"/>
                  </p:cNvSpPr>
                  <p:nvPr/>
                </p:nvSpPr>
                <p:spPr bwMode="auto">
                  <a:xfrm>
                    <a:off x="3614" y="1399"/>
                    <a:ext cx="336" cy="330"/>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p:sp>
            <p:nvSpPr>
              <p:cNvPr id="32864" name="Line 21"/>
              <p:cNvSpPr>
                <a:spLocks noChangeShapeType="1"/>
              </p:cNvSpPr>
              <p:nvPr/>
            </p:nvSpPr>
            <p:spPr bwMode="auto">
              <a:xfrm>
                <a:off x="4158" y="1162"/>
                <a:ext cx="91" cy="46"/>
              </a:xfrm>
              <a:prstGeom prst="line">
                <a:avLst/>
              </a:prstGeom>
              <a:noFill/>
              <a:ln w="28575">
                <a:solidFill>
                  <a:srgbClr val="FF3300"/>
                </a:solidFill>
                <a:round/>
                <a:headEnd/>
                <a:tailEnd type="arrow" w="med" len="med"/>
              </a:ln>
            </p:spPr>
            <p:txBody>
              <a:bodyPr wrap="none" anchor="ctr"/>
              <a:lstStyle/>
              <a:p>
                <a:endParaRPr lang="zh-CN" altLang="en-US"/>
              </a:p>
            </p:txBody>
          </p:sp>
          <p:sp>
            <p:nvSpPr>
              <p:cNvPr id="32865" name="Line 22"/>
              <p:cNvSpPr>
                <a:spLocks noChangeShapeType="1"/>
              </p:cNvSpPr>
              <p:nvPr/>
            </p:nvSpPr>
            <p:spPr bwMode="auto">
              <a:xfrm>
                <a:off x="4615" y="1439"/>
                <a:ext cx="46" cy="68"/>
              </a:xfrm>
              <a:prstGeom prst="line">
                <a:avLst/>
              </a:prstGeom>
              <a:noFill/>
              <a:ln w="28575">
                <a:solidFill>
                  <a:srgbClr val="FF3300"/>
                </a:solidFill>
                <a:round/>
                <a:headEnd/>
                <a:tailEnd type="arrow" w="med" len="med"/>
              </a:ln>
            </p:spPr>
            <p:txBody>
              <a:bodyPr wrap="none" anchor="ctr"/>
              <a:lstStyle/>
              <a:p>
                <a:endParaRPr lang="zh-CN" altLang="en-US"/>
              </a:p>
            </p:txBody>
          </p:sp>
          <p:sp>
            <p:nvSpPr>
              <p:cNvPr id="32866" name="Text Box 23"/>
              <p:cNvSpPr txBox="1">
                <a:spLocks noChangeArrowheads="1"/>
              </p:cNvSpPr>
              <p:nvPr/>
            </p:nvSpPr>
            <p:spPr bwMode="auto">
              <a:xfrm>
                <a:off x="3970" y="742"/>
                <a:ext cx="569" cy="330"/>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等温</a:t>
                </a:r>
              </a:p>
            </p:txBody>
          </p:sp>
          <p:sp>
            <p:nvSpPr>
              <p:cNvPr id="32867" name="Text Box 24"/>
              <p:cNvSpPr txBox="1">
                <a:spLocks noChangeArrowheads="1"/>
              </p:cNvSpPr>
              <p:nvPr/>
            </p:nvSpPr>
            <p:spPr bwMode="auto">
              <a:xfrm>
                <a:off x="4631" y="1150"/>
                <a:ext cx="569" cy="330"/>
              </a:xfrm>
              <a:prstGeom prst="rect">
                <a:avLst/>
              </a:prstGeom>
              <a:noFill/>
              <a:ln w="9525">
                <a:noFill/>
                <a:miter lim="800000"/>
                <a:headEnd/>
                <a:tailEnd/>
              </a:ln>
            </p:spPr>
            <p:txBody>
              <a:bodyPr wrap="none">
                <a:spAutoFit/>
              </a:bodyPr>
              <a:lstStyle/>
              <a:p>
                <a:r>
                  <a:rPr lang="zh-CN" altLang="en-US" sz="2800" b="1">
                    <a:solidFill>
                      <a:srgbClr val="0000FF"/>
                    </a:solidFill>
                    <a:latin typeface="楷体" pitchFamily="49" charset="-122"/>
                    <a:ea typeface="楷体" pitchFamily="49" charset="-122"/>
                  </a:rPr>
                  <a:t>绝热</a:t>
                </a:r>
              </a:p>
            </p:txBody>
          </p:sp>
        </p:grpSp>
        <mc:AlternateContent xmlns:mc="http://schemas.openxmlformats.org/markup-compatibility/2006" xmlns:a14="http://schemas.microsoft.com/office/drawing/2010/main">
          <mc:Choice Requires="a14">
            <p:sp>
              <p:nvSpPr>
                <p:cNvPr id="41" name="文本框 40"/>
                <p:cNvSpPr txBox="1"/>
                <p:nvPr/>
              </p:nvSpPr>
              <p:spPr>
                <a:xfrm>
                  <a:off x="2268710" y="2453600"/>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1" name="文本框 40"/>
                <p:cNvSpPr txBox="1">
                  <a:spLocks noRot="1" noChangeAspect="1" noMove="1" noResize="1" noEditPoints="1" noAdjustHandles="1" noChangeArrowheads="1" noChangeShapeType="1" noTextEdit="1"/>
                </p:cNvSpPr>
                <p:nvPr/>
              </p:nvSpPr>
              <p:spPr>
                <a:xfrm>
                  <a:off x="2268710" y="2453600"/>
                  <a:ext cx="350224" cy="430887"/>
                </a:xfrm>
                <a:prstGeom prst="rect">
                  <a:avLst/>
                </a:prstGeom>
                <a:blipFill>
                  <a:blip r:embed="rId10"/>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right)">
                                      <p:cBhvr>
                                        <p:cTn id="13" dur="500"/>
                                        <p:tgtEl>
                                          <p:spTgt spid="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1750"/>
                            </p:stCondLst>
                            <p:childTnLst>
                              <p:par>
                                <p:cTn id="19" presetID="3" presetClass="entr" presetSubtype="10" fill="hold"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blinds(horizontal)">
                                      <p:cBhvr>
                                        <p:cTn id="21" dur="500"/>
                                        <p:tgtEl>
                                          <p:spTgt spid="76"/>
                                        </p:tgtEl>
                                      </p:cBhvr>
                                    </p:animEffect>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750"/>
                                        <p:tgtEl>
                                          <p:spTgt spid="5"/>
                                        </p:tgtEl>
                                      </p:cBhvr>
                                    </p:animEffect>
                                    <p:anim calcmode="lin" valueType="num">
                                      <p:cBhvr>
                                        <p:cTn id="27" dur="750" fill="hold"/>
                                        <p:tgtEl>
                                          <p:spTgt spid="5"/>
                                        </p:tgtEl>
                                        <p:attrNameLst>
                                          <p:attrName>ppt_x</p:attrName>
                                        </p:attrNameLst>
                                      </p:cBhvr>
                                      <p:tavLst>
                                        <p:tav tm="0">
                                          <p:val>
                                            <p:strVal val="#ppt_x"/>
                                          </p:val>
                                        </p:tav>
                                        <p:tav tm="100000">
                                          <p:val>
                                            <p:strVal val="#ppt_x"/>
                                          </p:val>
                                        </p:tav>
                                      </p:tavLst>
                                    </p:anim>
                                    <p:anim calcmode="lin" valueType="num">
                                      <p:cBhvr>
                                        <p:cTn id="28"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animEffect transition="in" filter="blinds(horizontal)">
                                      <p:cBhvr>
                                        <p:cTn id="33" dur="500"/>
                                        <p:tgtEl>
                                          <p:spTgt spid="7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79"/>
                                        </p:tgtEl>
                                        <p:attrNameLst>
                                          <p:attrName>style.visibility</p:attrName>
                                        </p:attrNameLst>
                                      </p:cBhvr>
                                      <p:to>
                                        <p:strVal val="visible"/>
                                      </p:to>
                                    </p:set>
                                    <p:animEffect transition="in" filter="blinds(horizontal)">
                                      <p:cBhvr>
                                        <p:cTn id="38" dur="500"/>
                                        <p:tgtEl>
                                          <p:spTgt spid="79"/>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78"/>
                                        </p:tgtEl>
                                        <p:attrNameLst>
                                          <p:attrName>style.visibility</p:attrName>
                                        </p:attrNameLst>
                                      </p:cBhvr>
                                      <p:to>
                                        <p:strVal val="visible"/>
                                      </p:to>
                                    </p:set>
                                    <p:animEffect transition="in" filter="blinds(horizontal)">
                                      <p:cBhvr>
                                        <p:cTn id="43" dur="500"/>
                                        <p:tgtEl>
                                          <p:spTgt spid="78"/>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blinds(horizontal)">
                                      <p:cBhvr>
                                        <p:cTn id="48" dur="50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blinds(horizontal)">
                                      <p:cBhvr>
                                        <p:cTn id="53" dur="5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blinds(horizontal)">
                                      <p:cBhvr>
                                        <p:cTn id="58" dur="500"/>
                                        <p:tgtEl>
                                          <p:spTgt spid="8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83"/>
                                        </p:tgtEl>
                                        <p:attrNameLst>
                                          <p:attrName>style.visibility</p:attrName>
                                        </p:attrNameLst>
                                      </p:cBhvr>
                                      <p:to>
                                        <p:strVal val="visible"/>
                                      </p:to>
                                    </p:set>
                                    <p:animEffect transition="in" filter="blinds(horizontal)">
                                      <p:cBhvr>
                                        <p:cTn id="63" dur="500"/>
                                        <p:tgtEl>
                                          <p:spTgt spid="83"/>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84"/>
                                        </p:tgtEl>
                                        <p:attrNameLst>
                                          <p:attrName>style.visibility</p:attrName>
                                        </p:attrNameLst>
                                      </p:cBhvr>
                                      <p:to>
                                        <p:strVal val="visible"/>
                                      </p:to>
                                    </p:set>
                                    <p:animEffect transition="in" filter="blinds(horizontal)">
                                      <p:cBhvr>
                                        <p:cTn id="6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77" grpId="0" autoUpdateAnimBg="0"/>
      <p:bldP spid="78" grpId="0" autoUpdateAnimBg="0"/>
      <p:bldP spid="79" grpId="0" autoUpdateAnimBg="0"/>
      <p:bldP spid="80" grpId="0" autoUpdateAnimBg="0"/>
      <p:bldP spid="81" grpId="0" autoUpdateAnimBg="0"/>
      <p:bldP spid="82" grpId="0" autoUpdateAnimBg="0"/>
      <p:bldP spid="83" grpId="0" autoUpdateAnimBg="0"/>
      <p:bldP spid="84"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635"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5" name="组合 4"/>
          <p:cNvGrpSpPr>
            <a:grpSpLocks/>
          </p:cNvGrpSpPr>
          <p:nvPr/>
        </p:nvGrpSpPr>
        <p:grpSpPr bwMode="auto">
          <a:xfrm>
            <a:off x="10871200" y="2432050"/>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633"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1631" name="文本框 7"/>
              <p:cNvSpPr txBox="1">
                <a:spLocks noChangeArrowheads="1"/>
              </p:cNvSpPr>
              <p:nvPr/>
            </p:nvSpPr>
            <p:spPr bwMode="auto">
              <a:xfrm>
                <a:off x="1646238" y="250825"/>
                <a:ext cx="8996362" cy="2677656"/>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如图所示，</a:t>
                </a:r>
                <a14:m>
                  <m:oMath xmlns:m="http://schemas.openxmlformats.org/officeDocument/2006/math">
                    <m:r>
                      <a:rPr lang="en-US" altLang="zh-CN" sz="2800" b="0" i="0"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𝑚𝑜𝑙</m:t>
                    </m:r>
                  </m:oMath>
                </a14:m>
                <a:r>
                  <a:rPr lang="zh-CN" altLang="en-US" sz="2800" b="1" dirty="0">
                    <a:solidFill>
                      <a:srgbClr val="0000FF"/>
                    </a:solidFill>
                    <a:latin typeface="楷体" pitchFamily="49" charset="-122"/>
                    <a:ea typeface="楷体" pitchFamily="49" charset="-122"/>
                  </a:rPr>
                  <a:t>单原子分子理想气体的循环过程由</a:t>
                </a:r>
                <a14:m>
                  <m:oMath xmlns:m="http://schemas.openxmlformats.org/officeDocument/2006/math">
                    <m:r>
                      <a:rPr lang="en-US" altLang="zh-CN" sz="2800" b="0" i="1" smtClean="0">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  等压地变到</a:t>
                </a:r>
                <a14:m>
                  <m:oMath xmlns:m="http://schemas.openxmlformats.org/officeDocument/2006/math">
                    <m:r>
                      <a:rPr lang="en-US" altLang="zh-CN" sz="2800" b="0" i="1" smtClean="0">
                        <a:solidFill>
                          <a:srgbClr val="0000FF"/>
                        </a:solidFill>
                        <a:latin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，由</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等体地变到</a:t>
                </a:r>
                <a14:m>
                  <m:oMath xmlns:m="http://schemas.openxmlformats.org/officeDocument/2006/math">
                    <m:r>
                      <m:rPr>
                        <m:sty m:val="p"/>
                      </m:rPr>
                      <a:rPr lang="en-US" altLang="zh-CN" sz="2800">
                        <a:solidFill>
                          <a:srgbClr val="0000FF"/>
                        </a:solidFill>
                        <a:latin typeface="Cambria Math" panose="02040503050406030204" pitchFamily="18" charset="0"/>
                      </a:rPr>
                      <m:t>C</m:t>
                    </m:r>
                  </m:oMath>
                </a14:m>
                <a:r>
                  <a:rPr lang="zh-CN" altLang="en-US" sz="2800" b="1" dirty="0">
                    <a:solidFill>
                      <a:srgbClr val="0000FF"/>
                    </a:solidFill>
                    <a:latin typeface="楷体" pitchFamily="49" charset="-122"/>
                    <a:ea typeface="楷体" pitchFamily="49" charset="-122"/>
                  </a:rPr>
                  <a:t>，再由</a:t>
                </a:r>
                <a14:m>
                  <m:oMath xmlns:m="http://schemas.openxmlformats.org/officeDocument/2006/math">
                    <m:r>
                      <m:rPr>
                        <m:sty m:val="p"/>
                      </m:rPr>
                      <a:rPr lang="en-US" altLang="zh-CN" sz="2800">
                        <a:solidFill>
                          <a:srgbClr val="0000FF"/>
                        </a:solidFill>
                        <a:latin typeface="Cambria Math" panose="02040503050406030204" pitchFamily="18" charset="0"/>
                      </a:rPr>
                      <m:t>C</m:t>
                    </m:r>
                  </m:oMath>
                </a14:m>
                <a:r>
                  <a:rPr lang="zh-CN" altLang="en-US" sz="2800" b="1" dirty="0">
                    <a:solidFill>
                      <a:srgbClr val="0000FF"/>
                    </a:solidFill>
                    <a:latin typeface="楷体" pitchFamily="49" charset="-122"/>
                    <a:ea typeface="楷体" pitchFamily="49" charset="-122"/>
                  </a:rPr>
                  <a:t>等温地变到</a:t>
                </a:r>
                <a14:m>
                  <m:oMath xmlns:m="http://schemas.openxmlformats.org/officeDocument/2006/math">
                    <m:r>
                      <a:rPr lang="en-US" altLang="zh-CN" sz="2800" i="1">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。设</a:t>
                </a:r>
                <a14:m>
                  <m:oMath xmlns:m="http://schemas.openxmlformats.org/officeDocument/2006/math">
                    <m:r>
                      <m:rPr>
                        <m:sty m:val="p"/>
                      </m:rPr>
                      <a:rPr lang="en-US" altLang="zh-CN" sz="2800">
                        <a:solidFill>
                          <a:srgbClr val="0000FF"/>
                        </a:solidFill>
                        <a:latin typeface="Cambria Math" panose="02040503050406030204" pitchFamily="18" charset="0"/>
                      </a:rPr>
                      <m:t>C</m:t>
                    </m:r>
                  </m:oMath>
                </a14:m>
                <a:r>
                  <a:rPr lang="zh-CN" altLang="en-US" sz="2800" b="1" dirty="0">
                    <a:solidFill>
                      <a:srgbClr val="0000FF"/>
                    </a:solidFill>
                    <a:latin typeface="楷体" pitchFamily="49" charset="-122"/>
                    <a:ea typeface="楷体" pitchFamily="49" charset="-122"/>
                  </a:rPr>
                  <a:t>点温度</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𝐾</m:t>
                    </m:r>
                  </m:oMath>
                </a14:m>
                <a:r>
                  <a:rPr lang="zh-CN" altLang="en-US" sz="2800" b="1" dirty="0">
                    <a:solidFill>
                      <a:srgbClr val="0000FF"/>
                    </a:solidFill>
                    <a:latin typeface="楷体" pitchFamily="49" charset="-122"/>
                    <a:ea typeface="楷体" pitchFamily="49" charset="-122"/>
                  </a:rPr>
                  <a:t>，求：</a:t>
                </a:r>
              </a:p>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1</a:t>
                </a:r>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rPr>
                      <m:t>𝐴𝐵</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rPr>
                      <m:t>𝐵</m:t>
                    </m:r>
                    <m:r>
                      <a:rPr lang="en-US" altLang="zh-CN" sz="2800" b="0" i="1" smtClean="0">
                        <a:solidFill>
                          <a:srgbClr val="0000FF"/>
                        </a:solidFill>
                        <a:latin typeface="Cambria Math" panose="02040503050406030204" pitchFamily="18" charset="0"/>
                      </a:rPr>
                      <m:t>𝐶</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m:rPr>
                        <m:sty m:val="p"/>
                      </m:rPr>
                      <a:rPr lang="en-US" altLang="zh-CN" sz="2800" b="0" i="0" smtClean="0">
                        <a:solidFill>
                          <a:srgbClr val="0000FF"/>
                        </a:solidFill>
                        <a:latin typeface="Cambria Math" panose="02040503050406030204" pitchFamily="18" charset="0"/>
                      </a:rPr>
                      <m:t>C</m:t>
                    </m:r>
                    <m:r>
                      <a:rPr lang="en-US" altLang="zh-CN" sz="2800" i="1">
                        <a:solidFill>
                          <a:srgbClr val="0000FF"/>
                        </a:solidFill>
                        <a:latin typeface="Cambria Math" panose="02040503050406030204" pitchFamily="18" charset="0"/>
                      </a:rPr>
                      <m:t>𝐴</m:t>
                    </m:r>
                  </m:oMath>
                </a14:m>
                <a:r>
                  <a:rPr lang="zh-CN" altLang="en-US" sz="2800" b="1" dirty="0">
                    <a:solidFill>
                      <a:srgbClr val="0000FF"/>
                    </a:solidFill>
                    <a:latin typeface="楷体" pitchFamily="49" charset="-122"/>
                    <a:ea typeface="楷体" pitchFamily="49" charset="-122"/>
                  </a:rPr>
                  <a:t>各个过程中系统吸收的热量；</a:t>
                </a:r>
              </a:p>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2</a:t>
                </a:r>
                <a:r>
                  <a:rPr lang="zh-CN" altLang="en-US" sz="2800" b="1" dirty="0">
                    <a:solidFill>
                      <a:srgbClr val="0000FF"/>
                    </a:solidFill>
                    <a:latin typeface="楷体" pitchFamily="49" charset="-122"/>
                    <a:ea typeface="楷体" pitchFamily="49" charset="-122"/>
                  </a:rPr>
                  <a:t>）经此循环过程系统所做的净功；</a:t>
                </a:r>
              </a:p>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3</a:t>
                </a:r>
                <a:r>
                  <a:rPr lang="zh-CN" altLang="en-US" sz="2800" b="1" dirty="0">
                    <a:solidFill>
                      <a:srgbClr val="0000FF"/>
                    </a:solidFill>
                    <a:latin typeface="楷体" pitchFamily="49" charset="-122"/>
                    <a:ea typeface="楷体" pitchFamily="49" charset="-122"/>
                  </a:rPr>
                  <a:t>）此循环的效率。</a:t>
                </a:r>
              </a:p>
            </p:txBody>
          </p:sp>
        </mc:Choice>
        <mc:Fallback xmlns="">
          <p:sp>
            <p:nvSpPr>
              <p:cNvPr id="51631" name="文本框 7"/>
              <p:cNvSpPr txBox="1">
                <a:spLocks noRot="1" noChangeAspect="1" noMove="1" noResize="1" noEditPoints="1" noAdjustHandles="1" noChangeArrowheads="1" noChangeShapeType="1" noTextEdit="1"/>
              </p:cNvSpPr>
              <p:nvPr/>
            </p:nvSpPr>
            <p:spPr bwMode="auto">
              <a:xfrm>
                <a:off x="1646238" y="250825"/>
                <a:ext cx="8996362" cy="2677656"/>
              </a:xfrm>
              <a:prstGeom prst="rect">
                <a:avLst/>
              </a:prstGeom>
              <a:blipFill>
                <a:blip r:embed="rId2"/>
                <a:stretch>
                  <a:fillRect l="-1355" t="-2733" r="-1423" b="-5467"/>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619" name="TextBox 42"/>
              <p:cNvSpPr txBox="1">
                <a:spLocks noChangeArrowheads="1"/>
              </p:cNvSpPr>
              <p:nvPr/>
            </p:nvSpPr>
            <p:spPr bwMode="auto">
              <a:xfrm>
                <a:off x="1646238" y="2897188"/>
                <a:ext cx="7853363" cy="522287"/>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1</a:t>
                </a:r>
                <a:r>
                  <a:rPr lang="zh-CN" altLang="zh-CN" sz="2800" b="1" dirty="0">
                    <a:solidFill>
                      <a:srgbClr val="0000FF"/>
                    </a:solidFill>
                    <a:latin typeface="楷体" pitchFamily="49" charset="-122"/>
                    <a:ea typeface="楷体" pitchFamily="49" charset="-122"/>
                  </a:rPr>
                  <a:t>）沿</a:t>
                </a:r>
                <a14:m>
                  <m:oMath xmlns:m="http://schemas.openxmlformats.org/officeDocument/2006/math">
                    <m:r>
                      <a:rPr lang="en-US" altLang="zh-CN" sz="2800" i="1">
                        <a:solidFill>
                          <a:srgbClr val="0000FF"/>
                        </a:solidFill>
                        <a:latin typeface="Cambria Math" panose="02040503050406030204" pitchFamily="18" charset="0"/>
                      </a:rPr>
                      <m:t>𝐴𝐵</m:t>
                    </m:r>
                  </m:oMath>
                </a14:m>
                <a:r>
                  <a:rPr lang="zh-CN" altLang="zh-CN" sz="2800" b="1" dirty="0">
                    <a:solidFill>
                      <a:srgbClr val="0000FF"/>
                    </a:solidFill>
                    <a:latin typeface="楷体" pitchFamily="49" charset="-122"/>
                    <a:ea typeface="楷体" pitchFamily="49" charset="-122"/>
                  </a:rPr>
                  <a:t>作等压收缩过程，系统吸热为</a:t>
                </a:r>
                <a:endParaRPr lang="zh-CN" altLang="en-US" sz="2800" b="1" dirty="0">
                  <a:solidFill>
                    <a:srgbClr val="0000FF"/>
                  </a:solidFill>
                  <a:latin typeface="楷体" pitchFamily="49" charset="-122"/>
                  <a:ea typeface="楷体" pitchFamily="49" charset="-122"/>
                </a:endParaRPr>
              </a:p>
            </p:txBody>
          </p:sp>
        </mc:Choice>
        <mc:Fallback xmlns="">
          <p:sp>
            <p:nvSpPr>
              <p:cNvPr id="51619" name="TextBox 42"/>
              <p:cNvSpPr txBox="1">
                <a:spLocks noRot="1" noChangeAspect="1" noMove="1" noResize="1" noEditPoints="1" noAdjustHandles="1" noChangeArrowheads="1" noChangeShapeType="1" noTextEdit="1"/>
              </p:cNvSpPr>
              <p:nvPr/>
            </p:nvSpPr>
            <p:spPr bwMode="auto">
              <a:xfrm>
                <a:off x="1646238" y="2897188"/>
                <a:ext cx="7853363" cy="522287"/>
              </a:xfrm>
              <a:prstGeom prst="rect">
                <a:avLst/>
              </a:prstGeom>
              <a:blipFill>
                <a:blip r:embed="rId3"/>
                <a:stretch>
                  <a:fillRect l="-1553"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618" name="TextBox 46"/>
              <p:cNvSpPr txBox="1">
                <a:spLocks noChangeArrowheads="1"/>
              </p:cNvSpPr>
              <p:nvPr/>
            </p:nvSpPr>
            <p:spPr bwMode="auto">
              <a:xfrm>
                <a:off x="1646238" y="4121150"/>
                <a:ext cx="5184775" cy="523875"/>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沿</a:t>
                </a:r>
                <a14:m>
                  <m:oMath xmlns:m="http://schemas.openxmlformats.org/officeDocument/2006/math">
                    <m:r>
                      <a:rPr lang="en-US" altLang="zh-CN" sz="2800" i="1">
                        <a:solidFill>
                          <a:srgbClr val="0000FF"/>
                        </a:solidFill>
                        <a:latin typeface="Cambria Math" panose="02040503050406030204" pitchFamily="18" charset="0"/>
                      </a:rPr>
                      <m:t>𝐵𝐶</m:t>
                    </m:r>
                  </m:oMath>
                </a14:m>
                <a:r>
                  <a:rPr lang="zh-CN" altLang="zh-CN" sz="2800" b="1" dirty="0">
                    <a:solidFill>
                      <a:srgbClr val="0000FF"/>
                    </a:solidFill>
                    <a:latin typeface="楷体" pitchFamily="49" charset="-122"/>
                    <a:ea typeface="楷体" pitchFamily="49" charset="-122"/>
                  </a:rPr>
                  <a:t>作等体升温，系统吸热为</a:t>
                </a:r>
                <a:endParaRPr lang="zh-CN" altLang="en-US" sz="2800" b="1" dirty="0">
                  <a:solidFill>
                    <a:srgbClr val="0000FF"/>
                  </a:solidFill>
                  <a:latin typeface="楷体" pitchFamily="49" charset="-122"/>
                  <a:ea typeface="楷体" pitchFamily="49" charset="-122"/>
                </a:endParaRPr>
              </a:p>
            </p:txBody>
          </p:sp>
        </mc:Choice>
        <mc:Fallback xmlns="">
          <p:sp>
            <p:nvSpPr>
              <p:cNvPr id="51618" name="TextBox 46"/>
              <p:cNvSpPr txBox="1">
                <a:spLocks noRot="1" noChangeAspect="1" noMove="1" noResize="1" noEditPoints="1" noAdjustHandles="1" noChangeArrowheads="1" noChangeShapeType="1" noTextEdit="1"/>
              </p:cNvSpPr>
              <p:nvPr/>
            </p:nvSpPr>
            <p:spPr bwMode="auto">
              <a:xfrm>
                <a:off x="1646238" y="4121150"/>
                <a:ext cx="5184775" cy="523875"/>
              </a:xfrm>
              <a:prstGeom prst="rect">
                <a:avLst/>
              </a:prstGeom>
              <a:blipFill>
                <a:blip r:embed="rId4"/>
                <a:stretch>
                  <a:fillRect l="-2350"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617" name="TextBox 50"/>
              <p:cNvSpPr txBox="1">
                <a:spLocks noChangeArrowheads="1"/>
              </p:cNvSpPr>
              <p:nvPr/>
            </p:nvSpPr>
            <p:spPr bwMode="auto">
              <a:xfrm>
                <a:off x="1646238" y="5273676"/>
                <a:ext cx="5033963" cy="523220"/>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沿</a:t>
                </a:r>
                <a14:m>
                  <m:oMath xmlns:m="http://schemas.openxmlformats.org/officeDocument/2006/math">
                    <m:r>
                      <m:rPr>
                        <m:sty m:val="p"/>
                      </m:rPr>
                      <a:rPr lang="en-US" altLang="zh-CN" sz="2800">
                        <a:solidFill>
                          <a:srgbClr val="0000FF"/>
                        </a:solidFill>
                        <a:latin typeface="Cambria Math" panose="02040503050406030204" pitchFamily="18" charset="0"/>
                      </a:rPr>
                      <m:t>C</m:t>
                    </m:r>
                    <m:r>
                      <a:rPr lang="en-US" altLang="zh-CN" sz="2800" i="1">
                        <a:solidFill>
                          <a:srgbClr val="0000FF"/>
                        </a:solidFill>
                        <a:latin typeface="Cambria Math" panose="02040503050406030204" pitchFamily="18" charset="0"/>
                      </a:rPr>
                      <m:t>𝐴</m:t>
                    </m:r>
                  </m:oMath>
                </a14:m>
                <a:r>
                  <a:rPr lang="zh-CN" altLang="zh-CN" sz="2800" b="1" dirty="0">
                    <a:solidFill>
                      <a:srgbClr val="0000FF"/>
                    </a:solidFill>
                    <a:latin typeface="楷体" pitchFamily="49" charset="-122"/>
                    <a:ea typeface="楷体" pitchFamily="49" charset="-122"/>
                  </a:rPr>
                  <a:t>作等温膨胀，系统吸热为</a:t>
                </a:r>
                <a:endParaRPr lang="zh-CN" altLang="en-US" sz="2800" b="1" dirty="0">
                  <a:solidFill>
                    <a:srgbClr val="0000FF"/>
                  </a:solidFill>
                  <a:latin typeface="楷体" pitchFamily="49" charset="-122"/>
                  <a:ea typeface="楷体" pitchFamily="49" charset="-122"/>
                </a:endParaRPr>
              </a:p>
            </p:txBody>
          </p:sp>
        </mc:Choice>
        <mc:Fallback xmlns="">
          <p:sp>
            <p:nvSpPr>
              <p:cNvPr id="51617" name="TextBox 50"/>
              <p:cNvSpPr txBox="1">
                <a:spLocks noRot="1" noChangeAspect="1" noMove="1" noResize="1" noEditPoints="1" noAdjustHandles="1" noChangeArrowheads="1" noChangeShapeType="1" noTextEdit="1"/>
              </p:cNvSpPr>
              <p:nvPr/>
            </p:nvSpPr>
            <p:spPr bwMode="auto">
              <a:xfrm>
                <a:off x="1646238" y="5273676"/>
                <a:ext cx="5033963" cy="523220"/>
              </a:xfrm>
              <a:prstGeom prst="rect">
                <a:avLst/>
              </a:prstGeom>
              <a:blipFill>
                <a:blip r:embed="rId5"/>
                <a:stretch>
                  <a:fillRect l="-2421" t="-13953" b="-29070"/>
                </a:stretch>
              </a:blipFill>
              <a:ln w="9525">
                <a:noFill/>
                <a:miter lim="800000"/>
                <a:headEnd/>
                <a:tailEnd/>
              </a:ln>
            </p:spPr>
            <p:txBody>
              <a:bodyPr/>
              <a:lstStyle/>
              <a:p>
                <a:r>
                  <a:rPr lang="zh-CN" altLang="en-US">
                    <a:noFill/>
                  </a:rPr>
                  <a:t> </a:t>
                </a:r>
              </a:p>
            </p:txBody>
          </p:sp>
        </mc:Fallback>
      </mc:AlternateContent>
      <p:grpSp>
        <p:nvGrpSpPr>
          <p:cNvPr id="4" name="组合 3"/>
          <p:cNvGrpSpPr/>
          <p:nvPr/>
        </p:nvGrpSpPr>
        <p:grpSpPr>
          <a:xfrm>
            <a:off x="6974460" y="3522239"/>
            <a:ext cx="4845632" cy="2987062"/>
            <a:chOff x="7074417" y="3699791"/>
            <a:chExt cx="4845632" cy="2987062"/>
          </a:xfrm>
        </p:grpSpPr>
        <p:grpSp>
          <p:nvGrpSpPr>
            <p:cNvPr id="51620" name="Group 1101"/>
            <p:cNvGrpSpPr>
              <a:grpSpLocks/>
            </p:cNvGrpSpPr>
            <p:nvPr/>
          </p:nvGrpSpPr>
          <p:grpSpPr bwMode="auto">
            <a:xfrm>
              <a:off x="7074417" y="3699791"/>
              <a:ext cx="3730814" cy="2962275"/>
              <a:chOff x="6207" y="2484"/>
              <a:chExt cx="3554" cy="2964"/>
            </a:xfrm>
          </p:grpSpPr>
          <p:sp>
            <p:nvSpPr>
              <p:cNvPr id="51621" name="Freeform 1102"/>
              <p:cNvSpPr>
                <a:spLocks/>
              </p:cNvSpPr>
              <p:nvPr/>
            </p:nvSpPr>
            <p:spPr bwMode="auto">
              <a:xfrm>
                <a:off x="7605" y="3600"/>
                <a:ext cx="1064" cy="747"/>
              </a:xfrm>
              <a:custGeom>
                <a:avLst/>
                <a:gdLst>
                  <a:gd name="T0" fmla="*/ 0 w 1440"/>
                  <a:gd name="T1" fmla="*/ 0 h 471"/>
                  <a:gd name="T2" fmla="*/ 174 w 1440"/>
                  <a:gd name="T3" fmla="*/ 2314 h 471"/>
                  <a:gd name="T4" fmla="*/ 429 w 1440"/>
                  <a:gd name="T5" fmla="*/ 2980 h 471"/>
                  <a:gd name="T6" fmla="*/ 0 60000 65536"/>
                  <a:gd name="T7" fmla="*/ 0 60000 65536"/>
                  <a:gd name="T8" fmla="*/ 0 60000 65536"/>
                  <a:gd name="T9" fmla="*/ 0 w 1440"/>
                  <a:gd name="T10" fmla="*/ 0 h 471"/>
                  <a:gd name="T11" fmla="*/ 1440 w 1440"/>
                  <a:gd name="T12" fmla="*/ 471 h 471"/>
                </a:gdLst>
                <a:ahLst/>
                <a:cxnLst>
                  <a:cxn ang="T6">
                    <a:pos x="T0" y="T1"/>
                  </a:cxn>
                  <a:cxn ang="T7">
                    <a:pos x="T2" y="T3"/>
                  </a:cxn>
                  <a:cxn ang="T8">
                    <a:pos x="T4" y="T5"/>
                  </a:cxn>
                </a:cxnLst>
                <a:rect l="T9" t="T10" r="T11" b="T12"/>
                <a:pathLst>
                  <a:path w="1440" h="471">
                    <a:moveTo>
                      <a:pt x="0" y="0"/>
                    </a:moveTo>
                    <a:cubicBezTo>
                      <a:pt x="172" y="144"/>
                      <a:pt x="345" y="288"/>
                      <a:pt x="585" y="366"/>
                    </a:cubicBezTo>
                    <a:cubicBezTo>
                      <a:pt x="825" y="444"/>
                      <a:pt x="1132" y="457"/>
                      <a:pt x="1440" y="471"/>
                    </a:cubicBezTo>
                  </a:path>
                </a:pathLst>
              </a:custGeom>
              <a:noFill/>
              <a:ln w="19050">
                <a:solidFill>
                  <a:srgbClr val="000000"/>
                </a:solidFill>
                <a:round/>
                <a:headEnd/>
                <a:tailEnd type="arrow" w="med" len="med"/>
              </a:ln>
            </p:spPr>
            <p:txBody>
              <a:bodyPr/>
              <a:lstStyle/>
              <a:p>
                <a:endParaRPr lang="zh-CN" altLang="en-US"/>
              </a:p>
            </p:txBody>
          </p:sp>
          <p:cxnSp>
            <p:nvCxnSpPr>
              <p:cNvPr id="51622" name="Line 1103"/>
              <p:cNvCxnSpPr>
                <a:cxnSpLocks noChangeShapeType="1"/>
              </p:cNvCxnSpPr>
              <p:nvPr/>
            </p:nvCxnSpPr>
            <p:spPr bwMode="auto">
              <a:xfrm flipV="1">
                <a:off x="7605" y="3600"/>
                <a:ext cx="0" cy="810"/>
              </a:xfrm>
              <a:prstGeom prst="line">
                <a:avLst/>
              </a:prstGeom>
              <a:noFill/>
              <a:ln w="19050">
                <a:solidFill>
                  <a:srgbClr val="000000"/>
                </a:solidFill>
                <a:round/>
                <a:headEnd/>
                <a:tailEnd type="arrow" w="med" len="med"/>
              </a:ln>
            </p:spPr>
          </p:cxnSp>
          <p:cxnSp>
            <p:nvCxnSpPr>
              <p:cNvPr id="51623" name="Line 1104"/>
              <p:cNvCxnSpPr>
                <a:cxnSpLocks noChangeShapeType="1"/>
              </p:cNvCxnSpPr>
              <p:nvPr/>
            </p:nvCxnSpPr>
            <p:spPr bwMode="auto">
              <a:xfrm>
                <a:off x="8669" y="4365"/>
                <a:ext cx="0" cy="813"/>
              </a:xfrm>
              <a:prstGeom prst="line">
                <a:avLst/>
              </a:prstGeom>
              <a:noFill/>
              <a:ln w="19050">
                <a:solidFill>
                  <a:srgbClr val="000000"/>
                </a:solidFill>
                <a:prstDash val="dash"/>
                <a:round/>
                <a:headEnd/>
                <a:tailEnd/>
              </a:ln>
            </p:spPr>
          </p:cxnSp>
          <p:cxnSp>
            <p:nvCxnSpPr>
              <p:cNvPr id="51624" name="Line 1105"/>
              <p:cNvCxnSpPr>
                <a:cxnSpLocks noChangeShapeType="1"/>
              </p:cNvCxnSpPr>
              <p:nvPr/>
            </p:nvCxnSpPr>
            <p:spPr bwMode="auto">
              <a:xfrm>
                <a:off x="7605" y="4059"/>
                <a:ext cx="0" cy="1119"/>
              </a:xfrm>
              <a:prstGeom prst="line">
                <a:avLst/>
              </a:prstGeom>
              <a:noFill/>
              <a:ln w="19050">
                <a:solidFill>
                  <a:srgbClr val="000000"/>
                </a:solidFill>
                <a:prstDash val="dash"/>
                <a:round/>
                <a:headEnd/>
                <a:tailEnd/>
              </a:ln>
            </p:spPr>
          </p:cxnSp>
          <p:cxnSp>
            <p:nvCxnSpPr>
              <p:cNvPr id="51625" name="Line 1110"/>
              <p:cNvCxnSpPr>
                <a:cxnSpLocks noChangeShapeType="1"/>
              </p:cNvCxnSpPr>
              <p:nvPr/>
            </p:nvCxnSpPr>
            <p:spPr bwMode="auto">
              <a:xfrm>
                <a:off x="6624" y="5169"/>
                <a:ext cx="3137" cy="9"/>
              </a:xfrm>
              <a:prstGeom prst="line">
                <a:avLst/>
              </a:prstGeom>
              <a:noFill/>
              <a:ln w="19050">
                <a:solidFill>
                  <a:srgbClr val="000000"/>
                </a:solidFill>
                <a:round/>
                <a:headEnd/>
                <a:tailEnd type="arrow" w="med" len="med"/>
              </a:ln>
            </p:spPr>
          </p:cxnSp>
          <p:cxnSp>
            <p:nvCxnSpPr>
              <p:cNvPr id="51626" name="Line 1111"/>
              <p:cNvCxnSpPr>
                <a:cxnSpLocks noChangeShapeType="1"/>
              </p:cNvCxnSpPr>
              <p:nvPr/>
            </p:nvCxnSpPr>
            <p:spPr bwMode="auto">
              <a:xfrm flipV="1">
                <a:off x="6624" y="2715"/>
                <a:ext cx="0" cy="2454"/>
              </a:xfrm>
              <a:prstGeom prst="line">
                <a:avLst/>
              </a:prstGeom>
              <a:noFill/>
              <a:ln w="19050">
                <a:solidFill>
                  <a:srgbClr val="000000"/>
                </a:solidFill>
                <a:round/>
                <a:headEnd/>
                <a:tailEnd type="arrow" w="med" len="med"/>
              </a:ln>
            </p:spPr>
          </p:cxnSp>
          <p:sp>
            <p:nvSpPr>
              <p:cNvPr id="103" name="Text Box 1112"/>
              <p:cNvSpPr txBox="1">
                <a:spLocks noChangeArrowheads="1"/>
              </p:cNvSpPr>
              <p:nvPr/>
            </p:nvSpPr>
            <p:spPr bwMode="auto">
              <a:xfrm>
                <a:off x="6534" y="2484"/>
                <a:ext cx="529" cy="456"/>
              </a:xfrm>
              <a:prstGeom prst="rect">
                <a:avLst/>
              </a:prstGeom>
              <a:noFill/>
              <a:ln>
                <a:noFill/>
              </a:ln>
              <a:effectLst/>
              <a:extLst/>
            </p:spPr>
            <p:txBody>
              <a:bodyPr wrap="none" upright="1">
                <a:spAutoFit/>
              </a:bodyPr>
              <a:lstStyle/>
              <a:p>
                <a:pPr algn="just" fontAlgn="auto">
                  <a:spcBef>
                    <a:spcPts val="0"/>
                  </a:spcBef>
                  <a:spcAft>
                    <a:spcPts val="0"/>
                  </a:spcAft>
                  <a:defRPr/>
                </a:pPr>
                <a:endParaRPr lang="en-US" sz="1050" kern="100">
                  <a:latin typeface="Times New Roman"/>
                  <a:ea typeface="宋体"/>
                </a:endParaRPr>
              </a:p>
            </p:txBody>
          </p:sp>
          <p:sp>
            <p:nvSpPr>
              <p:cNvPr id="114" name="Text Box 1114"/>
              <p:cNvSpPr txBox="1">
                <a:spLocks noChangeArrowheads="1"/>
              </p:cNvSpPr>
              <p:nvPr/>
            </p:nvSpPr>
            <p:spPr bwMode="auto">
              <a:xfrm>
                <a:off x="6207" y="4992"/>
                <a:ext cx="549" cy="456"/>
              </a:xfrm>
              <a:prstGeom prst="rect">
                <a:avLst/>
              </a:prstGeom>
              <a:noFill/>
              <a:ln>
                <a:noFill/>
              </a:ln>
              <a:effectLst/>
              <a:extLst/>
            </p:spPr>
            <p:txBody>
              <a:bodyPr wrap="none" upright="1">
                <a:spAutoFit/>
              </a:bodyPr>
              <a:lstStyle/>
              <a:p>
                <a:pPr algn="just" fontAlgn="auto">
                  <a:spcBef>
                    <a:spcPts val="0"/>
                  </a:spcBef>
                  <a:spcAft>
                    <a:spcPts val="0"/>
                  </a:spcAft>
                  <a:defRPr/>
                </a:pPr>
                <a:endParaRPr lang="en-US" sz="1050" kern="100">
                  <a:latin typeface="Times New Roman"/>
                  <a:ea typeface="宋体"/>
                </a:endParaRPr>
              </a:p>
            </p:txBody>
          </p:sp>
          <p:sp>
            <p:nvSpPr>
              <p:cNvPr id="115" name="Text Box 1115"/>
              <p:cNvSpPr txBox="1">
                <a:spLocks noChangeArrowheads="1"/>
              </p:cNvSpPr>
              <p:nvPr/>
            </p:nvSpPr>
            <p:spPr bwMode="auto">
              <a:xfrm>
                <a:off x="7860" y="3601"/>
                <a:ext cx="1021" cy="545"/>
              </a:xfrm>
              <a:prstGeom prst="rect">
                <a:avLst/>
              </a:prstGeom>
              <a:noFill/>
              <a:ln>
                <a:noFill/>
              </a:ln>
              <a:effectLst/>
              <a:extLst/>
            </p:spPr>
            <p:txBody>
              <a:bodyPr upright="1"/>
              <a:lstStyle/>
              <a:p>
                <a:pPr algn="just" fontAlgn="auto">
                  <a:spcBef>
                    <a:spcPts val="0"/>
                  </a:spcBef>
                  <a:spcAft>
                    <a:spcPts val="0"/>
                  </a:spcAft>
                  <a:defRPr/>
                </a:pPr>
                <a:r>
                  <a:rPr lang="zh-CN" sz="2800" b="1" kern="100" dirty="0">
                    <a:solidFill>
                      <a:srgbClr val="0000FF"/>
                    </a:solidFill>
                    <a:latin typeface="楷体" panose="02010609060101010101" pitchFamily="49" charset="-122"/>
                    <a:ea typeface="楷体" panose="02010609060101010101" pitchFamily="49" charset="-122"/>
                  </a:rPr>
                  <a:t>等温</a:t>
                </a:r>
              </a:p>
            </p:txBody>
          </p:sp>
          <p:cxnSp>
            <p:nvCxnSpPr>
              <p:cNvPr id="51630" name="AutoShape 1120"/>
              <p:cNvCxnSpPr>
                <a:cxnSpLocks noChangeShapeType="1"/>
              </p:cNvCxnSpPr>
              <p:nvPr/>
            </p:nvCxnSpPr>
            <p:spPr bwMode="auto">
              <a:xfrm flipH="1">
                <a:off x="7605" y="4377"/>
                <a:ext cx="1064" cy="0"/>
              </a:xfrm>
              <a:prstGeom prst="straightConnector1">
                <a:avLst/>
              </a:prstGeom>
              <a:noFill/>
              <a:ln w="19050">
                <a:solidFill>
                  <a:srgbClr val="000000"/>
                </a:solidFill>
                <a:round/>
                <a:headEnd/>
                <a:tailEnd type="arrow" w="med" len="med"/>
              </a:ln>
            </p:spPr>
          </p:cxnSp>
        </p:grpSp>
        <mc:AlternateContent xmlns:mc="http://schemas.openxmlformats.org/markup-compatibility/2006" xmlns:a14="http://schemas.microsoft.com/office/drawing/2010/main">
          <mc:Choice Requires="a14">
            <p:sp>
              <p:nvSpPr>
                <p:cNvPr id="52" name="文本框 51"/>
                <p:cNvSpPr txBox="1"/>
                <p:nvPr/>
              </p:nvSpPr>
              <p:spPr>
                <a:xfrm>
                  <a:off x="7561609" y="3760225"/>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7561609" y="3760225"/>
                  <a:ext cx="330988"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文本框 52"/>
                <p:cNvSpPr txBox="1"/>
                <p:nvPr/>
              </p:nvSpPr>
              <p:spPr>
                <a:xfrm>
                  <a:off x="9880324" y="5901185"/>
                  <a:ext cx="203972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sSup>
                              <m:sSupPr>
                                <m:ctrlPr>
                                  <a:rPr lang="en-US" altLang="zh-CN" sz="2800" i="1">
                                    <a:solidFill>
                                      <a:srgbClr val="0000FF"/>
                                    </a:solidFill>
                                    <a:latin typeface="Cambria Math" panose="02040503050406030204" pitchFamily="18" charset="0"/>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3</m:t>
                                </m:r>
                              </m:sup>
                            </m:sSup>
                            <m:sSup>
                              <m:sSupPr>
                                <m:ctrlPr>
                                  <a:rPr lang="en-US" altLang="zh-CN" sz="2800" i="1">
                                    <a:solidFill>
                                      <a:srgbClr val="0000FF"/>
                                    </a:solidFill>
                                    <a:latin typeface="Cambria Math" panose="02040503050406030204" pitchFamily="18" charset="0"/>
                                  </a:rPr>
                                </m:ctrlPr>
                              </m:sSupPr>
                              <m:e>
                                <m:r>
                                  <a:rPr lang="en-US" altLang="zh-CN" sz="2800" i="1">
                                    <a:solidFill>
                                      <a:srgbClr val="0000FF"/>
                                    </a:solidFill>
                                    <a:latin typeface="Cambria Math" panose="02040503050406030204" pitchFamily="18" charset="0"/>
                                  </a:rPr>
                                  <m:t>𝑚</m:t>
                                </m:r>
                              </m:e>
                              <m:sup>
                                <m:r>
                                  <a:rPr lang="en-US" altLang="zh-CN" sz="2800" b="0" i="1" smtClean="0">
                                    <a:solidFill>
                                      <a:srgbClr val="0000FF"/>
                                    </a:solidFill>
                                    <a:latin typeface="Cambria Math" panose="02040503050406030204" pitchFamily="18" charset="0"/>
                                  </a:rPr>
                                  <m:t>3</m:t>
                                </m:r>
                              </m:sup>
                            </m:sSup>
                          </m:e>
                        </m:d>
                      </m:oMath>
                    </m:oMathPara>
                  </a14:m>
                  <a:endParaRPr lang="zh-CN" altLang="en-US" sz="2800" i="1" dirty="0"/>
                </a:p>
              </p:txBody>
            </p:sp>
          </mc:Choice>
          <mc:Fallback xmlns="">
            <p:sp>
              <p:nvSpPr>
                <p:cNvPr id="53" name="文本框 52"/>
                <p:cNvSpPr txBox="1">
                  <a:spLocks noRot="1" noChangeAspect="1" noMove="1" noResize="1" noEditPoints="1" noAdjustHandles="1" noChangeArrowheads="1" noChangeShapeType="1" noTextEdit="1"/>
                </p:cNvSpPr>
                <p:nvPr/>
              </p:nvSpPr>
              <p:spPr>
                <a:xfrm>
                  <a:off x="9880324" y="5901185"/>
                  <a:ext cx="2039725"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7161939" y="6255966"/>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4" name="文本框 53"/>
                <p:cNvSpPr txBox="1">
                  <a:spLocks noRot="1" noChangeAspect="1" noMove="1" noResize="1" noEditPoints="1" noAdjustHandles="1" noChangeArrowheads="1" noChangeShapeType="1" noTextEdit="1"/>
                </p:cNvSpPr>
                <p:nvPr/>
              </p:nvSpPr>
              <p:spPr>
                <a:xfrm>
                  <a:off x="7161939" y="6255966"/>
                  <a:ext cx="350224"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Text Box 25"/>
                <p:cNvSpPr txBox="1">
                  <a:spLocks noChangeArrowheads="1"/>
                </p:cNvSpPr>
                <p:nvPr/>
              </p:nvSpPr>
              <p:spPr bwMode="auto">
                <a:xfrm>
                  <a:off x="9666996" y="5269740"/>
                  <a:ext cx="609600" cy="523875"/>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i="1" dirty="0"/>
                </a:p>
              </p:txBody>
            </p:sp>
          </mc:Choice>
          <mc:Fallback xmlns="">
            <p:sp>
              <p:nvSpPr>
                <p:cNvPr id="55" name="Text Box 25"/>
                <p:cNvSpPr txBox="1">
                  <a:spLocks noRot="1" noChangeAspect="1" noMove="1" noResize="1" noEditPoints="1" noAdjustHandles="1" noChangeArrowheads="1" noChangeShapeType="1" noTextEdit="1"/>
                </p:cNvSpPr>
                <p:nvPr/>
              </p:nvSpPr>
              <p:spPr bwMode="auto">
                <a:xfrm>
                  <a:off x="9666996" y="5269740"/>
                  <a:ext cx="609600" cy="523875"/>
                </a:xfrm>
                <a:prstGeom prst="rect">
                  <a:avLst/>
                </a:prstGeom>
                <a:blipFill>
                  <a:blip r:embed="rId9"/>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Text Box 26"/>
                <p:cNvSpPr txBox="1">
                  <a:spLocks noChangeArrowheads="1"/>
                </p:cNvSpPr>
                <p:nvPr/>
              </p:nvSpPr>
              <p:spPr bwMode="auto">
                <a:xfrm>
                  <a:off x="8095566" y="5329751"/>
                  <a:ext cx="533400" cy="52322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i="1" dirty="0"/>
                </a:p>
              </p:txBody>
            </p:sp>
          </mc:Choice>
          <mc:Fallback xmlns="">
            <p:sp>
              <p:nvSpPr>
                <p:cNvPr id="56" name="Text Box 26"/>
                <p:cNvSpPr txBox="1">
                  <a:spLocks noRot="1" noChangeAspect="1" noMove="1" noResize="1" noEditPoints="1" noAdjustHandles="1" noChangeArrowheads="1" noChangeShapeType="1" noTextEdit="1"/>
                </p:cNvSpPr>
                <p:nvPr/>
              </p:nvSpPr>
              <p:spPr bwMode="auto">
                <a:xfrm>
                  <a:off x="8095566" y="5329751"/>
                  <a:ext cx="533400" cy="523220"/>
                </a:xfrm>
                <a:prstGeom prst="rect">
                  <a:avLst/>
                </a:prstGeom>
                <a:blipFill>
                  <a:blip r:embed="rId10"/>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Text Box 27"/>
                <p:cNvSpPr txBox="1">
                  <a:spLocks noChangeArrowheads="1"/>
                </p:cNvSpPr>
                <p:nvPr/>
              </p:nvSpPr>
              <p:spPr bwMode="auto">
                <a:xfrm>
                  <a:off x="8295752" y="4364953"/>
                  <a:ext cx="476250" cy="523875"/>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i="1" dirty="0"/>
                </a:p>
              </p:txBody>
            </p:sp>
          </mc:Choice>
          <mc:Fallback xmlns="">
            <p:sp>
              <p:nvSpPr>
                <p:cNvPr id="57" name="Text Box 27"/>
                <p:cNvSpPr txBox="1">
                  <a:spLocks noRot="1" noChangeAspect="1" noMove="1" noResize="1" noEditPoints="1" noAdjustHandles="1" noChangeArrowheads="1" noChangeShapeType="1" noTextEdit="1"/>
                </p:cNvSpPr>
                <p:nvPr/>
              </p:nvSpPr>
              <p:spPr bwMode="auto">
                <a:xfrm>
                  <a:off x="8295752" y="4364953"/>
                  <a:ext cx="476250" cy="523875"/>
                </a:xfrm>
                <a:prstGeom prst="rect">
                  <a:avLst/>
                </a:prstGeom>
                <a:blipFill>
                  <a:blip r:embed="rId11"/>
                  <a:stretch>
                    <a:fillRect/>
                  </a:stretch>
                </a:blipFill>
                <a:ln w="9525">
                  <a:noFill/>
                  <a:miter lim="800000"/>
                  <a:headEnd/>
                  <a:tailEnd/>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8" name="文本框 57"/>
              <p:cNvSpPr txBox="1"/>
              <p:nvPr/>
            </p:nvSpPr>
            <p:spPr>
              <a:xfrm>
                <a:off x="2382638" y="3515897"/>
                <a:ext cx="3499483"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e>
                      </m:d>
                    </m:oMath>
                  </m:oMathPara>
                </a14:m>
                <a:endParaRPr lang="zh-CN" altLang="en-US" sz="2800" i="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2382638" y="3515897"/>
                <a:ext cx="3499483" cy="44980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2382638" y="4643846"/>
                <a:ext cx="3505255"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𝐵𝐶</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e>
                      </m:d>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2382638" y="4643846"/>
                <a:ext cx="3505255" cy="449803"/>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2382638" y="5790220"/>
                <a:ext cx="2723053"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𝐶𝐴</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rPr>
                        <m:t>𝑅</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𝐶</m:t>
                          </m:r>
                        </m:sub>
                      </m:sSub>
                      <m:func>
                        <m:funcPr>
                          <m:ctrlPr>
                            <a:rPr lang="en-US" altLang="zh-CN" sz="2800" i="1">
                              <a:solidFill>
                                <a:srgbClr val="0000FF"/>
                              </a:solidFill>
                              <a:latin typeface="Cambria Math" panose="02040503050406030204" pitchFamily="18" charset="0"/>
                            </a:rPr>
                          </m:ctrlPr>
                        </m:funcPr>
                        <m:fName>
                          <m:r>
                            <m:rPr>
                              <m:sty m:val="p"/>
                            </m:rPr>
                            <a:rPr lang="en-US" altLang="zh-CN" sz="2800">
                              <a:solidFill>
                                <a:srgbClr val="0000FF"/>
                              </a:solidFill>
                              <a:latin typeface="Cambria Math" panose="02040503050406030204" pitchFamily="18" charset="0"/>
                            </a:rPr>
                            <m:t>ln</m:t>
                          </m:r>
                        </m:fName>
                        <m:e>
                          <m:f>
                            <m:fPr>
                              <m:ctrlPr>
                                <a:rPr lang="en-US" altLang="zh-CN" sz="2800" i="1">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den>
                          </m:f>
                        </m:e>
                      </m:func>
                    </m:oMath>
                  </m:oMathPara>
                </a14:m>
                <a:endParaRPr lang="zh-CN" altLang="en-US" sz="2800" i="1" dirty="0"/>
              </a:p>
            </p:txBody>
          </p:sp>
        </mc:Choice>
        <mc:Fallback xmlns="">
          <p:sp>
            <p:nvSpPr>
              <p:cNvPr id="61" name="文本框 60"/>
              <p:cNvSpPr txBox="1">
                <a:spLocks noRot="1" noChangeAspect="1" noMove="1" noResize="1" noEditPoints="1" noAdjustHandles="1" noChangeArrowheads="1" noChangeShapeType="1" noTextEdit="1"/>
              </p:cNvSpPr>
              <p:nvPr/>
            </p:nvSpPr>
            <p:spPr>
              <a:xfrm>
                <a:off x="2382638" y="5790220"/>
                <a:ext cx="2723053" cy="877100"/>
              </a:xfrm>
              <a:prstGeom prst="rect">
                <a:avLst/>
              </a:prstGeom>
              <a:blipFill>
                <a:blip r:embed="rId14"/>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51631"/>
                                        </p:tgtEl>
                                        <p:attrNameLst>
                                          <p:attrName>style.visibility</p:attrName>
                                        </p:attrNameLst>
                                      </p:cBhvr>
                                      <p:to>
                                        <p:strVal val="visible"/>
                                      </p:to>
                                    </p:set>
                                    <p:animEffect transition="in" filter="wipe(left)">
                                      <p:cBhvr>
                                        <p:cTn id="13" dur="500"/>
                                        <p:tgtEl>
                                          <p:spTgt spid="51631"/>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750"/>
                                        <p:tgtEl>
                                          <p:spTgt spid="5"/>
                                        </p:tgtEl>
                                      </p:cBhvr>
                                    </p:animEffect>
                                    <p:anim calcmode="lin" valueType="num">
                                      <p:cBhvr>
                                        <p:cTn id="23" dur="750" fill="hold"/>
                                        <p:tgtEl>
                                          <p:spTgt spid="5"/>
                                        </p:tgtEl>
                                        <p:attrNameLst>
                                          <p:attrName>ppt_x</p:attrName>
                                        </p:attrNameLst>
                                      </p:cBhvr>
                                      <p:tavLst>
                                        <p:tav tm="0">
                                          <p:val>
                                            <p:strVal val="#ppt_x"/>
                                          </p:val>
                                        </p:tav>
                                        <p:tav tm="100000">
                                          <p:val>
                                            <p:strVal val="#ppt_x"/>
                                          </p:val>
                                        </p:tav>
                                      </p:tavLst>
                                    </p:anim>
                                    <p:anim calcmode="lin" valueType="num">
                                      <p:cBhvr>
                                        <p:cTn id="24" dur="75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1619"/>
                                        </p:tgtEl>
                                        <p:attrNameLst>
                                          <p:attrName>style.visibility</p:attrName>
                                        </p:attrNameLst>
                                      </p:cBhvr>
                                      <p:to>
                                        <p:strVal val="visible"/>
                                      </p:to>
                                    </p:set>
                                    <p:animEffect transition="in" filter="wipe(left)">
                                      <p:cBhvr>
                                        <p:cTn id="29" dur="500"/>
                                        <p:tgtEl>
                                          <p:spTgt spid="516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51618"/>
                                        </p:tgtEl>
                                        <p:attrNameLst>
                                          <p:attrName>style.visibility</p:attrName>
                                        </p:attrNameLst>
                                      </p:cBhvr>
                                      <p:to>
                                        <p:strVal val="visible"/>
                                      </p:to>
                                    </p:set>
                                    <p:animEffect transition="in" filter="wipe(left)">
                                      <p:cBhvr>
                                        <p:cTn id="39" dur="500"/>
                                        <p:tgtEl>
                                          <p:spTgt spid="5161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59"/>
                                        </p:tgtEl>
                                        <p:attrNameLst>
                                          <p:attrName>style.visibility</p:attrName>
                                        </p:attrNameLst>
                                      </p:cBhvr>
                                      <p:to>
                                        <p:strVal val="visible"/>
                                      </p:to>
                                    </p:set>
                                    <p:animEffect transition="in" filter="wipe(left)">
                                      <p:cBhvr>
                                        <p:cTn id="44" dur="500"/>
                                        <p:tgtEl>
                                          <p:spTgt spid="5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51617"/>
                                        </p:tgtEl>
                                        <p:attrNameLst>
                                          <p:attrName>style.visibility</p:attrName>
                                        </p:attrNameLst>
                                      </p:cBhvr>
                                      <p:to>
                                        <p:strVal val="visible"/>
                                      </p:to>
                                    </p:set>
                                    <p:animEffect transition="in" filter="wipe(left)">
                                      <p:cBhvr>
                                        <p:cTn id="49" dur="500"/>
                                        <p:tgtEl>
                                          <p:spTgt spid="5161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61"/>
                                        </p:tgtEl>
                                        <p:attrNameLst>
                                          <p:attrName>style.visibility</p:attrName>
                                        </p:attrNameLst>
                                      </p:cBhvr>
                                      <p:to>
                                        <p:strVal val="visible"/>
                                      </p:to>
                                    </p:set>
                                    <p:animEffect transition="in" filter="wipe(left)">
                                      <p:cBhvr>
                                        <p:cTn id="5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31" grpId="0"/>
      <p:bldP spid="51619" grpId="0"/>
      <p:bldP spid="51618" grpId="0"/>
      <p:bldP spid="51617" grpId="0"/>
      <p:bldP spid="58" grpId="0"/>
      <p:bldP spid="59" grpId="0"/>
      <p:bldP spid="6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Box 1"/>
          <p:cNvSpPr txBox="1">
            <a:spLocks noChangeArrowheads="1"/>
          </p:cNvSpPr>
          <p:nvPr/>
        </p:nvSpPr>
        <p:spPr bwMode="auto">
          <a:xfrm>
            <a:off x="2520950" y="298450"/>
            <a:ext cx="2233613" cy="522288"/>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由题意知</a:t>
            </a:r>
            <a:endParaRPr lang="zh-CN" altLang="en-US" sz="2800" b="1" dirty="0">
              <a:solidFill>
                <a:srgbClr val="0000FF"/>
              </a:solidFill>
              <a:latin typeface="楷体" pitchFamily="49" charset="-122"/>
              <a:ea typeface="楷体" pitchFamily="49" charset="-122"/>
            </a:endParaRPr>
          </a:p>
        </p:txBody>
      </p:sp>
      <p:sp>
        <p:nvSpPr>
          <p:cNvPr id="56" name="TextBox 10"/>
          <p:cNvSpPr txBox="1">
            <a:spLocks noChangeArrowheads="1"/>
          </p:cNvSpPr>
          <p:nvPr/>
        </p:nvSpPr>
        <p:spPr bwMode="auto">
          <a:xfrm>
            <a:off x="2520950" y="2601913"/>
            <a:ext cx="2232025" cy="523875"/>
          </a:xfrm>
          <a:prstGeom prst="rect">
            <a:avLst/>
          </a:prstGeom>
          <a:noFill/>
          <a:ln w="9525">
            <a:noFill/>
            <a:miter lim="800000"/>
            <a:headEnd/>
            <a:tailEnd/>
          </a:ln>
        </p:spPr>
        <p:txBody>
          <a:bodyPr>
            <a:spAutoFit/>
          </a:bodyPr>
          <a:lstStyle/>
          <a:p>
            <a:r>
              <a:rPr lang="zh-CN" altLang="zh-CN" sz="2800" b="1">
                <a:solidFill>
                  <a:srgbClr val="0000FF"/>
                </a:solidFill>
                <a:latin typeface="楷体" pitchFamily="49" charset="-122"/>
                <a:ea typeface="楷体" pitchFamily="49" charset="-122"/>
              </a:rPr>
              <a:t>计算可得</a:t>
            </a:r>
            <a:endParaRPr lang="zh-CN" altLang="en-US" sz="2800" b="1">
              <a:solidFill>
                <a:srgbClr val="0000FF"/>
              </a:solidFill>
              <a:latin typeface="楷体" pitchFamily="49" charset="-122"/>
              <a:ea typeface="楷体" pitchFamily="49" charset="-122"/>
            </a:endParaRPr>
          </a:p>
        </p:txBody>
      </p:sp>
      <p:sp>
        <p:nvSpPr>
          <p:cNvPr id="60" name="TextBox 17"/>
          <p:cNvSpPr txBox="1">
            <a:spLocks noChangeArrowheads="1"/>
          </p:cNvSpPr>
          <p:nvPr/>
        </p:nvSpPr>
        <p:spPr bwMode="auto">
          <a:xfrm>
            <a:off x="2520950" y="3879850"/>
            <a:ext cx="5257800" cy="522288"/>
          </a:xfrm>
          <a:prstGeom prst="rect">
            <a:avLst/>
          </a:prstGeom>
          <a:noFill/>
          <a:ln w="9525">
            <a:noFill/>
            <a:miter lim="800000"/>
            <a:headEnd/>
            <a:tailEnd/>
          </a:ln>
        </p:spPr>
        <p:txBody>
          <a:bodyPr>
            <a:spAutoFit/>
          </a:bodyPr>
          <a:lstStyle/>
          <a:p>
            <a:r>
              <a:rPr lang="zh-CN" altLang="zh-CN" sz="2800" b="1">
                <a:solidFill>
                  <a:srgbClr val="0000FF"/>
                </a:solidFill>
                <a:latin typeface="楷体" pitchFamily="49" charset="-122"/>
                <a:ea typeface="楷体" pitchFamily="49" charset="-122"/>
              </a:rPr>
              <a:t>（</a:t>
            </a:r>
            <a:r>
              <a:rPr lang="en-US" altLang="zh-CN" sz="2800" b="1">
                <a:solidFill>
                  <a:srgbClr val="0000FF"/>
                </a:solidFill>
                <a:latin typeface="楷体" pitchFamily="49" charset="-122"/>
                <a:ea typeface="楷体" pitchFamily="49" charset="-122"/>
              </a:rPr>
              <a:t>2</a:t>
            </a:r>
            <a:r>
              <a:rPr lang="zh-CN" altLang="zh-CN" sz="2800" b="1">
                <a:solidFill>
                  <a:srgbClr val="0000FF"/>
                </a:solidFill>
                <a:latin typeface="楷体" pitchFamily="49" charset="-122"/>
                <a:ea typeface="楷体" pitchFamily="49" charset="-122"/>
              </a:rPr>
              <a:t>）由热力学第一定律，有</a:t>
            </a:r>
            <a:endParaRPr lang="zh-CN" altLang="en-US" sz="2800" b="1">
              <a:solidFill>
                <a:srgbClr val="0000FF"/>
              </a:solidFill>
              <a:latin typeface="楷体" pitchFamily="49" charset="-122"/>
              <a:ea typeface="楷体" pitchFamily="49" charset="-122"/>
            </a:endParaRPr>
          </a:p>
        </p:txBody>
      </p:sp>
      <p:sp>
        <p:nvSpPr>
          <p:cNvPr id="62" name="TextBox 20"/>
          <p:cNvSpPr txBox="1">
            <a:spLocks noChangeArrowheads="1"/>
          </p:cNvSpPr>
          <p:nvPr/>
        </p:nvSpPr>
        <p:spPr bwMode="auto">
          <a:xfrm>
            <a:off x="2520950" y="5032375"/>
            <a:ext cx="5329238" cy="522288"/>
          </a:xfrm>
          <a:prstGeom prst="rect">
            <a:avLst/>
          </a:prstGeom>
          <a:noFill/>
          <a:ln w="9525">
            <a:noFill/>
            <a:miter lim="800000"/>
            <a:headEnd/>
            <a:tailEnd/>
          </a:ln>
        </p:spPr>
        <p:txBody>
          <a:bodyPr>
            <a:spAutoFit/>
          </a:bodyPr>
          <a:lstStyle/>
          <a:p>
            <a:r>
              <a:rPr lang="zh-CN" altLang="zh-CN" sz="2800" b="1">
                <a:solidFill>
                  <a:srgbClr val="0000FF"/>
                </a:solidFill>
                <a:latin typeface="楷体" pitchFamily="49" charset="-122"/>
                <a:ea typeface="楷体" pitchFamily="49" charset="-122"/>
              </a:rPr>
              <a:t>（</a:t>
            </a:r>
            <a:r>
              <a:rPr lang="en-US" altLang="zh-CN" sz="2800" b="1">
                <a:solidFill>
                  <a:srgbClr val="0000FF"/>
                </a:solidFill>
                <a:latin typeface="楷体" pitchFamily="49" charset="-122"/>
                <a:ea typeface="楷体" pitchFamily="49" charset="-122"/>
              </a:rPr>
              <a:t>3</a:t>
            </a:r>
            <a:r>
              <a:rPr lang="zh-CN" altLang="zh-CN" sz="2800" b="1">
                <a:solidFill>
                  <a:srgbClr val="0000FF"/>
                </a:solidFill>
                <a:latin typeface="楷体" pitchFamily="49" charset="-122"/>
                <a:ea typeface="楷体" pitchFamily="49" charset="-122"/>
              </a:rPr>
              <a:t>）此循环的效率为</a:t>
            </a:r>
            <a:endParaRPr lang="zh-CN" altLang="en-US" sz="2800" b="1">
              <a:solidFill>
                <a:srgbClr val="0000FF"/>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15" name="文本框 14"/>
              <p:cNvSpPr txBox="1"/>
              <p:nvPr/>
            </p:nvSpPr>
            <p:spPr>
              <a:xfrm>
                <a:off x="3373153" y="1043269"/>
                <a:ext cx="25980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𝐶</m:t>
                          </m:r>
                        </m:sub>
                      </m:sSub>
                      <m:r>
                        <a:rPr lang="zh-CN" altLang="en-US" sz="280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3373153" y="1043269"/>
                <a:ext cx="2598084"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6388280" y="816832"/>
                <a:ext cx="3049296" cy="8771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r>
                        <a:rPr lang="zh-CN" altLang="en-US" sz="2800">
                          <a:solidFill>
                            <a:srgbClr val="0000FF"/>
                          </a:solidFill>
                          <a:latin typeface="Cambria Math" panose="02040503050406030204" pitchFamily="18" charset="0"/>
                        </a:rPr>
                        <m:t>=</m:t>
                      </m:r>
                      <m:f>
                        <m:fPr>
                          <m:ctrlPr>
                            <a:rPr lang="en-US" altLang="zh-CN" sz="2800" i="1" smtClean="0">
                              <a:solidFill>
                                <a:srgbClr val="0000FF"/>
                              </a:solidFill>
                              <a:latin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𝐵</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i="1">
                                  <a:solidFill>
                                    <a:srgbClr val="0000FF"/>
                                  </a:solidFill>
                                  <a:latin typeface="Cambria Math" panose="02040503050406030204" pitchFamily="18" charset="0"/>
                                  <a:ea typeface="Cambria Math" panose="02040503050406030204" pitchFamily="18" charset="0"/>
                                </a:rPr>
                                <m:t>𝐴</m:t>
                              </m:r>
                            </m:sub>
                          </m:sSub>
                        </m:den>
                      </m:f>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𝐴</m:t>
                          </m:r>
                        </m:sub>
                      </m:sSub>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𝐾</m:t>
                      </m:r>
                    </m:oMath>
                  </m:oMathPara>
                </a14:m>
                <a:endParaRPr lang="zh-CN" altLang="en-US" sz="2800" i="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6388280" y="816832"/>
                <a:ext cx="3049296" cy="8771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373153" y="1662761"/>
                <a:ext cx="27229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𝑖</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3</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3373153" y="1662761"/>
                <a:ext cx="2722925" cy="8066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6437201" y="1690894"/>
                <a:ext cx="3271986" cy="8154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Sub>
                      <m:r>
                        <a:rPr lang="zh-CN" altLang="en-US" sz="2800" i="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i="1">
                              <a:solidFill>
                                <a:srgbClr val="0000FF"/>
                              </a:solidFill>
                              <a:latin typeface="Cambria Math" panose="02040503050406030204" pitchFamily="18" charset="0"/>
                            </a:rPr>
                            <m:t>𝑖</m:t>
                          </m:r>
                          <m:r>
                            <a:rPr lang="en-US" altLang="zh-CN" sz="2800" b="0" i="1" smtClean="0">
                              <a:solidFill>
                                <a:srgbClr val="0000FF"/>
                              </a:solidFill>
                              <a:latin typeface="Cambria Math" panose="02040503050406030204" pitchFamily="18" charset="0"/>
                            </a:rPr>
                            <m:t>+2</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r>
                        <a:rPr lang="en-US" altLang="zh-CN" sz="2800" b="0" i="1" smtClean="0">
                          <a:solidFill>
                            <a:srgbClr val="0000FF"/>
                          </a:solidFill>
                          <a:latin typeface="Cambria Math" panose="02040503050406030204" pitchFamily="18" charset="0"/>
                        </a:rPr>
                        <m:t>=</m:t>
                      </m:r>
                      <m:f>
                        <m:fPr>
                          <m:ctrlPr>
                            <a:rPr lang="zh-CN" altLang="en-US" sz="2800" i="1">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5</m:t>
                          </m:r>
                        </m:num>
                        <m:den>
                          <m:r>
                            <a:rPr lang="en-US" altLang="zh-CN" sz="2800" i="1">
                              <a:solidFill>
                                <a:srgbClr val="0000FF"/>
                              </a:solidFill>
                              <a:latin typeface="Cambria Math" panose="02040503050406030204" pitchFamily="18" charset="0"/>
                            </a:rPr>
                            <m:t>2</m:t>
                          </m:r>
                        </m:den>
                      </m:f>
                      <m:r>
                        <a:rPr lang="en-US" altLang="zh-CN" sz="2800" i="1">
                          <a:solidFill>
                            <a:srgbClr val="0000FF"/>
                          </a:solidFill>
                          <a:latin typeface="Cambria Math" panose="02040503050406030204" pitchFamily="18" charset="0"/>
                        </a:rPr>
                        <m:t>𝑅</m:t>
                      </m:r>
                    </m:oMath>
                  </m:oMathPara>
                </a14:m>
                <a:endParaRPr lang="zh-CN" altLang="en-US" sz="2800" dirty="0">
                  <a:solidFill>
                    <a:srgbClr val="0000FF"/>
                  </a:solidFill>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6437201" y="1690894"/>
                <a:ext cx="3271986" cy="81541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3373153" y="3280315"/>
                <a:ext cx="2650406"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zh-CN" altLang="en-US" sz="280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−6232.5</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20" name="文本框 19"/>
              <p:cNvSpPr txBox="1">
                <a:spLocks noRot="1" noChangeAspect="1" noMove="1" noResize="1" noEditPoints="1" noAdjustHandles="1" noChangeArrowheads="1" noChangeShapeType="1" noTextEdit="1"/>
              </p:cNvSpPr>
              <p:nvPr/>
            </p:nvSpPr>
            <p:spPr>
              <a:xfrm>
                <a:off x="3373153" y="3280315"/>
                <a:ext cx="2650406"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6304976" y="3269819"/>
                <a:ext cx="237270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𝐵𝐶</m:t>
                          </m:r>
                        </m:sub>
                      </m:sSub>
                      <m:r>
                        <a:rPr lang="zh-CN" altLang="en-US" sz="280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3739.5</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21" name="文本框 20"/>
              <p:cNvSpPr txBox="1">
                <a:spLocks noRot="1" noChangeAspect="1" noMove="1" noResize="1" noEditPoints="1" noAdjustHandles="1" noChangeArrowheads="1" noChangeShapeType="1" noTextEdit="1"/>
              </p:cNvSpPr>
              <p:nvPr/>
            </p:nvSpPr>
            <p:spPr>
              <a:xfrm>
                <a:off x="6304976" y="3269819"/>
                <a:ext cx="2372701"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9051454" y="3257276"/>
                <a:ext cx="20864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𝐶𝐴</m:t>
                          </m:r>
                        </m:sub>
                      </m:sSub>
                      <m:r>
                        <a:rPr lang="zh-CN" altLang="en-US" sz="280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3456</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9051454" y="3257276"/>
                <a:ext cx="2086469"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3373153" y="4476076"/>
                <a:ext cx="355373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𝐴𝐵</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𝐵𝐶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oMath>
                  </m:oMathPara>
                </a14:m>
                <a:endParaRPr lang="zh-CN" altLang="en-US" sz="2800" i="1" dirty="0"/>
              </a:p>
            </p:txBody>
          </p:sp>
        </mc:Choice>
        <mc:Fallback xmlns="">
          <p:sp>
            <p:nvSpPr>
              <p:cNvPr id="23" name="文本框 22"/>
              <p:cNvSpPr txBox="1">
                <a:spLocks noRot="1" noChangeAspect="1" noMove="1" noResize="1" noEditPoints="1" noAdjustHandles="1" noChangeArrowheads="1" noChangeShapeType="1" noTextEdit="1"/>
              </p:cNvSpPr>
              <p:nvPr/>
            </p:nvSpPr>
            <p:spPr>
              <a:xfrm>
                <a:off x="3373153" y="4476076"/>
                <a:ext cx="3553730"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7007374" y="4476076"/>
                <a:ext cx="148053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963.5</m:t>
                      </m:r>
                      <m:r>
                        <a:rPr lang="en-US" altLang="zh-CN" sz="2800" b="0" i="1" smtClean="0">
                          <a:solidFill>
                            <a:srgbClr val="0000FF"/>
                          </a:solidFill>
                          <a:latin typeface="Cambria Math" panose="02040503050406030204" pitchFamily="18" charset="0"/>
                        </a:rPr>
                        <m:t>𝐽</m:t>
                      </m:r>
                    </m:oMath>
                  </m:oMathPara>
                </a14:m>
                <a:endParaRPr lang="zh-CN" altLang="en-US" sz="2800" i="1" dirty="0"/>
              </a:p>
            </p:txBody>
          </p:sp>
        </mc:Choice>
        <mc:Fallback xmlns="">
          <p:sp>
            <p:nvSpPr>
              <p:cNvPr id="24" name="文本框 23"/>
              <p:cNvSpPr txBox="1">
                <a:spLocks noRot="1" noChangeAspect="1" noMove="1" noResize="1" noEditPoints="1" noAdjustHandles="1" noChangeArrowheads="1" noChangeShapeType="1" noTextEdit="1"/>
              </p:cNvSpPr>
              <p:nvPr/>
            </p:nvSpPr>
            <p:spPr>
              <a:xfrm>
                <a:off x="7007374" y="4476076"/>
                <a:ext cx="1480534"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373153" y="5537200"/>
                <a:ext cx="3657091" cy="108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𝑊</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zh-CN" altLang="en-US" sz="2800" i="1">
                                  <a:solidFill>
                                    <a:srgbClr val="0000FF"/>
                                  </a:solidFill>
                                  <a:latin typeface="Cambria Math" panose="02040503050406030204" pitchFamily="18" charset="0"/>
                                  <a:ea typeface="Cambria Math" panose="02040503050406030204" pitchFamily="18" charset="0"/>
                                </a:rPr>
                                <m:t>吸</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𝑊</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𝐵𝐶</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𝐶𝐴</m:t>
                              </m:r>
                            </m:sub>
                          </m:sSub>
                        </m:den>
                      </m:f>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3373153" y="5537200"/>
                <a:ext cx="3657091" cy="10827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p:cNvSpPr txBox="1"/>
              <p:nvPr/>
            </p:nvSpPr>
            <p:spPr>
              <a:xfrm>
                <a:off x="6944519" y="5775846"/>
                <a:ext cx="16546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13.39%</m:t>
                      </m:r>
                    </m:oMath>
                  </m:oMathPara>
                </a14:m>
                <a:endParaRPr lang="zh-CN" altLang="en-US" sz="2800" i="1" dirty="0"/>
              </a:p>
            </p:txBody>
          </p:sp>
        </mc:Choice>
        <mc:Fallback xmlns="">
          <p:sp>
            <p:nvSpPr>
              <p:cNvPr id="26" name="文本框 25"/>
              <p:cNvSpPr txBox="1">
                <a:spLocks noRot="1" noChangeAspect="1" noMove="1" noResize="1" noEditPoints="1" noAdjustHandles="1" noChangeArrowheads="1" noChangeShapeType="1" noTextEdit="1"/>
              </p:cNvSpPr>
              <p:nvPr/>
            </p:nvSpPr>
            <p:spPr>
              <a:xfrm>
                <a:off x="6944519" y="5775846"/>
                <a:ext cx="1654684" cy="430887"/>
              </a:xfrm>
              <a:prstGeom prst="rect">
                <a:avLst/>
              </a:prstGeom>
              <a:blipFill>
                <a:blip r:embed="rId1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0"/>
                                        </p:tgtEl>
                                        <p:attrNameLst>
                                          <p:attrName>style.visibility</p:attrName>
                                        </p:attrNameLst>
                                      </p:cBhvr>
                                      <p:to>
                                        <p:strVal val="visible"/>
                                      </p:to>
                                    </p:set>
                                    <p:animEffect transition="in" filter="wipe(left)">
                                      <p:cBhvr>
                                        <p:cTn id="52" dur="500"/>
                                        <p:tgtEl>
                                          <p:spTgt spid="6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ipe(left)">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62"/>
                                        </p:tgtEl>
                                        <p:attrNameLst>
                                          <p:attrName>style.visibility</p:attrName>
                                        </p:attrNameLst>
                                      </p:cBhvr>
                                      <p:to>
                                        <p:strVal val="visible"/>
                                      </p:to>
                                    </p:set>
                                    <p:animEffect transition="in" filter="wipe(left)">
                                      <p:cBhvr>
                                        <p:cTn id="67" dur="500"/>
                                        <p:tgtEl>
                                          <p:spTgt spid="62"/>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wipe(left)">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6" grpId="0"/>
      <p:bldP spid="60" grpId="0"/>
      <p:bldP spid="62" grpId="0"/>
      <p:bldP spid="15" grpId="0"/>
      <p:bldP spid="16" grpId="0"/>
      <p:bldP spid="18" grpId="0"/>
      <p:bldP spid="19" grpId="0"/>
      <p:bldP spid="20" grpId="0"/>
      <p:bldP spid="21" grpId="0"/>
      <p:bldP spid="22" grpId="0"/>
      <p:bldP spid="23" grpId="0"/>
      <p:bldP spid="24" grpId="0"/>
      <p:bldP spid="25" grpId="0"/>
      <p:bldP spid="2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10823575" y="223838"/>
            <a:ext cx="1103313" cy="1103312"/>
            <a:chOff x="1161143" y="1538514"/>
            <a:chExt cx="1103086" cy="1103086"/>
          </a:xfrm>
        </p:grpSpPr>
        <p:sp>
          <p:nvSpPr>
            <p:cNvPr id="3" name="圆角矩形 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032" name="文本框 3"/>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mc:AlternateContent xmlns:mc="http://schemas.openxmlformats.org/markup-compatibility/2006" xmlns:a14="http://schemas.microsoft.com/office/drawing/2010/main">
        <mc:Choice Requires="a14">
          <p:sp>
            <p:nvSpPr>
              <p:cNvPr id="67" name="Text Box 2"/>
              <p:cNvSpPr txBox="1">
                <a:spLocks noChangeArrowheads="1"/>
              </p:cNvSpPr>
              <p:nvPr/>
            </p:nvSpPr>
            <p:spPr bwMode="auto">
              <a:xfrm>
                <a:off x="5994400" y="2181225"/>
                <a:ext cx="4840288" cy="3754438"/>
              </a:xfrm>
              <a:prstGeom prst="rect">
                <a:avLst/>
              </a:prstGeom>
              <a:noFill/>
              <a:ln w="9525">
                <a:noFill/>
                <a:miter lim="800000"/>
                <a:headEnd/>
                <a:tailEnd/>
              </a:ln>
            </p:spPr>
            <p:txBody>
              <a:bodyPr>
                <a:spAutoFit/>
              </a:bodyPr>
              <a:lstStyle/>
              <a:p>
                <a:pPr eaLnBrk="0" hangingPunct="0">
                  <a:spcBef>
                    <a:spcPct val="50000"/>
                  </a:spcBef>
                </a:pPr>
                <a:r>
                  <a:rPr kumimoji="1" lang="en-US" altLang="zh-CN" sz="2800" b="1" dirty="0">
                    <a:solidFill>
                      <a:srgbClr val="0000FF"/>
                    </a:solidFill>
                    <a:latin typeface="楷体" pitchFamily="49" charset="-122"/>
                    <a:ea typeface="楷体" pitchFamily="49" charset="-122"/>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等压进气过程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绝热压缩过程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爆炸等体升压过程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绝热膨胀过程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排气口开等体降压</a:t>
                </a:r>
              </a:p>
              <a:p>
                <a:pPr eaLnBrk="0" hangingPunct="0">
                  <a:spcBef>
                    <a:spcPct val="50000"/>
                  </a:spcBef>
                </a:pPr>
                <a:r>
                  <a:rPr kumimoji="1" lang="zh-CN" altLang="en-US" sz="2800" b="1" dirty="0">
                    <a:solidFill>
                      <a:srgbClr val="0000FF"/>
                    </a:solidFill>
                    <a:latin typeface="楷体" pitchFamily="49" charset="-122"/>
                    <a:ea typeface="楷体" pitchFamily="49" charset="-122"/>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en-US" altLang="zh-CN" sz="2800" b="1" dirty="0">
                    <a:solidFill>
                      <a:srgbClr val="0000FF"/>
                    </a:solidFill>
                    <a:latin typeface="楷体" pitchFamily="49" charset="-122"/>
                    <a:ea typeface="楷体" pitchFamily="49" charset="-122"/>
                  </a:rPr>
                  <a:t> —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kumimoji="1" lang="en-US" altLang="zh-CN" sz="2800" b="1" dirty="0">
                    <a:solidFill>
                      <a:srgbClr val="0000FF"/>
                    </a:solidFill>
                    <a:latin typeface="楷体" pitchFamily="49" charset="-122"/>
                    <a:ea typeface="楷体" pitchFamily="49" charset="-122"/>
                  </a:rPr>
                  <a:t>  </a:t>
                </a:r>
                <a:r>
                  <a:rPr kumimoji="1" lang="zh-CN" altLang="en-US" sz="2800" b="1" dirty="0">
                    <a:solidFill>
                      <a:srgbClr val="0000FF"/>
                    </a:solidFill>
                    <a:latin typeface="楷体" pitchFamily="49" charset="-122"/>
                    <a:ea typeface="楷体" pitchFamily="49" charset="-122"/>
                  </a:rPr>
                  <a:t>等压排气过程</a:t>
                </a:r>
              </a:p>
            </p:txBody>
          </p:sp>
        </mc:Choice>
        <mc:Fallback xmlns="">
          <p:sp>
            <p:nvSpPr>
              <p:cNvPr id="67" name="Text Box 2"/>
              <p:cNvSpPr txBox="1">
                <a:spLocks noRot="1" noChangeAspect="1" noMove="1" noResize="1" noEditPoints="1" noAdjustHandles="1" noChangeArrowheads="1" noChangeShapeType="1" noTextEdit="1"/>
              </p:cNvSpPr>
              <p:nvPr/>
            </p:nvSpPr>
            <p:spPr bwMode="auto">
              <a:xfrm>
                <a:off x="5994400" y="2181225"/>
                <a:ext cx="4840288" cy="3754438"/>
              </a:xfrm>
              <a:prstGeom prst="rect">
                <a:avLst/>
              </a:prstGeom>
              <a:blipFill>
                <a:blip r:embed="rId2"/>
                <a:stretch>
                  <a:fillRect t="-2110" b="-3247"/>
                </a:stretch>
              </a:blipFill>
              <a:ln w="9525">
                <a:noFill/>
                <a:miter lim="800000"/>
                <a:headEnd/>
                <a:tailEnd/>
              </a:ln>
            </p:spPr>
            <p:txBody>
              <a:bodyPr/>
              <a:lstStyle/>
              <a:p>
                <a:r>
                  <a:rPr lang="zh-CN" altLang="en-US">
                    <a:noFill/>
                  </a:rPr>
                  <a:t> </a:t>
                </a:r>
              </a:p>
            </p:txBody>
          </p:sp>
        </mc:Fallback>
      </mc:AlternateContent>
      <p:sp>
        <p:nvSpPr>
          <p:cNvPr id="36008" name="文本框 7"/>
          <p:cNvSpPr txBox="1">
            <a:spLocks noChangeArrowheads="1"/>
          </p:cNvSpPr>
          <p:nvPr/>
        </p:nvSpPr>
        <p:spPr bwMode="auto">
          <a:xfrm>
            <a:off x="1646238" y="388018"/>
            <a:ext cx="8996362" cy="1285207"/>
          </a:xfrm>
          <a:prstGeom prst="rect">
            <a:avLst/>
          </a:prstGeom>
          <a:noFill/>
          <a:ln w="9525">
            <a:noFill/>
            <a:miter lim="800000"/>
            <a:headEnd/>
            <a:tailEnd/>
          </a:ln>
        </p:spPr>
        <p:txBody>
          <a:bodyPr>
            <a:spAutoFit/>
          </a:bodyPr>
          <a:lstStyle/>
          <a:p>
            <a:pPr algn="just">
              <a:lnSpc>
                <a:spcPct val="150000"/>
              </a:lnSpc>
            </a:pPr>
            <a:r>
              <a:rPr lang="zh-CN" altLang="en-US" sz="2800" b="1" dirty="0">
                <a:solidFill>
                  <a:srgbClr val="0000FF"/>
                </a:solidFill>
                <a:latin typeface="楷体" pitchFamily="49" charset="-122"/>
                <a:ea typeface="楷体" pitchFamily="49" charset="-122"/>
              </a:rPr>
              <a:t>证明奥托循环的效率为</a:t>
            </a:r>
          </a:p>
          <a:p>
            <a:pPr algn="just">
              <a:lnSpc>
                <a:spcPct val="150000"/>
              </a:lnSpc>
            </a:pPr>
            <a:r>
              <a:rPr lang="zh-CN" altLang="en-US" sz="2800" b="1" dirty="0">
                <a:solidFill>
                  <a:srgbClr val="0000FF"/>
                </a:solidFill>
                <a:latin typeface="楷体" pitchFamily="49" charset="-122"/>
                <a:ea typeface="楷体" pitchFamily="49" charset="-122"/>
              </a:rPr>
              <a:t>（设工质可视为理想气体）。</a:t>
            </a:r>
          </a:p>
        </p:txBody>
      </p:sp>
      <mc:AlternateContent xmlns:mc="http://schemas.openxmlformats.org/markup-compatibility/2006" xmlns:a14="http://schemas.microsoft.com/office/drawing/2010/main">
        <mc:Choice Requires="a14">
          <p:sp>
            <p:nvSpPr>
              <p:cNvPr id="37" name="矩形 36"/>
              <p:cNvSpPr/>
              <p:nvPr/>
            </p:nvSpPr>
            <p:spPr>
              <a:xfrm>
                <a:off x="5304635" y="91146"/>
                <a:ext cx="3255956" cy="1175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𝑉</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den>
                              </m:f>
                            </m:e>
                          </m:d>
                        </m:e>
                        <m:sup>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e>
                          </m:d>
                        </m:sup>
                      </m:sSup>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5304635" y="91146"/>
                <a:ext cx="3255956" cy="1175899"/>
              </a:xfrm>
              <a:prstGeom prst="rect">
                <a:avLst/>
              </a:prstGeom>
              <a:blipFill>
                <a:blip r:embed="rId3"/>
                <a:stretch>
                  <a:fillRect/>
                </a:stretch>
              </a:blipFill>
            </p:spPr>
            <p:txBody>
              <a:bodyPr/>
              <a:lstStyle/>
              <a:p>
                <a:r>
                  <a:rPr lang="zh-CN" altLang="en-US">
                    <a:noFill/>
                  </a:rPr>
                  <a:t> </a:t>
                </a:r>
              </a:p>
            </p:txBody>
          </p:sp>
        </mc:Fallback>
      </mc:AlternateContent>
      <p:grpSp>
        <p:nvGrpSpPr>
          <p:cNvPr id="4" name="组合 3"/>
          <p:cNvGrpSpPr/>
          <p:nvPr/>
        </p:nvGrpSpPr>
        <p:grpSpPr>
          <a:xfrm>
            <a:off x="1704414" y="1646238"/>
            <a:ext cx="4027384" cy="4856162"/>
            <a:chOff x="1704414" y="1646238"/>
            <a:chExt cx="4027384" cy="4856162"/>
          </a:xfrm>
        </p:grpSpPr>
        <p:grpSp>
          <p:nvGrpSpPr>
            <p:cNvPr id="68" name="Group 6"/>
            <p:cNvGrpSpPr>
              <a:grpSpLocks/>
            </p:cNvGrpSpPr>
            <p:nvPr/>
          </p:nvGrpSpPr>
          <p:grpSpPr bwMode="auto">
            <a:xfrm>
              <a:off x="2093913" y="1646238"/>
              <a:ext cx="3581400" cy="4856162"/>
              <a:chOff x="426" y="1008"/>
              <a:chExt cx="2256" cy="3059"/>
            </a:xfrm>
          </p:grpSpPr>
          <p:sp>
            <p:nvSpPr>
              <p:cNvPr id="36009" name="Arc 7"/>
              <p:cNvSpPr>
                <a:spLocks/>
              </p:cNvSpPr>
              <p:nvPr/>
            </p:nvSpPr>
            <p:spPr bwMode="auto">
              <a:xfrm flipH="1" flipV="1">
                <a:off x="768" y="1008"/>
                <a:ext cx="1512" cy="1344"/>
              </a:xfrm>
              <a:custGeom>
                <a:avLst/>
                <a:gdLst>
                  <a:gd name="T0" fmla="*/ 0 w 20589"/>
                  <a:gd name="T1" fmla="*/ 0 h 21600"/>
                  <a:gd name="T2" fmla="*/ 111 w 20589"/>
                  <a:gd name="T3" fmla="*/ 58 h 21600"/>
                  <a:gd name="T4" fmla="*/ 0 w 20589"/>
                  <a:gd name="T5" fmla="*/ 84 h 21600"/>
                  <a:gd name="T6" fmla="*/ 0 60000 65536"/>
                  <a:gd name="T7" fmla="*/ 0 60000 65536"/>
                  <a:gd name="T8" fmla="*/ 0 60000 65536"/>
                  <a:gd name="T9" fmla="*/ 0 w 20589"/>
                  <a:gd name="T10" fmla="*/ 0 h 21600"/>
                  <a:gd name="T11" fmla="*/ 20589 w 20589"/>
                  <a:gd name="T12" fmla="*/ 21600 h 21600"/>
                </a:gdLst>
                <a:ahLst/>
                <a:cxnLst>
                  <a:cxn ang="T6">
                    <a:pos x="T0" y="T1"/>
                  </a:cxn>
                  <a:cxn ang="T7">
                    <a:pos x="T2" y="T3"/>
                  </a:cxn>
                  <a:cxn ang="T8">
                    <a:pos x="T4" y="T5"/>
                  </a:cxn>
                </a:cxnLst>
                <a:rect l="T9" t="T10" r="T11" b="T12"/>
                <a:pathLst>
                  <a:path w="20589" h="21600" fill="none" extrusionOk="0">
                    <a:moveTo>
                      <a:pt x="-1" y="0"/>
                    </a:moveTo>
                    <a:cubicBezTo>
                      <a:pt x="9413" y="0"/>
                      <a:pt x="17742" y="6095"/>
                      <a:pt x="20588" y="15068"/>
                    </a:cubicBezTo>
                  </a:path>
                  <a:path w="20589" h="21600" stroke="0" extrusionOk="0">
                    <a:moveTo>
                      <a:pt x="-1" y="0"/>
                    </a:moveTo>
                    <a:cubicBezTo>
                      <a:pt x="9413" y="0"/>
                      <a:pt x="17742" y="6095"/>
                      <a:pt x="20588" y="15068"/>
                    </a:cubicBezTo>
                    <a:lnTo>
                      <a:pt x="0" y="21600"/>
                    </a:lnTo>
                    <a:close/>
                  </a:path>
                </a:pathLst>
              </a:custGeom>
              <a:noFill/>
              <a:ln w="38100">
                <a:solidFill>
                  <a:srgbClr val="3333CC"/>
                </a:solidFill>
                <a:round/>
                <a:headEnd/>
                <a:tailEnd/>
              </a:ln>
            </p:spPr>
            <p:txBody>
              <a:bodyPr wrap="none" anchor="ctr"/>
              <a:lstStyle/>
              <a:p>
                <a:endParaRPr lang="zh-CN" altLang="en-US"/>
              </a:p>
            </p:txBody>
          </p:sp>
          <p:grpSp>
            <p:nvGrpSpPr>
              <p:cNvPr id="36010" name="Group 8"/>
              <p:cNvGrpSpPr>
                <a:grpSpLocks/>
              </p:cNvGrpSpPr>
              <p:nvPr/>
            </p:nvGrpSpPr>
            <p:grpSpPr bwMode="auto">
              <a:xfrm>
                <a:off x="426" y="1233"/>
                <a:ext cx="2256" cy="2834"/>
                <a:chOff x="528" y="1278"/>
                <a:chExt cx="2256" cy="2834"/>
              </a:xfrm>
            </p:grpSpPr>
            <p:sp>
              <p:nvSpPr>
                <p:cNvPr id="36011" name="Line 9"/>
                <p:cNvSpPr>
                  <a:spLocks noChangeShapeType="1"/>
                </p:cNvSpPr>
                <p:nvPr/>
              </p:nvSpPr>
              <p:spPr bwMode="auto">
                <a:xfrm>
                  <a:off x="528" y="3411"/>
                  <a:ext cx="2256"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36012" name="Line 10"/>
                <p:cNvSpPr>
                  <a:spLocks noChangeShapeType="1"/>
                </p:cNvSpPr>
                <p:nvPr/>
              </p:nvSpPr>
              <p:spPr bwMode="auto">
                <a:xfrm flipV="1">
                  <a:off x="528" y="1299"/>
                  <a:ext cx="0" cy="2112"/>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6013" name="Text Box 11"/>
                    <p:cNvSpPr txBox="1">
                      <a:spLocks noChangeArrowheads="1"/>
                    </p:cNvSpPr>
                    <p:nvPr/>
                  </p:nvSpPr>
                  <p:spPr bwMode="auto">
                    <a:xfrm>
                      <a:off x="597" y="2766"/>
                      <a:ext cx="336"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13" name="Text Box 11"/>
                    <p:cNvSpPr txBox="1">
                      <a:spLocks noRot="1" noChangeAspect="1" noMove="1" noResize="1" noEditPoints="1" noAdjustHandles="1" noChangeArrowheads="1" noChangeShapeType="1" noTextEdit="1"/>
                    </p:cNvSpPr>
                    <p:nvPr/>
                  </p:nvSpPr>
                  <p:spPr bwMode="auto">
                    <a:xfrm>
                      <a:off x="597" y="2766"/>
                      <a:ext cx="336" cy="33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014" name="Text Box 12"/>
                    <p:cNvSpPr txBox="1">
                      <a:spLocks noChangeArrowheads="1"/>
                    </p:cNvSpPr>
                    <p:nvPr/>
                  </p:nvSpPr>
                  <p:spPr bwMode="auto">
                    <a:xfrm flipH="1">
                      <a:off x="2265" y="2777"/>
                      <a:ext cx="384"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14" name="Text Box 12"/>
                    <p:cNvSpPr txBox="1">
                      <a:spLocks noRot="1" noChangeAspect="1" noMove="1" noResize="1" noEditPoints="1" noAdjustHandles="1" noChangeArrowheads="1" noChangeShapeType="1" noTextEdit="1"/>
                    </p:cNvSpPr>
                    <p:nvPr/>
                  </p:nvSpPr>
                  <p:spPr bwMode="auto">
                    <a:xfrm flipH="1">
                      <a:off x="2265" y="2777"/>
                      <a:ext cx="384" cy="33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sp>
              <p:nvSpPr>
                <p:cNvPr id="36015" name="Line 13"/>
                <p:cNvSpPr>
                  <a:spLocks noChangeShapeType="1"/>
                </p:cNvSpPr>
                <p:nvPr/>
              </p:nvSpPr>
              <p:spPr bwMode="auto">
                <a:xfrm>
                  <a:off x="864" y="2259"/>
                  <a:ext cx="0" cy="1152"/>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36016" name="Line 14"/>
                <p:cNvSpPr>
                  <a:spLocks noChangeShapeType="1"/>
                </p:cNvSpPr>
                <p:nvPr/>
              </p:nvSpPr>
              <p:spPr bwMode="auto">
                <a:xfrm>
                  <a:off x="2352" y="2931"/>
                  <a:ext cx="0" cy="480"/>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36017" name="Arc 17"/>
                <p:cNvSpPr>
                  <a:spLocks/>
                </p:cNvSpPr>
                <p:nvPr/>
              </p:nvSpPr>
              <p:spPr bwMode="auto">
                <a:xfrm flipH="1" flipV="1">
                  <a:off x="864" y="2115"/>
                  <a:ext cx="1488" cy="816"/>
                </a:xfrm>
                <a:custGeom>
                  <a:avLst/>
                  <a:gdLst>
                    <a:gd name="T0" fmla="*/ 0 w 21133"/>
                    <a:gd name="T1" fmla="*/ 0 h 21600"/>
                    <a:gd name="T2" fmla="*/ 105 w 21133"/>
                    <a:gd name="T3" fmla="*/ 24 h 21600"/>
                    <a:gd name="T4" fmla="*/ 0 w 21133"/>
                    <a:gd name="T5" fmla="*/ 31 h 21600"/>
                    <a:gd name="T6" fmla="*/ 0 60000 65536"/>
                    <a:gd name="T7" fmla="*/ 0 60000 65536"/>
                    <a:gd name="T8" fmla="*/ 0 60000 65536"/>
                    <a:gd name="T9" fmla="*/ 0 w 21133"/>
                    <a:gd name="T10" fmla="*/ 0 h 21600"/>
                    <a:gd name="T11" fmla="*/ 21133 w 21133"/>
                    <a:gd name="T12" fmla="*/ 21600 h 21600"/>
                  </a:gdLst>
                  <a:ahLst/>
                  <a:cxnLst>
                    <a:cxn ang="T6">
                      <a:pos x="T0" y="T1"/>
                    </a:cxn>
                    <a:cxn ang="T7">
                      <a:pos x="T2" y="T3"/>
                    </a:cxn>
                    <a:cxn ang="T8">
                      <a:pos x="T4" y="T5"/>
                    </a:cxn>
                  </a:cxnLst>
                  <a:rect l="T9" t="T10" r="T11" b="T12"/>
                  <a:pathLst>
                    <a:path w="21133" h="21600" fill="none" extrusionOk="0">
                      <a:moveTo>
                        <a:pt x="-1" y="0"/>
                      </a:moveTo>
                      <a:cubicBezTo>
                        <a:pt x="10207" y="0"/>
                        <a:pt x="19021" y="7145"/>
                        <a:pt x="21132" y="17132"/>
                      </a:cubicBezTo>
                    </a:path>
                    <a:path w="21133" h="21600" stroke="0" extrusionOk="0">
                      <a:moveTo>
                        <a:pt x="-1" y="0"/>
                      </a:moveTo>
                      <a:cubicBezTo>
                        <a:pt x="10207" y="0"/>
                        <a:pt x="19021" y="7145"/>
                        <a:pt x="21132" y="17132"/>
                      </a:cubicBezTo>
                      <a:lnTo>
                        <a:pt x="0" y="21600"/>
                      </a:lnTo>
                      <a:close/>
                    </a:path>
                  </a:pathLst>
                </a:custGeom>
                <a:noFill/>
                <a:ln w="38100">
                  <a:solidFill>
                    <a:srgbClr val="3333CC"/>
                  </a:solidFill>
                  <a:round/>
                  <a:headEnd/>
                  <a:tailEnd type="none" w="sm" len="lg"/>
                </a:ln>
              </p:spPr>
              <p:txBody>
                <a:bodyPr wrap="none" anchor="ctr"/>
                <a:lstStyle/>
                <a:p>
                  <a:endParaRPr lang="zh-CN" altLang="en-US"/>
                </a:p>
              </p:txBody>
            </p:sp>
            <p:sp>
              <p:nvSpPr>
                <p:cNvPr id="36018" name="Line 18"/>
                <p:cNvSpPr>
                  <a:spLocks noChangeShapeType="1"/>
                </p:cNvSpPr>
                <p:nvPr/>
              </p:nvSpPr>
              <p:spPr bwMode="auto">
                <a:xfrm flipV="1">
                  <a:off x="2352" y="2403"/>
                  <a:ext cx="0" cy="528"/>
                </a:xfrm>
                <a:prstGeom prst="line">
                  <a:avLst/>
                </a:prstGeom>
                <a:noFill/>
                <a:ln w="38100">
                  <a:solidFill>
                    <a:srgbClr val="FF0000"/>
                  </a:solidFill>
                  <a:round/>
                  <a:headEnd/>
                  <a:tailEnd type="none" w="sm" len="lg"/>
                </a:ln>
              </p:spPr>
              <p:txBody>
                <a:bodyPr wrap="none" anchor="ctr"/>
                <a:lstStyle/>
                <a:p>
                  <a:endParaRPr lang="zh-CN" altLang="en-US"/>
                </a:p>
              </p:txBody>
            </p:sp>
            <p:sp>
              <p:nvSpPr>
                <p:cNvPr id="36019" name="Line 19"/>
                <p:cNvSpPr>
                  <a:spLocks noChangeShapeType="1"/>
                </p:cNvSpPr>
                <p:nvPr/>
              </p:nvSpPr>
              <p:spPr bwMode="auto">
                <a:xfrm flipV="1">
                  <a:off x="864" y="1491"/>
                  <a:ext cx="0" cy="816"/>
                </a:xfrm>
                <a:prstGeom prst="line">
                  <a:avLst/>
                </a:prstGeom>
                <a:noFill/>
                <a:ln w="38100">
                  <a:solidFill>
                    <a:srgbClr val="FF0000"/>
                  </a:solidFill>
                  <a:round/>
                  <a:headEnd/>
                  <a:tailEnd type="none" w="sm" len="lg"/>
                </a:ln>
              </p:spPr>
              <p:txBody>
                <a:bodyPr wrap="none" anchor="ctr"/>
                <a:lstStyle/>
                <a:p>
                  <a:endParaRPr lang="zh-CN" altLang="en-US"/>
                </a:p>
              </p:txBody>
            </p:sp>
            <p:sp>
              <p:nvSpPr>
                <p:cNvPr id="36020" name="Line 20"/>
                <p:cNvSpPr>
                  <a:spLocks noChangeShapeType="1"/>
                </p:cNvSpPr>
                <p:nvPr/>
              </p:nvSpPr>
              <p:spPr bwMode="auto">
                <a:xfrm flipH="1">
                  <a:off x="864" y="2931"/>
                  <a:ext cx="1488" cy="0"/>
                </a:xfrm>
                <a:prstGeom prst="line">
                  <a:avLst/>
                </a:prstGeom>
                <a:noFill/>
                <a:ln w="28575">
                  <a:solidFill>
                    <a:schemeClr val="tx1"/>
                  </a:solidFill>
                  <a:prstDash val="dash"/>
                  <a:round/>
                  <a:headEnd/>
                  <a:tailEnd type="non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6021" name="Text Box 21"/>
                    <p:cNvSpPr txBox="1">
                      <a:spLocks noChangeArrowheads="1"/>
                    </p:cNvSpPr>
                    <p:nvPr/>
                  </p:nvSpPr>
                  <p:spPr bwMode="auto">
                    <a:xfrm>
                      <a:off x="633" y="2152"/>
                      <a:ext cx="288"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21" name="Text Box 21"/>
                    <p:cNvSpPr txBox="1">
                      <a:spLocks noRot="1" noChangeAspect="1" noMove="1" noResize="1" noEditPoints="1" noAdjustHandles="1" noChangeArrowheads="1" noChangeShapeType="1" noTextEdit="1"/>
                    </p:cNvSpPr>
                    <p:nvPr/>
                  </p:nvSpPr>
                  <p:spPr bwMode="auto">
                    <a:xfrm>
                      <a:off x="633" y="2152"/>
                      <a:ext cx="288" cy="330"/>
                    </a:xfrm>
                    <a:prstGeom prst="rect">
                      <a:avLst/>
                    </a:prstGeom>
                    <a:blipFill>
                      <a:blip r:embed="rId6"/>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022" name="Text Box 22"/>
                    <p:cNvSpPr txBox="1">
                      <a:spLocks noChangeArrowheads="1"/>
                    </p:cNvSpPr>
                    <p:nvPr/>
                  </p:nvSpPr>
                  <p:spPr bwMode="auto">
                    <a:xfrm>
                      <a:off x="609" y="1278"/>
                      <a:ext cx="336"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22" name="Text Box 22"/>
                    <p:cNvSpPr txBox="1">
                      <a:spLocks noRot="1" noChangeAspect="1" noMove="1" noResize="1" noEditPoints="1" noAdjustHandles="1" noChangeArrowheads="1" noChangeShapeType="1" noTextEdit="1"/>
                    </p:cNvSpPr>
                    <p:nvPr/>
                  </p:nvSpPr>
                  <p:spPr bwMode="auto">
                    <a:xfrm>
                      <a:off x="609" y="1278"/>
                      <a:ext cx="336" cy="330"/>
                    </a:xfrm>
                    <a:prstGeom prst="rect">
                      <a:avLst/>
                    </a:prstGeom>
                    <a:blipFill>
                      <a:blip r:embed="rId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023" name="Text Box 23"/>
                    <p:cNvSpPr txBox="1">
                      <a:spLocks noChangeArrowheads="1"/>
                    </p:cNvSpPr>
                    <p:nvPr/>
                  </p:nvSpPr>
                  <p:spPr bwMode="auto">
                    <a:xfrm>
                      <a:off x="2256" y="2115"/>
                      <a:ext cx="288"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6023" name="Text Box 23"/>
                    <p:cNvSpPr txBox="1">
                      <a:spLocks noRot="1" noChangeAspect="1" noMove="1" noResize="1" noEditPoints="1" noAdjustHandles="1" noChangeArrowheads="1" noChangeShapeType="1" noTextEdit="1"/>
                    </p:cNvSpPr>
                    <p:nvPr/>
                  </p:nvSpPr>
                  <p:spPr bwMode="auto">
                    <a:xfrm>
                      <a:off x="2256" y="2115"/>
                      <a:ext cx="288" cy="330"/>
                    </a:xfrm>
                    <a:prstGeom prst="rect">
                      <a:avLst/>
                    </a:prstGeom>
                    <a:blipFill>
                      <a:blip r:embed="rId8"/>
                      <a:stretch>
                        <a:fillRect/>
                      </a:stretch>
                    </a:blipFill>
                    <a:ln w="9525">
                      <a:noFill/>
                      <a:miter lim="800000"/>
                      <a:headEnd/>
                      <a:tailEnd/>
                    </a:ln>
                  </p:spPr>
                  <p:txBody>
                    <a:bodyPr/>
                    <a:lstStyle/>
                    <a:p>
                      <a:r>
                        <a:rPr lang="zh-CN" altLang="en-US">
                          <a:noFill/>
                        </a:rPr>
                        <a:t> </a:t>
                      </a:r>
                    </a:p>
                  </p:txBody>
                </p:sp>
              </mc:Fallback>
            </mc:AlternateContent>
            <p:sp>
              <p:nvSpPr>
                <p:cNvPr id="36024" name="Line 24"/>
                <p:cNvSpPr>
                  <a:spLocks noChangeShapeType="1"/>
                </p:cNvSpPr>
                <p:nvPr/>
              </p:nvSpPr>
              <p:spPr bwMode="auto">
                <a:xfrm>
                  <a:off x="1488" y="2931"/>
                  <a:ext cx="144" cy="0"/>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5" name="Line 25"/>
                <p:cNvSpPr>
                  <a:spLocks noChangeShapeType="1"/>
                </p:cNvSpPr>
                <p:nvPr/>
              </p:nvSpPr>
              <p:spPr bwMode="auto">
                <a:xfrm flipH="1">
                  <a:off x="1056" y="2931"/>
                  <a:ext cx="144" cy="0"/>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6" name="Line 26"/>
                <p:cNvSpPr>
                  <a:spLocks noChangeShapeType="1"/>
                </p:cNvSpPr>
                <p:nvPr/>
              </p:nvSpPr>
              <p:spPr bwMode="auto">
                <a:xfrm flipH="1" flipV="1">
                  <a:off x="1248" y="2691"/>
                  <a:ext cx="144" cy="48"/>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7" name="Line 27"/>
                <p:cNvSpPr>
                  <a:spLocks noChangeShapeType="1"/>
                </p:cNvSpPr>
                <p:nvPr/>
              </p:nvSpPr>
              <p:spPr bwMode="auto">
                <a:xfrm flipV="1">
                  <a:off x="864" y="1923"/>
                  <a:ext cx="0"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8" name="Line 28"/>
                <p:cNvSpPr>
                  <a:spLocks noChangeShapeType="1"/>
                </p:cNvSpPr>
                <p:nvPr/>
              </p:nvSpPr>
              <p:spPr bwMode="auto">
                <a:xfrm>
                  <a:off x="1344" y="2067"/>
                  <a:ext cx="96"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29" name="Line 29"/>
                <p:cNvSpPr>
                  <a:spLocks noChangeShapeType="1"/>
                </p:cNvSpPr>
                <p:nvPr/>
              </p:nvSpPr>
              <p:spPr bwMode="auto">
                <a:xfrm>
                  <a:off x="2352" y="2595"/>
                  <a:ext cx="0"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6030" name="Rectangle 30"/>
                <p:cNvSpPr>
                  <a:spLocks noChangeArrowheads="1"/>
                </p:cNvSpPr>
                <p:nvPr/>
              </p:nvSpPr>
              <p:spPr bwMode="auto">
                <a:xfrm>
                  <a:off x="864" y="3782"/>
                  <a:ext cx="1488" cy="330"/>
                </a:xfrm>
                <a:prstGeom prst="rect">
                  <a:avLst/>
                </a:prstGeom>
                <a:solidFill>
                  <a:schemeClr val="accent1"/>
                </a:solidFill>
                <a:ln w="9525">
                  <a:solidFill>
                    <a:schemeClr val="tx2"/>
                  </a:solidFill>
                  <a:miter lim="800000"/>
                  <a:headEnd/>
                  <a:tailEnd/>
                </a:ln>
              </p:spPr>
              <p:txBody>
                <a:bodyPr>
                  <a:spAutoFit/>
                </a:bodyPr>
                <a:lstStyle/>
                <a:p>
                  <a:pPr eaLnBrk="0" hangingPunct="0"/>
                  <a:r>
                    <a:rPr kumimoji="1" lang="zh-CN" altLang="en-US" sz="2800" b="1" dirty="0">
                      <a:solidFill>
                        <a:srgbClr val="0000FF"/>
                      </a:solidFill>
                      <a:latin typeface="楷体" pitchFamily="49" charset="-122"/>
                      <a:ea typeface="楷体" pitchFamily="49" charset="-122"/>
                    </a:rPr>
                    <a:t>奥托循环过程</a:t>
                  </a:r>
                </a:p>
              </p:txBody>
            </p:sp>
          </p:grpSp>
        </p:grpSp>
        <mc:AlternateContent xmlns:mc="http://schemas.openxmlformats.org/markup-compatibility/2006" xmlns:a14="http://schemas.microsoft.com/office/drawing/2010/main">
          <mc:Choice Requires="a14">
            <p:sp>
              <p:nvSpPr>
                <p:cNvPr id="38" name="文本框 37"/>
                <p:cNvSpPr txBox="1"/>
                <p:nvPr/>
              </p:nvSpPr>
              <p:spPr>
                <a:xfrm>
                  <a:off x="1704414" y="1970097"/>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38" name="文本框 37"/>
                <p:cNvSpPr txBox="1">
                  <a:spLocks noRot="1" noChangeAspect="1" noMove="1" noResize="1" noEditPoints="1" noAdjustHandles="1" noChangeArrowheads="1" noChangeShapeType="1" noTextEdit="1"/>
                </p:cNvSpPr>
                <p:nvPr/>
              </p:nvSpPr>
              <p:spPr>
                <a:xfrm>
                  <a:off x="1704414" y="1970097"/>
                  <a:ext cx="330988"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p:cNvSpPr txBox="1"/>
                <p:nvPr/>
              </p:nvSpPr>
              <p:spPr>
                <a:xfrm>
                  <a:off x="5396578" y="5372100"/>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39" name="文本框 38"/>
                <p:cNvSpPr txBox="1">
                  <a:spLocks noRot="1" noChangeAspect="1" noMove="1" noResize="1" noEditPoints="1" noAdjustHandles="1" noChangeArrowheads="1" noChangeShapeType="1" noTextEdit="1"/>
                </p:cNvSpPr>
                <p:nvPr/>
              </p:nvSpPr>
              <p:spPr>
                <a:xfrm>
                  <a:off x="5396578" y="5372100"/>
                  <a:ext cx="335220"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1802201" y="5362575"/>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0" name="文本框 39"/>
                <p:cNvSpPr txBox="1">
                  <a:spLocks noRot="1" noChangeAspect="1" noMove="1" noResize="1" noEditPoints="1" noAdjustHandles="1" noChangeArrowheads="1" noChangeShapeType="1" noTextEdit="1"/>
                </p:cNvSpPr>
                <p:nvPr/>
              </p:nvSpPr>
              <p:spPr>
                <a:xfrm>
                  <a:off x="1802201" y="5362575"/>
                  <a:ext cx="350224" cy="43088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文本框 41"/>
                <p:cNvSpPr txBox="1"/>
                <p:nvPr/>
              </p:nvSpPr>
              <p:spPr>
                <a:xfrm>
                  <a:off x="2470224" y="5362874"/>
                  <a:ext cx="4432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42" name="文本框 41"/>
                <p:cNvSpPr txBox="1">
                  <a:spLocks noRot="1" noChangeAspect="1" noMove="1" noResize="1" noEditPoints="1" noAdjustHandles="1" noChangeArrowheads="1" noChangeShapeType="1" noTextEdit="1"/>
                </p:cNvSpPr>
                <p:nvPr/>
              </p:nvSpPr>
              <p:spPr>
                <a:xfrm>
                  <a:off x="2470224" y="5362874"/>
                  <a:ext cx="443262" cy="430887"/>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文本框 42"/>
                <p:cNvSpPr txBox="1"/>
                <p:nvPr/>
              </p:nvSpPr>
              <p:spPr>
                <a:xfrm>
                  <a:off x="4806693" y="5376393"/>
                  <a:ext cx="3352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43" name="文本框 42"/>
                <p:cNvSpPr txBox="1">
                  <a:spLocks noRot="1" noChangeAspect="1" noMove="1" noResize="1" noEditPoints="1" noAdjustHandles="1" noChangeArrowheads="1" noChangeShapeType="1" noTextEdit="1"/>
                </p:cNvSpPr>
                <p:nvPr/>
              </p:nvSpPr>
              <p:spPr>
                <a:xfrm>
                  <a:off x="4806693" y="5376393"/>
                  <a:ext cx="335220" cy="430887"/>
                </a:xfrm>
                <a:prstGeom prst="rect">
                  <a:avLst/>
                </a:prstGeom>
                <a:blipFill>
                  <a:blip r:embed="rId13"/>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36008"/>
                                        </p:tgtEl>
                                        <p:attrNameLst>
                                          <p:attrName>style.visibility</p:attrName>
                                        </p:attrNameLst>
                                      </p:cBhvr>
                                      <p:to>
                                        <p:strVal val="visible"/>
                                      </p:to>
                                    </p:set>
                                    <p:animEffect transition="in" filter="wipe(left)">
                                      <p:cBhvr>
                                        <p:cTn id="13" dur="500"/>
                                        <p:tgtEl>
                                          <p:spTgt spid="36008"/>
                                        </p:tgtEl>
                                      </p:cBhvr>
                                    </p:animEffect>
                                  </p:childTnLst>
                                </p:cTn>
                              </p:par>
                            </p:childTnLst>
                          </p:cTn>
                        </p:par>
                        <p:par>
                          <p:cTn id="14" fill="hold">
                            <p:stCondLst>
                              <p:cond delay="1250"/>
                            </p:stCondLst>
                            <p:childTnLst>
                              <p:par>
                                <p:cTn id="15" presetID="22" presetClass="entr" presetSubtype="8" fill="hold" grpId="0" nodeType="after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250"/>
                            </p:stCondLst>
                            <p:childTnLst>
                              <p:par>
                                <p:cTn id="23" presetID="18" presetClass="entr" presetSubtype="6"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strips(downRight)">
                                      <p:cBhvr>
                                        <p:cTn id="2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utoUpdateAnimBg="0"/>
      <p:bldP spid="36008" grpId="0"/>
      <p:bldP spid="3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334" name="组合 4"/>
          <p:cNvGrpSpPr>
            <a:grpSpLocks/>
          </p:cNvGrpSpPr>
          <p:nvPr/>
        </p:nvGrpSpPr>
        <p:grpSpPr bwMode="auto">
          <a:xfrm>
            <a:off x="10823575" y="295275"/>
            <a:ext cx="1103313" cy="1103313"/>
            <a:chOff x="1161143" y="1538514"/>
            <a:chExt cx="1103086" cy="1103086"/>
          </a:xfrm>
        </p:grpSpPr>
        <p:sp>
          <p:nvSpPr>
            <p:cNvPr id="6" name="圆角矩形 5"/>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368" name="文本框 6"/>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80" name="AutoShape 32"/>
          <p:cNvSpPr>
            <a:spLocks/>
          </p:cNvSpPr>
          <p:nvPr/>
        </p:nvSpPr>
        <p:spPr bwMode="auto">
          <a:xfrm>
            <a:off x="5715000" y="685800"/>
            <a:ext cx="304800" cy="1066800"/>
          </a:xfrm>
          <a:prstGeom prst="leftBrace">
            <a:avLst>
              <a:gd name="adj1" fmla="val 29167"/>
              <a:gd name="adj2" fmla="val 50000"/>
            </a:avLst>
          </a:prstGeom>
          <a:noFill/>
          <a:ln w="38100">
            <a:solidFill>
              <a:srgbClr val="FF3300"/>
            </a:solidFill>
            <a:round/>
            <a:headEnd/>
            <a:tailEnd/>
          </a:ln>
        </p:spPr>
        <p:txBody>
          <a:bodyPr wrap="none" anchor="ctr"/>
          <a:lstStyle/>
          <a:p>
            <a:endParaRPr lang="zh-CN" altLang="en-US" sz="2800" b="1">
              <a:solidFill>
                <a:srgbClr val="0000FF"/>
              </a:solidFill>
              <a:latin typeface="楷体" pitchFamily="49" charset="-122"/>
              <a:ea typeface="楷体" pitchFamily="49" charset="-122"/>
            </a:endParaRPr>
          </a:p>
        </p:txBody>
      </p:sp>
      <mc:AlternateContent xmlns:mc="http://schemas.openxmlformats.org/markup-compatibility/2006" xmlns:a14="http://schemas.microsoft.com/office/drawing/2010/main">
        <mc:Choice Requires="a14">
          <p:sp>
            <p:nvSpPr>
              <p:cNvPr id="37347" name="Text Box 40"/>
              <p:cNvSpPr txBox="1">
                <a:spLocks noChangeArrowheads="1"/>
              </p:cNvSpPr>
              <p:nvPr/>
            </p:nvSpPr>
            <p:spPr bwMode="auto">
              <a:xfrm>
                <a:off x="1994566" y="5050705"/>
                <a:ext cx="2914509" cy="523875"/>
              </a:xfrm>
              <a:prstGeom prst="rect">
                <a:avLst/>
              </a:prstGeom>
              <a:noFill/>
              <a:ln w="9525">
                <a:noFill/>
                <a:miter lim="800000"/>
                <a:headEnd/>
                <a:tailEnd/>
              </a:ln>
            </p:spPr>
            <p:txBody>
              <a:bodyPr wrap="square">
                <a:spAutoFit/>
              </a:bodyPr>
              <a:lstStyle/>
              <a:p>
                <a:pPr eaLnBrk="0" hangingPunct="0">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𝑐</m:t>
                    </m:r>
                  </m:oMath>
                </a14:m>
                <a:r>
                  <a:rPr kumimoji="1" lang="zh-CN" altLang="zh-CN" sz="2800" b="1" dirty="0">
                    <a:solidFill>
                      <a:srgbClr val="0000FF"/>
                    </a:solidFill>
                    <a:latin typeface="楷体" pitchFamily="49" charset="-122"/>
                    <a:ea typeface="楷体" pitchFamily="49" charset="-122"/>
                  </a:rPr>
                  <a:t>绝热过程</a:t>
                </a:r>
                <a:endParaRPr kumimoji="1" lang="zh-CN" altLang="en-US" sz="2800" b="1" dirty="0">
                  <a:solidFill>
                    <a:srgbClr val="0000FF"/>
                  </a:solidFill>
                  <a:latin typeface="楷体" pitchFamily="49" charset="-122"/>
                  <a:ea typeface="楷体" pitchFamily="49" charset="-122"/>
                </a:endParaRPr>
              </a:p>
            </p:txBody>
          </p:sp>
        </mc:Choice>
        <mc:Fallback xmlns="">
          <p:sp>
            <p:nvSpPr>
              <p:cNvPr id="37347" name="Text Box 40"/>
              <p:cNvSpPr txBox="1">
                <a:spLocks noRot="1" noChangeAspect="1" noMove="1" noResize="1" noEditPoints="1" noAdjustHandles="1" noChangeArrowheads="1" noChangeShapeType="1" noTextEdit="1"/>
              </p:cNvSpPr>
              <p:nvPr/>
            </p:nvSpPr>
            <p:spPr bwMode="auto">
              <a:xfrm>
                <a:off x="1994566" y="5050705"/>
                <a:ext cx="2914509" cy="523875"/>
              </a:xfrm>
              <a:prstGeom prst="rect">
                <a:avLst/>
              </a:prstGeom>
              <a:blipFill>
                <a:blip r:embed="rId2"/>
                <a:stretch>
                  <a:fillRect t="-15294" b="-30588"/>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345" name="Rectangle 44"/>
              <p:cNvSpPr>
                <a:spLocks noChangeArrowheads="1"/>
              </p:cNvSpPr>
              <p:nvPr/>
            </p:nvSpPr>
            <p:spPr bwMode="auto">
              <a:xfrm>
                <a:off x="1994566" y="4341862"/>
                <a:ext cx="2948040" cy="523631"/>
              </a:xfrm>
              <a:prstGeom prst="rect">
                <a:avLst/>
              </a:prstGeom>
              <a:noFill/>
              <a:ln w="9525">
                <a:noFill/>
                <a:miter lim="800000"/>
                <a:headEnd/>
                <a:tailEnd/>
              </a:ln>
            </p:spPr>
            <p:txBody>
              <a:bodyPr wrap="square">
                <a:spAutoFit/>
              </a:bodyPr>
              <a:lstStyle/>
              <a:p>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𝑒</m:t>
                    </m:r>
                  </m:oMath>
                </a14:m>
                <a:r>
                  <a:rPr kumimoji="1" lang="zh-CN" altLang="zh-CN" sz="2800" b="1" dirty="0">
                    <a:solidFill>
                      <a:srgbClr val="0000FF"/>
                    </a:solidFill>
                    <a:latin typeface="楷体" pitchFamily="49" charset="-122"/>
                    <a:ea typeface="楷体" pitchFamily="49" charset="-122"/>
                  </a:rPr>
                  <a:t>绝热过程</a:t>
                </a:r>
                <a:endParaRPr kumimoji="1" lang="zh-CN" altLang="en-US" sz="2800" b="1" dirty="0">
                  <a:solidFill>
                    <a:srgbClr val="0000FF"/>
                  </a:solidFill>
                  <a:latin typeface="楷体" pitchFamily="49" charset="-122"/>
                  <a:ea typeface="楷体" pitchFamily="49" charset="-122"/>
                </a:endParaRPr>
              </a:p>
            </p:txBody>
          </p:sp>
        </mc:Choice>
        <mc:Fallback xmlns="">
          <p:sp>
            <p:nvSpPr>
              <p:cNvPr id="37345" name="Rectangle 44"/>
              <p:cNvSpPr>
                <a:spLocks noRot="1" noChangeAspect="1" noMove="1" noResize="1" noEditPoints="1" noAdjustHandles="1" noChangeArrowheads="1" noChangeShapeType="1" noTextEdit="1"/>
              </p:cNvSpPr>
              <p:nvPr/>
            </p:nvSpPr>
            <p:spPr bwMode="auto">
              <a:xfrm>
                <a:off x="1994566" y="4341862"/>
                <a:ext cx="2948040" cy="523631"/>
              </a:xfrm>
              <a:prstGeom prst="rect">
                <a:avLst/>
              </a:prstGeom>
              <a:blipFill>
                <a:blip r:embed="rId3"/>
                <a:stretch>
                  <a:fillRect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6084383" y="650385"/>
                <a:ext cx="3525259"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𝑐𝑑</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𝑑</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𝑐</m:t>
                              </m:r>
                            </m:sub>
                          </m:sSub>
                        </m:e>
                      </m:d>
                    </m:oMath>
                  </m:oMathPara>
                </a14:m>
                <a:endParaRPr lang="zh-CN" altLang="en-US" sz="2800" i="1" dirty="0"/>
              </a:p>
            </p:txBody>
          </p:sp>
        </mc:Choice>
        <mc:Fallback xmlns="">
          <p:sp>
            <p:nvSpPr>
              <p:cNvPr id="60" name="文本框 59"/>
              <p:cNvSpPr txBox="1">
                <a:spLocks noRot="1" noChangeAspect="1" noMove="1" noResize="1" noEditPoints="1" noAdjustHandles="1" noChangeArrowheads="1" noChangeShapeType="1" noTextEdit="1"/>
              </p:cNvSpPr>
              <p:nvPr/>
            </p:nvSpPr>
            <p:spPr>
              <a:xfrm>
                <a:off x="6084383" y="650385"/>
                <a:ext cx="3525259" cy="449803"/>
              </a:xfrm>
              <a:prstGeom prst="rect">
                <a:avLst/>
              </a:prstGeom>
              <a:blipFill>
                <a:blip r:embed="rId16"/>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6115125" y="1375531"/>
                <a:ext cx="3413050" cy="449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𝑒𝑏</m:t>
                          </m:r>
                        </m:sub>
                      </m:sSub>
                      <m:r>
                        <a:rPr lang="zh-CN" altLang="en-US" sz="2800">
                          <a:solidFill>
                            <a:srgbClr val="0000FF"/>
                          </a:solidFill>
                          <a:latin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𝜈</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𝐶</m:t>
                          </m:r>
                        </m:e>
                        <m:sub>
                          <m:r>
                            <a:rPr lang="en-US" altLang="zh-CN" sz="2800" b="0" i="1" smtClean="0">
                              <a:solidFill>
                                <a:srgbClr val="0000FF"/>
                              </a:solidFill>
                              <a:latin typeface="Cambria Math" panose="02040503050406030204" pitchFamily="18" charset="0"/>
                              <a:ea typeface="Cambria Math" panose="02040503050406030204" pitchFamily="18" charset="0"/>
                            </a:rPr>
                            <m:t>𝑉</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Sub>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e>
                      </m:d>
                    </m:oMath>
                  </m:oMathPara>
                </a14:m>
                <a:endParaRPr lang="zh-CN" altLang="en-US" sz="2800" i="1" dirty="0"/>
              </a:p>
            </p:txBody>
          </p:sp>
        </mc:Choice>
        <mc:Fallback xmlns="">
          <p:sp>
            <p:nvSpPr>
              <p:cNvPr id="62" name="文本框 61"/>
              <p:cNvSpPr txBox="1">
                <a:spLocks noRot="1" noChangeAspect="1" noMove="1" noResize="1" noEditPoints="1" noAdjustHandles="1" noChangeArrowheads="1" noChangeShapeType="1" noTextEdit="1"/>
              </p:cNvSpPr>
              <p:nvPr/>
            </p:nvSpPr>
            <p:spPr>
              <a:xfrm>
                <a:off x="6115125" y="1375531"/>
                <a:ext cx="3413050" cy="449803"/>
              </a:xfrm>
              <a:prstGeom prst="rect">
                <a:avLst/>
              </a:prstGeom>
              <a:blipFill>
                <a:blip r:embed="rId17"/>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6083247" y="2235142"/>
                <a:ext cx="179504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zh-CN" altLang="en-US" sz="280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𝑐𝑑</m:t>
                          </m:r>
                        </m:sub>
                      </m:sSub>
                    </m:oMath>
                  </m:oMathPara>
                </a14:m>
                <a:endParaRPr lang="zh-CN" altLang="en-US" sz="2800" i="1" dirty="0"/>
              </a:p>
            </p:txBody>
          </p:sp>
        </mc:Choice>
        <mc:Fallback xmlns="">
          <p:sp>
            <p:nvSpPr>
              <p:cNvPr id="65" name="文本框 64"/>
              <p:cNvSpPr txBox="1">
                <a:spLocks noRot="1" noChangeAspect="1" noMove="1" noResize="1" noEditPoints="1" noAdjustHandles="1" noChangeArrowheads="1" noChangeShapeType="1" noTextEdit="1"/>
              </p:cNvSpPr>
              <p:nvPr/>
            </p:nvSpPr>
            <p:spPr>
              <a:xfrm>
                <a:off x="6083247" y="2235142"/>
                <a:ext cx="1795043" cy="43088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文本框 65"/>
              <p:cNvSpPr txBox="1"/>
              <p:nvPr/>
            </p:nvSpPr>
            <p:spPr>
              <a:xfrm>
                <a:off x="8235021" y="2246313"/>
                <a:ext cx="17440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smtClean="0">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𝑒𝑏</m:t>
                              </m:r>
                            </m:sub>
                          </m:sSub>
                        </m:e>
                      </m:d>
                    </m:oMath>
                  </m:oMathPara>
                </a14:m>
                <a:endParaRPr lang="zh-CN" altLang="en-US" sz="2800" i="1" dirty="0"/>
              </a:p>
            </p:txBody>
          </p:sp>
        </mc:Choice>
        <mc:Fallback xmlns="">
          <p:sp>
            <p:nvSpPr>
              <p:cNvPr id="66" name="文本框 65"/>
              <p:cNvSpPr txBox="1">
                <a:spLocks noRot="1" noChangeAspect="1" noMove="1" noResize="1" noEditPoints="1" noAdjustHandles="1" noChangeArrowheads="1" noChangeShapeType="1" noTextEdit="1"/>
              </p:cNvSpPr>
              <p:nvPr/>
            </p:nvSpPr>
            <p:spPr>
              <a:xfrm>
                <a:off x="8235021" y="2246313"/>
                <a:ext cx="1744004" cy="430887"/>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6081514" y="2936581"/>
                <a:ext cx="1347164" cy="9722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den>
                      </m:f>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6081514" y="2936581"/>
                <a:ext cx="1347164" cy="972254"/>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315199" y="2959839"/>
                <a:ext cx="2391104" cy="9717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𝑑</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𝑐</m:t>
                              </m:r>
                            </m:sub>
                          </m:sSub>
                        </m:den>
                      </m:f>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315199" y="2959839"/>
                <a:ext cx="2391104" cy="97174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p:cNvSpPr txBox="1"/>
              <p:nvPr/>
            </p:nvSpPr>
            <p:spPr>
              <a:xfrm>
                <a:off x="4909075" y="4341862"/>
                <a:ext cx="2783326" cy="440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𝑑</m:t>
                          </m:r>
                        </m:sub>
                      </m:sSub>
                      <m:sSubSup>
                        <m:sSubSupPr>
                          <m:ctrlPr>
                            <a:rPr lang="en-US" altLang="zh-CN" sz="2800" i="1">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0</m:t>
                          </m:r>
                        </m:sub>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𝑉</m:t>
                          </m:r>
                        </m:e>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i="1" dirty="0"/>
              </a:p>
            </p:txBody>
          </p:sp>
        </mc:Choice>
        <mc:Fallback xmlns="">
          <p:sp>
            <p:nvSpPr>
              <p:cNvPr id="69" name="文本框 68"/>
              <p:cNvSpPr txBox="1">
                <a:spLocks noRot="1" noChangeAspect="1" noMove="1" noResize="1" noEditPoints="1" noAdjustHandles="1" noChangeArrowheads="1" noChangeShapeType="1" noTextEdit="1"/>
              </p:cNvSpPr>
              <p:nvPr/>
            </p:nvSpPr>
            <p:spPr>
              <a:xfrm>
                <a:off x="4909075" y="4341862"/>
                <a:ext cx="2783326" cy="440505"/>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p:cNvSpPr txBox="1"/>
              <p:nvPr/>
            </p:nvSpPr>
            <p:spPr>
              <a:xfrm>
                <a:off x="4909075" y="5065006"/>
                <a:ext cx="2761589" cy="440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𝑐</m:t>
                          </m:r>
                        </m:sub>
                      </m:sSub>
                      <m:sSubSup>
                        <m:sSubSupPr>
                          <m:ctrlPr>
                            <a:rPr lang="en-US" altLang="zh-CN" sz="2800" i="1">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0</m:t>
                          </m:r>
                        </m:sub>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b="0" i="1" smtClean="0">
                              <a:solidFill>
                                <a:srgbClr val="0000FF"/>
                              </a:solidFill>
                              <a:latin typeface="Cambria Math" panose="02040503050406030204" pitchFamily="18" charset="0"/>
                              <a:ea typeface="Cambria Math" panose="02040503050406030204" pitchFamily="18" charset="0"/>
                            </a:rPr>
                            <m:t>𝑏</m:t>
                          </m:r>
                        </m:sub>
                      </m:sSub>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𝑉</m:t>
                          </m:r>
                        </m:e>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i="1" dirty="0"/>
              </a:p>
            </p:txBody>
          </p:sp>
        </mc:Choice>
        <mc:Fallback xmlns="">
          <p:sp>
            <p:nvSpPr>
              <p:cNvPr id="70" name="文本框 69"/>
              <p:cNvSpPr txBox="1">
                <a:spLocks noRot="1" noChangeAspect="1" noMove="1" noResize="1" noEditPoints="1" noAdjustHandles="1" noChangeArrowheads="1" noChangeShapeType="1" noTextEdit="1"/>
              </p:cNvSpPr>
              <p:nvPr/>
            </p:nvSpPr>
            <p:spPr>
              <a:xfrm>
                <a:off x="4909075" y="5065006"/>
                <a:ext cx="2761589" cy="440505"/>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文本框 70"/>
              <p:cNvSpPr txBox="1"/>
              <p:nvPr/>
            </p:nvSpPr>
            <p:spPr>
              <a:xfrm>
                <a:off x="1994566" y="5855728"/>
                <a:ext cx="4907754" cy="4405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𝑑</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𝑐</m:t>
                              </m:r>
                            </m:sub>
                          </m:sSub>
                        </m:e>
                      </m:d>
                      <m:sSubSup>
                        <m:sSubSupPr>
                          <m:ctrlPr>
                            <a:rPr lang="en-US" altLang="zh-CN" sz="2800" i="1">
                              <a:solidFill>
                                <a:srgbClr val="0000FF"/>
                              </a:solidFill>
                              <a:latin typeface="Cambria Math" panose="02040503050406030204" pitchFamily="18" charset="0"/>
                            </a:rPr>
                          </m:ctrlPr>
                        </m:sSubSupPr>
                        <m:e>
                          <m:r>
                            <a:rPr lang="en-US" altLang="zh-CN" sz="2800" b="0" i="1" smtClean="0">
                              <a:solidFill>
                                <a:srgbClr val="0000FF"/>
                              </a:solidFill>
                              <a:latin typeface="Cambria Math" panose="02040503050406030204" pitchFamily="18" charset="0"/>
                            </a:rPr>
                            <m:t>𝑉</m:t>
                          </m:r>
                        </m:e>
                        <m:sub>
                          <m:r>
                            <a:rPr lang="en-US" altLang="zh-CN" sz="2800" b="0" i="1" smtClean="0">
                              <a:solidFill>
                                <a:srgbClr val="0000FF"/>
                              </a:solidFill>
                              <a:latin typeface="Cambria Math" panose="02040503050406030204" pitchFamily="18" charset="0"/>
                            </a:rPr>
                            <m:t>0</m:t>
                          </m:r>
                        </m:sub>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sup>
                      </m:sSubSup>
                      <m:r>
                        <a:rPr lang="en-US" altLang="zh-CN" sz="2800" b="0" i="1" smtClean="0">
                          <a:solidFill>
                            <a:srgbClr val="0000FF"/>
                          </a:solidFill>
                          <a:latin typeface="Cambria Math" panose="02040503050406030204" pitchFamily="18" charset="0"/>
                        </a:rPr>
                        <m:t>=</m:t>
                      </m:r>
                      <m:d>
                        <m:dPr>
                          <m:ctrlPr>
                            <a:rPr lang="en-US" altLang="zh-CN" sz="2800" i="1">
                              <a:solidFill>
                                <a:srgbClr val="0000FF"/>
                              </a:solidFill>
                              <a:latin typeface="Cambria Math" panose="02040503050406030204" pitchFamily="18" charset="0"/>
                              <a:ea typeface="Cambria Math" panose="02040503050406030204" pitchFamily="18" charset="0"/>
                            </a:rPr>
                          </m:ctrlPr>
                        </m:dPr>
                        <m:e>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𝑏</m:t>
                              </m:r>
                            </m:sub>
                          </m:sSub>
                        </m:e>
                      </m:d>
                      <m:sSup>
                        <m:sSupPr>
                          <m:ctrlPr>
                            <a:rPr lang="en-US" altLang="zh-CN" sz="2800" i="1">
                              <a:solidFill>
                                <a:srgbClr val="0000FF"/>
                              </a:solidFill>
                              <a:latin typeface="Cambria Math" panose="02040503050406030204" pitchFamily="18" charset="0"/>
                            </a:rPr>
                          </m:ctrlPr>
                        </m:sSupPr>
                        <m:e>
                          <m:r>
                            <a:rPr lang="en-US" altLang="zh-CN" sz="2800" b="0" i="1" smtClean="0">
                              <a:solidFill>
                                <a:srgbClr val="0000FF"/>
                              </a:solidFill>
                              <a:latin typeface="Cambria Math" panose="02040503050406030204" pitchFamily="18" charset="0"/>
                            </a:rPr>
                            <m:t>𝑉</m:t>
                          </m:r>
                        </m:e>
                        <m:sup>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i="1">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i="1" dirty="0"/>
              </a:p>
            </p:txBody>
          </p:sp>
        </mc:Choice>
        <mc:Fallback xmlns="">
          <p:sp>
            <p:nvSpPr>
              <p:cNvPr id="71" name="文本框 70"/>
              <p:cNvSpPr txBox="1">
                <a:spLocks noRot="1" noChangeAspect="1" noMove="1" noResize="1" noEditPoints="1" noAdjustHandles="1" noChangeArrowheads="1" noChangeShapeType="1" noTextEdit="1"/>
              </p:cNvSpPr>
              <p:nvPr/>
            </p:nvSpPr>
            <p:spPr>
              <a:xfrm>
                <a:off x="1994566" y="5855728"/>
                <a:ext cx="4907754" cy="440505"/>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7218874" y="5327364"/>
                <a:ext cx="3255956" cy="11758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sSup>
                        <m:sSupPr>
                          <m:ctrlPr>
                            <a:rPr lang="en-US" altLang="zh-CN" sz="2800" b="0" i="1" smtClean="0">
                              <a:solidFill>
                                <a:srgbClr val="0000FF"/>
                              </a:solidFill>
                              <a:latin typeface="Cambria Math" panose="02040503050406030204" pitchFamily="18" charset="0"/>
                              <a:ea typeface="Cambria Math" panose="02040503050406030204" pitchFamily="18" charset="0"/>
                            </a:rPr>
                          </m:ctrlPr>
                        </m:sSupPr>
                        <m:e>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f>
                                <m:fPr>
                                  <m:ctrlPr>
                                    <a:rPr lang="en-US" altLang="zh-CN" sz="2800" b="0" i="1" smtClean="0">
                                      <a:solidFill>
                                        <a:srgbClr val="0000FF"/>
                                      </a:solidFill>
                                      <a:latin typeface="Cambria Math" panose="02040503050406030204" pitchFamily="18" charset="0"/>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𝑉</m:t>
                                  </m:r>
                                </m:num>
                                <m:den>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den>
                              </m:f>
                            </m:e>
                          </m:d>
                        </m:e>
                        <m:sup>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−1</m:t>
                              </m:r>
                            </m:e>
                          </m:d>
                        </m:sup>
                      </m:sSup>
                    </m:oMath>
                  </m:oMathPara>
                </a14:m>
                <a:endParaRPr lang="zh-CN" altLang="en-US" sz="2800" dirty="0"/>
              </a:p>
            </p:txBody>
          </p:sp>
        </mc:Choice>
        <mc:Fallback xmlns="">
          <p:sp>
            <p:nvSpPr>
              <p:cNvPr id="72" name="矩形 71"/>
              <p:cNvSpPr>
                <a:spLocks noRot="1" noChangeAspect="1" noMove="1" noResize="1" noEditPoints="1" noAdjustHandles="1" noChangeArrowheads="1" noChangeShapeType="1" noTextEdit="1"/>
              </p:cNvSpPr>
              <p:nvPr/>
            </p:nvSpPr>
            <p:spPr>
              <a:xfrm>
                <a:off x="7218874" y="5327364"/>
                <a:ext cx="3255956" cy="1175899"/>
              </a:xfrm>
              <a:prstGeom prst="rect">
                <a:avLst/>
              </a:prstGeom>
              <a:blipFill>
                <a:blip r:embed="rId25"/>
                <a:stretch>
                  <a:fillRect/>
                </a:stretch>
              </a:blipFill>
            </p:spPr>
            <p:txBody>
              <a:bodyPr/>
              <a:lstStyle/>
              <a:p>
                <a:r>
                  <a:rPr lang="zh-CN" altLang="en-US">
                    <a:noFill/>
                  </a:rPr>
                  <a:t> </a:t>
                </a:r>
              </a:p>
            </p:txBody>
          </p:sp>
        </mc:Fallback>
      </mc:AlternateContent>
      <p:grpSp>
        <p:nvGrpSpPr>
          <p:cNvPr id="3" name="组合 2"/>
          <p:cNvGrpSpPr/>
          <p:nvPr/>
        </p:nvGrpSpPr>
        <p:grpSpPr>
          <a:xfrm>
            <a:off x="1896779" y="0"/>
            <a:ext cx="4025409" cy="4137900"/>
            <a:chOff x="1896779" y="0"/>
            <a:chExt cx="4025409" cy="4137900"/>
          </a:xfrm>
        </p:grpSpPr>
        <p:sp>
          <p:nvSpPr>
            <p:cNvPr id="37335" name="Arc 2"/>
            <p:cNvSpPr>
              <a:spLocks/>
            </p:cNvSpPr>
            <p:nvPr/>
          </p:nvSpPr>
          <p:spPr bwMode="auto">
            <a:xfrm flipH="1" flipV="1">
              <a:off x="2819400" y="0"/>
              <a:ext cx="1981200" cy="2133600"/>
            </a:xfrm>
            <a:custGeom>
              <a:avLst/>
              <a:gdLst>
                <a:gd name="T0" fmla="*/ 0 w 20589"/>
                <a:gd name="T1" fmla="*/ 0 h 21600"/>
                <a:gd name="T2" fmla="*/ 190643205 w 20589"/>
                <a:gd name="T3" fmla="*/ 147019161 h 21600"/>
                <a:gd name="T4" fmla="*/ 0 w 20589"/>
                <a:gd name="T5" fmla="*/ 210752289 h 21600"/>
                <a:gd name="T6" fmla="*/ 0 60000 65536"/>
                <a:gd name="T7" fmla="*/ 0 60000 65536"/>
                <a:gd name="T8" fmla="*/ 0 60000 65536"/>
                <a:gd name="T9" fmla="*/ 0 w 20589"/>
                <a:gd name="T10" fmla="*/ 0 h 21600"/>
                <a:gd name="T11" fmla="*/ 20589 w 20589"/>
                <a:gd name="T12" fmla="*/ 21600 h 21600"/>
              </a:gdLst>
              <a:ahLst/>
              <a:cxnLst>
                <a:cxn ang="T6">
                  <a:pos x="T0" y="T1"/>
                </a:cxn>
                <a:cxn ang="T7">
                  <a:pos x="T2" y="T3"/>
                </a:cxn>
                <a:cxn ang="T8">
                  <a:pos x="T4" y="T5"/>
                </a:cxn>
              </a:cxnLst>
              <a:rect l="T9" t="T10" r="T11" b="T12"/>
              <a:pathLst>
                <a:path w="20589" h="21600" fill="none" extrusionOk="0">
                  <a:moveTo>
                    <a:pt x="-1" y="0"/>
                  </a:moveTo>
                  <a:cubicBezTo>
                    <a:pt x="9413" y="0"/>
                    <a:pt x="17742" y="6095"/>
                    <a:pt x="20588" y="15068"/>
                  </a:cubicBezTo>
                </a:path>
                <a:path w="20589" h="21600" stroke="0" extrusionOk="0">
                  <a:moveTo>
                    <a:pt x="-1" y="0"/>
                  </a:moveTo>
                  <a:cubicBezTo>
                    <a:pt x="9413" y="0"/>
                    <a:pt x="17742" y="6095"/>
                    <a:pt x="20588" y="15068"/>
                  </a:cubicBezTo>
                  <a:lnTo>
                    <a:pt x="0" y="21600"/>
                  </a:lnTo>
                  <a:close/>
                </a:path>
              </a:pathLst>
            </a:custGeom>
            <a:noFill/>
            <a:ln w="38100">
              <a:solidFill>
                <a:srgbClr val="3333CC"/>
              </a:solidFill>
              <a:round/>
              <a:headEnd/>
              <a:tailEnd/>
            </a:ln>
          </p:spPr>
          <p:txBody>
            <a:bodyPr wrap="none" anchor="ctr"/>
            <a:lstStyle/>
            <a:p>
              <a:endParaRPr lang="zh-CN" altLang="en-US"/>
            </a:p>
          </p:txBody>
        </p:sp>
        <p:grpSp>
          <p:nvGrpSpPr>
            <p:cNvPr id="37336" name="Group 3"/>
            <p:cNvGrpSpPr>
              <a:grpSpLocks/>
            </p:cNvGrpSpPr>
            <p:nvPr/>
          </p:nvGrpSpPr>
          <p:grpSpPr bwMode="auto">
            <a:xfrm>
              <a:off x="2286000" y="381000"/>
              <a:ext cx="3048000" cy="3352800"/>
              <a:chOff x="528" y="240"/>
              <a:chExt cx="1920" cy="2112"/>
            </a:xfrm>
          </p:grpSpPr>
          <p:sp>
            <p:nvSpPr>
              <p:cNvPr id="37351" name="Line 4"/>
              <p:cNvSpPr>
                <a:spLocks noChangeShapeType="1"/>
              </p:cNvSpPr>
              <p:nvPr/>
            </p:nvSpPr>
            <p:spPr bwMode="auto">
              <a:xfrm>
                <a:off x="528" y="2352"/>
                <a:ext cx="1920" cy="0"/>
              </a:xfrm>
              <a:prstGeom prst="line">
                <a:avLst/>
              </a:prstGeom>
              <a:noFill/>
              <a:ln w="19050">
                <a:solidFill>
                  <a:schemeClr val="tx1"/>
                </a:solidFill>
                <a:round/>
                <a:headEnd/>
                <a:tailEnd type="triangle" w="sm" len="lg"/>
              </a:ln>
            </p:spPr>
            <p:txBody>
              <a:bodyPr wrap="none" anchor="ctr"/>
              <a:lstStyle/>
              <a:p>
                <a:endParaRPr lang="zh-CN" altLang="en-US"/>
              </a:p>
            </p:txBody>
          </p:sp>
          <p:sp>
            <p:nvSpPr>
              <p:cNvPr id="37352" name="Line 5"/>
              <p:cNvSpPr>
                <a:spLocks noChangeShapeType="1"/>
              </p:cNvSpPr>
              <p:nvPr/>
            </p:nvSpPr>
            <p:spPr bwMode="auto">
              <a:xfrm flipV="1">
                <a:off x="528" y="240"/>
                <a:ext cx="0" cy="2112"/>
              </a:xfrm>
              <a:prstGeom prst="line">
                <a:avLst/>
              </a:prstGeom>
              <a:noFill/>
              <a:ln w="19050">
                <a:solidFill>
                  <a:schemeClr val="tx1"/>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7353" name="Text Box 6"/>
                  <p:cNvSpPr txBox="1">
                    <a:spLocks noChangeArrowheads="1"/>
                  </p:cNvSpPr>
                  <p:nvPr/>
                </p:nvSpPr>
                <p:spPr bwMode="auto">
                  <a:xfrm flipH="1">
                    <a:off x="2042" y="1744"/>
                    <a:ext cx="384"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7353" name="Text Box 6"/>
                  <p:cNvSpPr txBox="1">
                    <a:spLocks noRot="1" noChangeAspect="1" noMove="1" noResize="1" noEditPoints="1" noAdjustHandles="1" noChangeArrowheads="1" noChangeShapeType="1" noTextEdit="1"/>
                  </p:cNvSpPr>
                  <p:nvPr/>
                </p:nvSpPr>
                <p:spPr bwMode="auto">
                  <a:xfrm flipH="1">
                    <a:off x="2042" y="1744"/>
                    <a:ext cx="384" cy="330"/>
                  </a:xfrm>
                  <a:prstGeom prst="rect">
                    <a:avLst/>
                  </a:prstGeom>
                  <a:blipFill>
                    <a:blip r:embed="rId26"/>
                    <a:stretch>
                      <a:fillRect/>
                    </a:stretch>
                  </a:blipFill>
                  <a:ln w="9525">
                    <a:noFill/>
                    <a:miter lim="800000"/>
                    <a:headEnd/>
                    <a:tailEnd/>
                  </a:ln>
                </p:spPr>
                <p:txBody>
                  <a:bodyPr/>
                  <a:lstStyle/>
                  <a:p>
                    <a:r>
                      <a:rPr lang="zh-CN" altLang="en-US">
                        <a:noFill/>
                      </a:rPr>
                      <a:t> </a:t>
                    </a:r>
                  </a:p>
                </p:txBody>
              </p:sp>
            </mc:Fallback>
          </mc:AlternateContent>
          <p:sp>
            <p:nvSpPr>
              <p:cNvPr id="37354" name="Line 7"/>
              <p:cNvSpPr>
                <a:spLocks noChangeShapeType="1"/>
              </p:cNvSpPr>
              <p:nvPr/>
            </p:nvSpPr>
            <p:spPr bwMode="auto">
              <a:xfrm>
                <a:off x="864" y="1200"/>
                <a:ext cx="0" cy="1152"/>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37355" name="Line 8"/>
              <p:cNvSpPr>
                <a:spLocks noChangeShapeType="1"/>
              </p:cNvSpPr>
              <p:nvPr/>
            </p:nvSpPr>
            <p:spPr bwMode="auto">
              <a:xfrm>
                <a:off x="2112" y="1872"/>
                <a:ext cx="0" cy="480"/>
              </a:xfrm>
              <a:prstGeom prst="line">
                <a:avLst/>
              </a:prstGeom>
              <a:noFill/>
              <a:ln w="19050">
                <a:solidFill>
                  <a:schemeClr val="tx1"/>
                </a:solidFill>
                <a:prstDash val="dash"/>
                <a:round/>
                <a:headEnd/>
                <a:tailEnd type="none" w="sm" len="lg"/>
              </a:ln>
            </p:spPr>
            <p:txBody>
              <a:bodyPr wrap="none" anchor="ctr"/>
              <a:lstStyle/>
              <a:p>
                <a:endParaRPr lang="zh-CN" altLang="en-US"/>
              </a:p>
            </p:txBody>
          </p:sp>
          <p:sp>
            <p:nvSpPr>
              <p:cNvPr id="37356" name="Arc 11"/>
              <p:cNvSpPr>
                <a:spLocks/>
              </p:cNvSpPr>
              <p:nvPr/>
            </p:nvSpPr>
            <p:spPr bwMode="auto">
              <a:xfrm flipH="1" flipV="1">
                <a:off x="864" y="1056"/>
                <a:ext cx="1248" cy="816"/>
              </a:xfrm>
              <a:custGeom>
                <a:avLst/>
                <a:gdLst>
                  <a:gd name="T0" fmla="*/ 0 w 21133"/>
                  <a:gd name="T1" fmla="*/ 0 h 21600"/>
                  <a:gd name="T2" fmla="*/ 74 w 21133"/>
                  <a:gd name="T3" fmla="*/ 24 h 21600"/>
                  <a:gd name="T4" fmla="*/ 0 w 21133"/>
                  <a:gd name="T5" fmla="*/ 31 h 21600"/>
                  <a:gd name="T6" fmla="*/ 0 60000 65536"/>
                  <a:gd name="T7" fmla="*/ 0 60000 65536"/>
                  <a:gd name="T8" fmla="*/ 0 60000 65536"/>
                  <a:gd name="T9" fmla="*/ 0 w 21133"/>
                  <a:gd name="T10" fmla="*/ 0 h 21600"/>
                  <a:gd name="T11" fmla="*/ 21133 w 21133"/>
                  <a:gd name="T12" fmla="*/ 21600 h 21600"/>
                </a:gdLst>
                <a:ahLst/>
                <a:cxnLst>
                  <a:cxn ang="T6">
                    <a:pos x="T0" y="T1"/>
                  </a:cxn>
                  <a:cxn ang="T7">
                    <a:pos x="T2" y="T3"/>
                  </a:cxn>
                  <a:cxn ang="T8">
                    <a:pos x="T4" y="T5"/>
                  </a:cxn>
                </a:cxnLst>
                <a:rect l="T9" t="T10" r="T11" b="T12"/>
                <a:pathLst>
                  <a:path w="21133" h="21600" fill="none" extrusionOk="0">
                    <a:moveTo>
                      <a:pt x="-1" y="0"/>
                    </a:moveTo>
                    <a:cubicBezTo>
                      <a:pt x="10207" y="0"/>
                      <a:pt x="19021" y="7145"/>
                      <a:pt x="21132" y="17132"/>
                    </a:cubicBezTo>
                  </a:path>
                  <a:path w="21133" h="21600" stroke="0" extrusionOk="0">
                    <a:moveTo>
                      <a:pt x="-1" y="0"/>
                    </a:moveTo>
                    <a:cubicBezTo>
                      <a:pt x="10207" y="0"/>
                      <a:pt x="19021" y="7145"/>
                      <a:pt x="21132" y="17132"/>
                    </a:cubicBezTo>
                    <a:lnTo>
                      <a:pt x="0" y="21600"/>
                    </a:lnTo>
                    <a:close/>
                  </a:path>
                </a:pathLst>
              </a:custGeom>
              <a:noFill/>
              <a:ln w="38100">
                <a:solidFill>
                  <a:srgbClr val="3333CC"/>
                </a:solidFill>
                <a:round/>
                <a:headEnd/>
                <a:tailEnd type="none" w="sm" len="lg"/>
              </a:ln>
            </p:spPr>
            <p:txBody>
              <a:bodyPr wrap="none" anchor="ctr"/>
              <a:lstStyle/>
              <a:p>
                <a:endParaRPr lang="zh-CN" altLang="en-US"/>
              </a:p>
            </p:txBody>
          </p:sp>
          <p:sp>
            <p:nvSpPr>
              <p:cNvPr id="37357" name="Line 12"/>
              <p:cNvSpPr>
                <a:spLocks noChangeShapeType="1"/>
              </p:cNvSpPr>
              <p:nvPr/>
            </p:nvSpPr>
            <p:spPr bwMode="auto">
              <a:xfrm flipV="1">
                <a:off x="2112" y="1344"/>
                <a:ext cx="0" cy="528"/>
              </a:xfrm>
              <a:prstGeom prst="line">
                <a:avLst/>
              </a:prstGeom>
              <a:noFill/>
              <a:ln w="38100">
                <a:solidFill>
                  <a:srgbClr val="FF3300"/>
                </a:solidFill>
                <a:round/>
                <a:headEnd/>
                <a:tailEnd type="none" w="sm" len="lg"/>
              </a:ln>
            </p:spPr>
            <p:txBody>
              <a:bodyPr wrap="none" anchor="ctr"/>
              <a:lstStyle/>
              <a:p>
                <a:endParaRPr lang="zh-CN" altLang="en-US"/>
              </a:p>
            </p:txBody>
          </p:sp>
          <p:sp>
            <p:nvSpPr>
              <p:cNvPr id="37358" name="Line 13"/>
              <p:cNvSpPr>
                <a:spLocks noChangeShapeType="1"/>
              </p:cNvSpPr>
              <p:nvPr/>
            </p:nvSpPr>
            <p:spPr bwMode="auto">
              <a:xfrm flipV="1">
                <a:off x="864" y="432"/>
                <a:ext cx="0" cy="816"/>
              </a:xfrm>
              <a:prstGeom prst="line">
                <a:avLst/>
              </a:prstGeom>
              <a:noFill/>
              <a:ln w="38100">
                <a:solidFill>
                  <a:srgbClr val="FF3300"/>
                </a:solidFill>
                <a:round/>
                <a:headEnd/>
                <a:tailEnd type="non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7359" name="Text Box 14"/>
                  <p:cNvSpPr txBox="1">
                    <a:spLocks noChangeArrowheads="1"/>
                  </p:cNvSpPr>
                  <p:nvPr/>
                </p:nvSpPr>
                <p:spPr bwMode="auto">
                  <a:xfrm>
                    <a:off x="632" y="1142"/>
                    <a:ext cx="288"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𝑐</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7359" name="Text Box 14"/>
                  <p:cNvSpPr txBox="1">
                    <a:spLocks noRot="1" noChangeAspect="1" noMove="1" noResize="1" noEditPoints="1" noAdjustHandles="1" noChangeArrowheads="1" noChangeShapeType="1" noTextEdit="1"/>
                  </p:cNvSpPr>
                  <p:nvPr/>
                </p:nvSpPr>
                <p:spPr bwMode="auto">
                  <a:xfrm>
                    <a:off x="632" y="1142"/>
                    <a:ext cx="288" cy="330"/>
                  </a:xfrm>
                  <a:prstGeom prst="rect">
                    <a:avLst/>
                  </a:prstGeom>
                  <a:blipFill>
                    <a:blip r:embed="rId27"/>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360" name="Text Box 15"/>
                  <p:cNvSpPr txBox="1">
                    <a:spLocks noChangeArrowheads="1"/>
                  </p:cNvSpPr>
                  <p:nvPr/>
                </p:nvSpPr>
                <p:spPr bwMode="auto">
                  <a:xfrm>
                    <a:off x="594" y="258"/>
                    <a:ext cx="336"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7360" name="Text Box 15"/>
                  <p:cNvSpPr txBox="1">
                    <a:spLocks noRot="1" noChangeAspect="1" noMove="1" noResize="1" noEditPoints="1" noAdjustHandles="1" noChangeArrowheads="1" noChangeShapeType="1" noTextEdit="1"/>
                  </p:cNvSpPr>
                  <p:nvPr/>
                </p:nvSpPr>
                <p:spPr bwMode="auto">
                  <a:xfrm>
                    <a:off x="594" y="258"/>
                    <a:ext cx="336" cy="330"/>
                  </a:xfrm>
                  <a:prstGeom prst="rect">
                    <a:avLst/>
                  </a:prstGeom>
                  <a:blipFill>
                    <a:blip r:embed="rId28"/>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361" name="Text Box 16"/>
                  <p:cNvSpPr txBox="1">
                    <a:spLocks noChangeArrowheads="1"/>
                  </p:cNvSpPr>
                  <p:nvPr/>
                </p:nvSpPr>
                <p:spPr bwMode="auto">
                  <a:xfrm>
                    <a:off x="2016" y="1056"/>
                    <a:ext cx="288"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m:oMathPara>
                    </a14:m>
                    <a:endParaRPr kumimoji="1" lang="en-US" altLang="zh-CN"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37361" name="Text Box 16"/>
                  <p:cNvSpPr txBox="1">
                    <a:spLocks noRot="1" noChangeAspect="1" noMove="1" noResize="1" noEditPoints="1" noAdjustHandles="1" noChangeArrowheads="1" noChangeShapeType="1" noTextEdit="1"/>
                  </p:cNvSpPr>
                  <p:nvPr/>
                </p:nvSpPr>
                <p:spPr bwMode="auto">
                  <a:xfrm>
                    <a:off x="2016" y="1056"/>
                    <a:ext cx="288" cy="330"/>
                  </a:xfrm>
                  <a:prstGeom prst="rect">
                    <a:avLst/>
                  </a:prstGeom>
                  <a:blipFill>
                    <a:blip r:embed="rId29"/>
                    <a:stretch>
                      <a:fillRect/>
                    </a:stretch>
                  </a:blipFill>
                  <a:ln w="9525">
                    <a:noFill/>
                    <a:miter lim="800000"/>
                    <a:headEnd/>
                    <a:tailEnd/>
                  </a:ln>
                </p:spPr>
                <p:txBody>
                  <a:bodyPr/>
                  <a:lstStyle/>
                  <a:p>
                    <a:r>
                      <a:rPr lang="zh-CN" altLang="en-US">
                        <a:noFill/>
                      </a:rPr>
                      <a:t> </a:t>
                    </a:r>
                  </a:p>
                </p:txBody>
              </p:sp>
            </mc:Fallback>
          </mc:AlternateContent>
          <p:sp>
            <p:nvSpPr>
              <p:cNvPr id="37362" name="Line 17"/>
              <p:cNvSpPr>
                <a:spLocks noChangeShapeType="1"/>
              </p:cNvSpPr>
              <p:nvPr/>
            </p:nvSpPr>
            <p:spPr bwMode="auto">
              <a:xfrm flipH="1" flipV="1">
                <a:off x="1248" y="1632"/>
                <a:ext cx="96" cy="48"/>
              </a:xfrm>
              <a:prstGeom prst="line">
                <a:avLst/>
              </a:prstGeom>
              <a:noFill/>
              <a:ln w="38100">
                <a:solidFill>
                  <a:srgbClr val="FF0000"/>
                </a:solidFill>
                <a:round/>
                <a:headEnd/>
                <a:tailEnd type="triangle" w="sm" len="lg"/>
              </a:ln>
            </p:spPr>
            <p:txBody>
              <a:bodyPr wrap="none" anchor="ctr"/>
              <a:lstStyle/>
              <a:p>
                <a:endParaRPr lang="zh-CN" altLang="en-US"/>
              </a:p>
            </p:txBody>
          </p:sp>
          <p:sp>
            <p:nvSpPr>
              <p:cNvPr id="37363" name="Line 18"/>
              <p:cNvSpPr>
                <a:spLocks noChangeShapeType="1"/>
              </p:cNvSpPr>
              <p:nvPr/>
            </p:nvSpPr>
            <p:spPr bwMode="auto">
              <a:xfrm flipV="1">
                <a:off x="864" y="864"/>
                <a:ext cx="0"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7364" name="Line 19"/>
              <p:cNvSpPr>
                <a:spLocks noChangeShapeType="1"/>
              </p:cNvSpPr>
              <p:nvPr/>
            </p:nvSpPr>
            <p:spPr bwMode="auto">
              <a:xfrm>
                <a:off x="1200" y="960"/>
                <a:ext cx="96" cy="96"/>
              </a:xfrm>
              <a:prstGeom prst="line">
                <a:avLst/>
              </a:prstGeom>
              <a:noFill/>
              <a:ln w="38100">
                <a:solidFill>
                  <a:srgbClr val="FF0000"/>
                </a:solidFill>
                <a:round/>
                <a:headEnd/>
                <a:tailEnd type="triangle" w="sm" len="lg"/>
              </a:ln>
            </p:spPr>
            <p:txBody>
              <a:bodyPr wrap="none" anchor="ctr"/>
              <a:lstStyle/>
              <a:p>
                <a:endParaRPr lang="zh-CN" altLang="en-US"/>
              </a:p>
            </p:txBody>
          </p:sp>
          <p:sp>
            <p:nvSpPr>
              <p:cNvPr id="37365" name="Line 20"/>
              <p:cNvSpPr>
                <a:spLocks noChangeShapeType="1"/>
              </p:cNvSpPr>
              <p:nvPr/>
            </p:nvSpPr>
            <p:spPr bwMode="auto">
              <a:xfrm>
                <a:off x="2112" y="1536"/>
                <a:ext cx="0" cy="96"/>
              </a:xfrm>
              <a:prstGeom prst="line">
                <a:avLst/>
              </a:prstGeom>
              <a:noFill/>
              <a:ln w="38100">
                <a:solidFill>
                  <a:srgbClr val="FF0000"/>
                </a:solidFill>
                <a:round/>
                <a:headEnd/>
                <a:tailEnd type="triangle" w="sm" len="lg"/>
              </a:ln>
            </p:spPr>
            <p:txBody>
              <a:bodyPr wrap="none" anchor="ctr"/>
              <a:lstStyle/>
              <a:p>
                <a:endParaRPr lang="zh-CN" altLang="en-US"/>
              </a:p>
            </p:txBody>
          </p:sp>
          <mc:AlternateContent xmlns:mc="http://schemas.openxmlformats.org/markup-compatibility/2006" xmlns:a14="http://schemas.microsoft.com/office/drawing/2010/main">
            <mc:Choice Requires="a14">
              <p:sp>
                <p:nvSpPr>
                  <p:cNvPr id="37366" name="Text Box 21"/>
                  <p:cNvSpPr txBox="1">
                    <a:spLocks noChangeArrowheads="1"/>
                  </p:cNvSpPr>
                  <p:nvPr/>
                </p:nvSpPr>
                <p:spPr bwMode="auto">
                  <a:xfrm>
                    <a:off x="1201" y="1284"/>
                    <a:ext cx="480" cy="330"/>
                  </a:xfrm>
                  <a:prstGeom prst="rect">
                    <a:avLst/>
                  </a:prstGeom>
                  <a:noFill/>
                  <a:ln w="9525">
                    <a:noFill/>
                    <a:miter lim="800000"/>
                    <a:headEnd/>
                    <a:tailEnd/>
                  </a:ln>
                </p:spPr>
                <p:txBody>
                  <a:bodyPr>
                    <a:spAutoFit/>
                  </a:bodyPr>
                  <a:lstStyle/>
                  <a:p>
                    <a:pPr eaLnBrk="0" hangingPunct="0">
                      <a:spcBef>
                        <a:spcPct val="50000"/>
                      </a:spcBef>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oMath>
                      </m:oMathPara>
                    </a14:m>
                    <a:endParaRPr lang="zh-CN" altLang="en-US" sz="2800" i="1" dirty="0"/>
                  </a:p>
                </p:txBody>
              </p:sp>
            </mc:Choice>
            <mc:Fallback xmlns="">
              <p:sp>
                <p:nvSpPr>
                  <p:cNvPr id="37366" name="Text Box 21"/>
                  <p:cNvSpPr txBox="1">
                    <a:spLocks noRot="1" noChangeAspect="1" noMove="1" noResize="1" noEditPoints="1" noAdjustHandles="1" noChangeArrowheads="1" noChangeShapeType="1" noTextEdit="1"/>
                  </p:cNvSpPr>
                  <p:nvPr/>
                </p:nvSpPr>
                <p:spPr bwMode="auto">
                  <a:xfrm>
                    <a:off x="1201" y="1284"/>
                    <a:ext cx="480" cy="330"/>
                  </a:xfrm>
                  <a:prstGeom prst="rect">
                    <a:avLst/>
                  </a:prstGeom>
                  <a:blipFill>
                    <a:blip r:embed="rId30"/>
                    <a:stretch>
                      <a:fillRect/>
                    </a:stretch>
                  </a:blipFill>
                  <a:ln w="9525">
                    <a:noFill/>
                    <a:miter lim="800000"/>
                    <a:headEnd/>
                    <a:tailEnd/>
                  </a:ln>
                </p:spPr>
                <p:txBody>
                  <a:bodyPr/>
                  <a:lstStyle/>
                  <a:p>
                    <a:r>
                      <a:rPr lang="zh-CN" altLang="en-US">
                        <a:noFill/>
                      </a:rPr>
                      <a:t> </a:t>
                    </a:r>
                  </a:p>
                </p:txBody>
              </p:sp>
            </mc:Fallback>
          </mc:AlternateContent>
        </p:grpSp>
        <p:sp>
          <p:nvSpPr>
            <p:cNvPr id="37350" name="Line 23"/>
            <p:cNvSpPr>
              <a:spLocks noChangeShapeType="1"/>
            </p:cNvSpPr>
            <p:nvPr/>
          </p:nvSpPr>
          <p:spPr bwMode="auto">
            <a:xfrm>
              <a:off x="2362200" y="1523999"/>
              <a:ext cx="762000" cy="228600"/>
            </a:xfrm>
            <a:prstGeom prst="line">
              <a:avLst/>
            </a:prstGeom>
            <a:noFill/>
            <a:ln w="57150">
              <a:solidFill>
                <a:srgbClr val="FF0066"/>
              </a:solidFill>
              <a:round/>
              <a:headEnd/>
              <a:tailEnd type="triangle" w="sm" len="lg"/>
            </a:ln>
          </p:spPr>
          <p:txBody>
            <a:bodyPr wrap="none" anchor="ctr"/>
            <a:lstStyle/>
            <a:p>
              <a:endParaRPr lang="zh-CN" altLang="en-US"/>
            </a:p>
          </p:txBody>
        </p:sp>
        <p:sp>
          <p:nvSpPr>
            <p:cNvPr id="37349" name="Line 26"/>
            <p:cNvSpPr>
              <a:spLocks noChangeShapeType="1"/>
            </p:cNvSpPr>
            <p:nvPr/>
          </p:nvSpPr>
          <p:spPr bwMode="auto">
            <a:xfrm>
              <a:off x="4566175" y="2628900"/>
              <a:ext cx="685800" cy="0"/>
            </a:xfrm>
            <a:prstGeom prst="line">
              <a:avLst/>
            </a:prstGeom>
            <a:noFill/>
            <a:ln w="57150">
              <a:solidFill>
                <a:srgbClr val="0000FF"/>
              </a:solidFill>
              <a:round/>
              <a:headEnd/>
              <a:tailEnd type="triangle" w="sm" len="lg"/>
            </a:ln>
          </p:spPr>
          <p:txBody>
            <a:bodyPr wrap="none" anchor="ctr"/>
            <a:lstStyle/>
            <a:p>
              <a:endParaRPr lang="zh-CN" altLang="en-US"/>
            </a:p>
          </p:txBody>
        </p:sp>
        <p:grpSp>
          <p:nvGrpSpPr>
            <p:cNvPr id="37342" name="Group 46"/>
            <p:cNvGrpSpPr>
              <a:grpSpLocks/>
            </p:cNvGrpSpPr>
            <p:nvPr/>
          </p:nvGrpSpPr>
          <p:grpSpPr bwMode="auto">
            <a:xfrm>
              <a:off x="3886200" y="1371600"/>
              <a:ext cx="457200" cy="1600200"/>
              <a:chOff x="1536" y="864"/>
              <a:chExt cx="288" cy="1008"/>
            </a:xfrm>
          </p:grpSpPr>
          <p:sp>
            <p:nvSpPr>
              <p:cNvPr id="37343" name="Line 48"/>
              <p:cNvSpPr>
                <a:spLocks noChangeShapeType="1"/>
              </p:cNvSpPr>
              <p:nvPr/>
            </p:nvSpPr>
            <p:spPr bwMode="auto">
              <a:xfrm>
                <a:off x="1728" y="864"/>
                <a:ext cx="96" cy="1008"/>
              </a:xfrm>
              <a:prstGeom prst="line">
                <a:avLst/>
              </a:prstGeom>
              <a:noFill/>
              <a:ln w="19050">
                <a:solidFill>
                  <a:srgbClr val="D60093"/>
                </a:solidFill>
                <a:prstDash val="dash"/>
                <a:round/>
                <a:headEnd/>
                <a:tailEnd type="triangle" w="sm" len="lg"/>
              </a:ln>
            </p:spPr>
            <p:txBody>
              <a:bodyPr wrap="none" anchor="ctr"/>
              <a:lstStyle/>
              <a:p>
                <a:endParaRPr lang="zh-CN" altLang="en-US"/>
              </a:p>
            </p:txBody>
          </p:sp>
          <p:sp>
            <p:nvSpPr>
              <p:cNvPr id="37344" name="Line 49"/>
              <p:cNvSpPr>
                <a:spLocks noChangeShapeType="1"/>
              </p:cNvSpPr>
              <p:nvPr/>
            </p:nvSpPr>
            <p:spPr bwMode="auto">
              <a:xfrm flipH="1">
                <a:off x="1536" y="864"/>
                <a:ext cx="144" cy="336"/>
              </a:xfrm>
              <a:prstGeom prst="line">
                <a:avLst/>
              </a:prstGeom>
              <a:noFill/>
              <a:ln w="19050">
                <a:solidFill>
                  <a:srgbClr val="D60093"/>
                </a:solidFill>
                <a:prstDash val="dash"/>
                <a:round/>
                <a:headEnd/>
                <a:tailEnd type="triangle" w="sm" len="lg"/>
              </a:ln>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55" name="文本框 54"/>
                <p:cNvSpPr txBox="1"/>
                <p:nvPr/>
              </p:nvSpPr>
              <p:spPr>
                <a:xfrm>
                  <a:off x="1896779" y="300914"/>
                  <a:ext cx="33098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i="1" dirty="0"/>
                </a:p>
              </p:txBody>
            </p:sp>
          </mc:Choice>
          <mc:Fallback xmlns="">
            <p:sp>
              <p:nvSpPr>
                <p:cNvPr id="55" name="文本框 54"/>
                <p:cNvSpPr txBox="1">
                  <a:spLocks noRot="1" noChangeAspect="1" noMove="1" noResize="1" noEditPoints="1" noAdjustHandles="1" noChangeArrowheads="1" noChangeShapeType="1" noTextEdit="1"/>
                </p:cNvSpPr>
                <p:nvPr/>
              </p:nvSpPr>
              <p:spPr>
                <a:xfrm>
                  <a:off x="1896779" y="300914"/>
                  <a:ext cx="330988" cy="430887"/>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文本框 55"/>
                <p:cNvSpPr txBox="1"/>
                <p:nvPr/>
              </p:nvSpPr>
              <p:spPr>
                <a:xfrm>
                  <a:off x="5251975" y="3702720"/>
                  <a:ext cx="28051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6" name="文本框 55"/>
                <p:cNvSpPr txBox="1">
                  <a:spLocks noRot="1" noChangeAspect="1" noMove="1" noResize="1" noEditPoints="1" noAdjustHandles="1" noChangeArrowheads="1" noChangeShapeType="1" noTextEdit="1"/>
                </p:cNvSpPr>
                <p:nvPr/>
              </p:nvSpPr>
              <p:spPr>
                <a:xfrm>
                  <a:off x="5251975" y="3702720"/>
                  <a:ext cx="280516" cy="430887"/>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1994566" y="3693392"/>
                  <a:ext cx="35022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57" name="文本框 56"/>
                <p:cNvSpPr txBox="1">
                  <a:spLocks noRot="1" noChangeAspect="1" noMove="1" noResize="1" noEditPoints="1" noAdjustHandles="1" noChangeArrowheads="1" noChangeShapeType="1" noTextEdit="1"/>
                </p:cNvSpPr>
                <p:nvPr/>
              </p:nvSpPr>
              <p:spPr>
                <a:xfrm>
                  <a:off x="1994566" y="3693392"/>
                  <a:ext cx="350224" cy="430887"/>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2662589" y="3693691"/>
                  <a:ext cx="4432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𝑉</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i="1" dirty="0"/>
                </a:p>
              </p:txBody>
            </p:sp>
          </mc:Choice>
          <mc:Fallback xmlns="">
            <p:sp>
              <p:nvSpPr>
                <p:cNvPr id="58" name="文本框 57"/>
                <p:cNvSpPr txBox="1">
                  <a:spLocks noRot="1" noChangeAspect="1" noMove="1" noResize="1" noEditPoints="1" noAdjustHandles="1" noChangeArrowheads="1" noChangeShapeType="1" noTextEdit="1"/>
                </p:cNvSpPr>
                <p:nvPr/>
              </p:nvSpPr>
              <p:spPr>
                <a:xfrm>
                  <a:off x="2662589" y="3693691"/>
                  <a:ext cx="443262" cy="430887"/>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文本框 58"/>
                <p:cNvSpPr txBox="1"/>
                <p:nvPr/>
              </p:nvSpPr>
              <p:spPr>
                <a:xfrm>
                  <a:off x="4662090" y="3707013"/>
                  <a:ext cx="28051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𝑉</m:t>
                        </m:r>
                      </m:oMath>
                    </m:oMathPara>
                  </a14:m>
                  <a:endParaRPr lang="zh-CN" altLang="en-US" sz="2800" i="1" dirty="0"/>
                </a:p>
              </p:txBody>
            </p:sp>
          </mc:Choice>
          <mc:Fallback xmlns="">
            <p:sp>
              <p:nvSpPr>
                <p:cNvPr id="59" name="文本框 58"/>
                <p:cNvSpPr txBox="1">
                  <a:spLocks noRot="1" noChangeAspect="1" noMove="1" noResize="1" noEditPoints="1" noAdjustHandles="1" noChangeArrowheads="1" noChangeShapeType="1" noTextEdit="1"/>
                </p:cNvSpPr>
                <p:nvPr/>
              </p:nvSpPr>
              <p:spPr>
                <a:xfrm>
                  <a:off x="4662090" y="3707013"/>
                  <a:ext cx="280516" cy="430887"/>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5270471" y="2364879"/>
                  <a:ext cx="6517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𝑒𝑏</m:t>
                            </m:r>
                          </m:sub>
                        </m:sSub>
                      </m:oMath>
                    </m:oMathPara>
                  </a14:m>
                  <a:endParaRPr lang="zh-CN" altLang="en-US" sz="2800" i="1" dirty="0"/>
                </a:p>
              </p:txBody>
            </p:sp>
          </mc:Choice>
          <mc:Fallback xmlns="">
            <p:sp>
              <p:nvSpPr>
                <p:cNvPr id="51" name="文本框 50"/>
                <p:cNvSpPr txBox="1">
                  <a:spLocks noRot="1" noChangeAspect="1" noMove="1" noResize="1" noEditPoints="1" noAdjustHandles="1" noChangeArrowheads="1" noChangeShapeType="1" noTextEdit="1"/>
                </p:cNvSpPr>
                <p:nvPr/>
              </p:nvSpPr>
              <p:spPr>
                <a:xfrm>
                  <a:off x="5270471" y="2364879"/>
                  <a:ext cx="651717" cy="430887"/>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p:cNvSpPr txBox="1"/>
                <p:nvPr/>
              </p:nvSpPr>
              <p:spPr>
                <a:xfrm>
                  <a:off x="2895600" y="1700577"/>
                  <a:ext cx="65453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𝑄</m:t>
                            </m:r>
                          </m:e>
                          <m:sub>
                            <m:r>
                              <a:rPr lang="en-US" altLang="zh-CN" sz="2800" b="0" i="1" smtClean="0">
                                <a:solidFill>
                                  <a:srgbClr val="0000FF"/>
                                </a:solidFill>
                                <a:latin typeface="Cambria Math" panose="02040503050406030204" pitchFamily="18" charset="0"/>
                                <a:ea typeface="Cambria Math" panose="02040503050406030204" pitchFamily="18" charset="0"/>
                              </a:rPr>
                              <m:t>𝑐𝑑</m:t>
                            </m:r>
                          </m:sub>
                        </m:sSub>
                      </m:oMath>
                    </m:oMathPara>
                  </a14:m>
                  <a:endParaRPr lang="zh-CN" altLang="en-US" sz="2800" i="1" dirty="0"/>
                </a:p>
              </p:txBody>
            </p:sp>
          </mc:Choice>
          <mc:Fallback xmlns="">
            <p:sp>
              <p:nvSpPr>
                <p:cNvPr id="52" name="文本框 51"/>
                <p:cNvSpPr txBox="1">
                  <a:spLocks noRot="1" noChangeAspect="1" noMove="1" noResize="1" noEditPoints="1" noAdjustHandles="1" noChangeArrowheads="1" noChangeShapeType="1" noTextEdit="1"/>
                </p:cNvSpPr>
                <p:nvPr/>
              </p:nvSpPr>
              <p:spPr>
                <a:xfrm>
                  <a:off x="2895600" y="1700577"/>
                  <a:ext cx="654538" cy="430887"/>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630254" y="878177"/>
                  <a:ext cx="12026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i="1" dirty="0"/>
                </a:p>
              </p:txBody>
            </p:sp>
          </mc:Choice>
          <mc:Fallback xmlns="">
            <p:sp>
              <p:nvSpPr>
                <p:cNvPr id="2" name="矩形 1"/>
                <p:cNvSpPr>
                  <a:spLocks noRot="1" noChangeAspect="1" noMove="1" noResize="1" noEditPoints="1" noAdjustHandles="1" noChangeArrowheads="1" noChangeShapeType="1" noTextEdit="1"/>
                </p:cNvSpPr>
                <p:nvPr/>
              </p:nvSpPr>
              <p:spPr>
                <a:xfrm>
                  <a:off x="3630254" y="878177"/>
                  <a:ext cx="1202637" cy="523220"/>
                </a:xfrm>
                <a:prstGeom prst="rect">
                  <a:avLst/>
                </a:prstGeom>
                <a:blipFill>
                  <a:blip r:embed="rId38"/>
                  <a:stretch>
                    <a:fillRect/>
                  </a:stretch>
                </a:blipFill>
              </p:spPr>
              <p:txBody>
                <a:bodyPr/>
                <a:lstStyle/>
                <a:p>
                  <a:r>
                    <a:rPr lang="zh-CN" altLang="en-US">
                      <a:noFill/>
                    </a:rPr>
                    <a:t> </a:t>
                  </a:r>
                </a:p>
              </p:txBody>
            </p:sp>
          </mc:Fallback>
        </mc:AlternateContent>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7334"/>
                                        </p:tgtEl>
                                        <p:attrNameLst>
                                          <p:attrName>style.visibility</p:attrName>
                                        </p:attrNameLst>
                                      </p:cBhvr>
                                      <p:to>
                                        <p:strVal val="visible"/>
                                      </p:to>
                                    </p:set>
                                    <p:animEffect transition="in" filter="wipe(left)">
                                      <p:cBhvr>
                                        <p:cTn id="7" dur="500"/>
                                        <p:tgtEl>
                                          <p:spTgt spid="373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animEffect transition="in" filter="wipe(left)">
                                      <p:cBhvr>
                                        <p:cTn id="17" dur="500"/>
                                        <p:tgtEl>
                                          <p:spTgt spid="8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left)">
                                      <p:cBhvr>
                                        <p:cTn id="27" dur="500"/>
                                        <p:tgtEl>
                                          <p:spTgt spid="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wipe(left)">
                                      <p:cBhvr>
                                        <p:cTn id="37" dur="500"/>
                                        <p:tgtEl>
                                          <p:spTgt spid="6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wipe(left)">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7345"/>
                                        </p:tgtEl>
                                        <p:attrNameLst>
                                          <p:attrName>style.visibility</p:attrName>
                                        </p:attrNameLst>
                                      </p:cBhvr>
                                      <p:to>
                                        <p:strVal val="visible"/>
                                      </p:to>
                                    </p:set>
                                    <p:animEffect transition="in" filter="wipe(left)">
                                      <p:cBhvr>
                                        <p:cTn id="52" dur="500"/>
                                        <p:tgtEl>
                                          <p:spTgt spid="3734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69"/>
                                        </p:tgtEl>
                                        <p:attrNameLst>
                                          <p:attrName>style.visibility</p:attrName>
                                        </p:attrNameLst>
                                      </p:cBhvr>
                                      <p:to>
                                        <p:strVal val="visible"/>
                                      </p:to>
                                    </p:set>
                                    <p:animEffect transition="in" filter="wipe(left)">
                                      <p:cBhvr>
                                        <p:cTn id="57" dur="500"/>
                                        <p:tgtEl>
                                          <p:spTgt spid="6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7347"/>
                                        </p:tgtEl>
                                        <p:attrNameLst>
                                          <p:attrName>style.visibility</p:attrName>
                                        </p:attrNameLst>
                                      </p:cBhvr>
                                      <p:to>
                                        <p:strVal val="visible"/>
                                      </p:to>
                                    </p:set>
                                    <p:animEffect transition="in" filter="wipe(left)">
                                      <p:cBhvr>
                                        <p:cTn id="62" dur="500"/>
                                        <p:tgtEl>
                                          <p:spTgt spid="3734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0"/>
                                        </p:tgtEl>
                                        <p:attrNameLst>
                                          <p:attrName>style.visibility</p:attrName>
                                        </p:attrNameLst>
                                      </p:cBhvr>
                                      <p:to>
                                        <p:strVal val="visible"/>
                                      </p:to>
                                    </p:set>
                                    <p:animEffect transition="in" filter="wipe(left)">
                                      <p:cBhvr>
                                        <p:cTn id="67" dur="500"/>
                                        <p:tgtEl>
                                          <p:spTgt spid="7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wipe(left)">
                                      <p:cBhvr>
                                        <p:cTn id="72" dur="500"/>
                                        <p:tgtEl>
                                          <p:spTgt spid="71"/>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wipe(left)">
                                      <p:cBhvr>
                                        <p:cTn id="7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37347" grpId="0"/>
      <p:bldP spid="37345" grpId="0"/>
      <p:bldP spid="60" grpId="0"/>
      <p:bldP spid="62" grpId="0"/>
      <p:bldP spid="65" grpId="0"/>
      <p:bldP spid="66" grpId="0"/>
      <p:bldP spid="67" grpId="0"/>
      <p:bldP spid="68" grpId="0"/>
      <p:bldP spid="69" grpId="0"/>
      <p:bldP spid="70" grpId="0"/>
      <p:bldP spid="71" grpId="0"/>
      <p:bldP spid="7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958"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1787525"/>
            <a:ext cx="1103312" cy="1103313"/>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7956"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13" name="Text Box 1029"/>
          <p:cNvSpPr txBox="1">
            <a:spLocks noChangeArrowheads="1"/>
          </p:cNvSpPr>
          <p:nvPr/>
        </p:nvSpPr>
        <p:spPr bwMode="auto">
          <a:xfrm>
            <a:off x="2481263" y="506413"/>
            <a:ext cx="8105775" cy="638175"/>
          </a:xfrm>
          <a:prstGeom prst="rect">
            <a:avLst/>
          </a:prstGeom>
          <a:noFill/>
          <a:ln w="9525">
            <a:noFill/>
            <a:miter lim="800000"/>
            <a:headEnd/>
            <a:tailEnd/>
          </a:ln>
        </p:spPr>
        <p:txBody>
          <a:bodyPr>
            <a:spAutoFit/>
          </a:bodyPr>
          <a:lstStyle/>
          <a:p>
            <a:pPr>
              <a:lnSpc>
                <a:spcPct val="150000"/>
              </a:lnSpc>
              <a:spcBef>
                <a:spcPct val="50000"/>
              </a:spcBef>
            </a:pPr>
            <a:r>
              <a:rPr kumimoji="1" lang="zh-CN" altLang="en-US" sz="2800" b="1">
                <a:solidFill>
                  <a:srgbClr val="0000FF"/>
                </a:solidFill>
                <a:latin typeface="楷体" pitchFamily="49" charset="-122"/>
                <a:ea typeface="楷体" pitchFamily="49" charset="-122"/>
              </a:rPr>
              <a:t>问：一条等温线与一条绝热线能否有两个交点？</a:t>
            </a:r>
          </a:p>
        </p:txBody>
      </p:sp>
      <p:grpSp>
        <p:nvGrpSpPr>
          <p:cNvPr id="16" name="Group 2"/>
          <p:cNvGrpSpPr>
            <a:grpSpLocks/>
          </p:cNvGrpSpPr>
          <p:nvPr/>
        </p:nvGrpSpPr>
        <p:grpSpPr bwMode="auto">
          <a:xfrm>
            <a:off x="1098550" y="2411413"/>
            <a:ext cx="2133600" cy="2209800"/>
            <a:chOff x="3504" y="1344"/>
            <a:chExt cx="1344" cy="1392"/>
          </a:xfrm>
        </p:grpSpPr>
        <p:sp>
          <p:nvSpPr>
            <p:cNvPr id="37953" name="Freeform 3"/>
            <p:cNvSpPr>
              <a:spLocks/>
            </p:cNvSpPr>
            <p:nvPr/>
          </p:nvSpPr>
          <p:spPr bwMode="auto">
            <a:xfrm>
              <a:off x="3504" y="1344"/>
              <a:ext cx="1344" cy="1392"/>
            </a:xfrm>
            <a:custGeom>
              <a:avLst/>
              <a:gdLst>
                <a:gd name="T0" fmla="*/ 0 w 1344"/>
                <a:gd name="T1" fmla="*/ 0 h 1392"/>
                <a:gd name="T2" fmla="*/ 528 w 1344"/>
                <a:gd name="T3" fmla="*/ 720 h 1392"/>
                <a:gd name="T4" fmla="*/ 1344 w 1344"/>
                <a:gd name="T5" fmla="*/ 1392 h 1392"/>
                <a:gd name="T6" fmla="*/ 0 60000 65536"/>
                <a:gd name="T7" fmla="*/ 0 60000 65536"/>
                <a:gd name="T8" fmla="*/ 0 60000 65536"/>
                <a:gd name="T9" fmla="*/ 0 w 1344"/>
                <a:gd name="T10" fmla="*/ 0 h 1392"/>
                <a:gd name="T11" fmla="*/ 1344 w 1344"/>
                <a:gd name="T12" fmla="*/ 1392 h 1392"/>
              </a:gdLst>
              <a:ahLst/>
              <a:cxnLst>
                <a:cxn ang="T6">
                  <a:pos x="T0" y="T1"/>
                </a:cxn>
                <a:cxn ang="T7">
                  <a:pos x="T2" y="T3"/>
                </a:cxn>
                <a:cxn ang="T8">
                  <a:pos x="T4" y="T5"/>
                </a:cxn>
              </a:cxnLst>
              <a:rect l="T9" t="T10" r="T11" b="T12"/>
              <a:pathLst>
                <a:path w="1344" h="1392">
                  <a:moveTo>
                    <a:pt x="0" y="0"/>
                  </a:moveTo>
                  <a:cubicBezTo>
                    <a:pt x="152" y="244"/>
                    <a:pt x="304" y="488"/>
                    <a:pt x="528" y="720"/>
                  </a:cubicBezTo>
                  <a:cubicBezTo>
                    <a:pt x="752" y="952"/>
                    <a:pt x="1048" y="1172"/>
                    <a:pt x="1344" y="1392"/>
                  </a:cubicBezTo>
                </a:path>
              </a:pathLst>
            </a:custGeom>
            <a:noFill/>
            <a:ln w="19050" cap="flat" cmpd="sng">
              <a:solidFill>
                <a:srgbClr val="0033CC"/>
              </a:solidFill>
              <a:prstDash val="solid"/>
              <a:round/>
              <a:headEnd type="none" w="med" len="med"/>
              <a:tailEnd type="none" w="med" len="med"/>
            </a:ln>
          </p:spPr>
          <p:txBody>
            <a:bodyPr wrap="none" anchor="ctr"/>
            <a:lstStyle/>
            <a:p>
              <a:endParaRPr lang="zh-CN" altLang="en-US"/>
            </a:p>
          </p:txBody>
        </p:sp>
        <p:sp>
          <p:nvSpPr>
            <p:cNvPr id="37954" name="Line 4"/>
            <p:cNvSpPr>
              <a:spLocks noChangeShapeType="1"/>
            </p:cNvSpPr>
            <p:nvPr/>
          </p:nvSpPr>
          <p:spPr bwMode="auto">
            <a:xfrm>
              <a:off x="4080" y="2112"/>
              <a:ext cx="145" cy="145"/>
            </a:xfrm>
            <a:prstGeom prst="line">
              <a:avLst/>
            </a:prstGeom>
            <a:noFill/>
            <a:ln w="19050">
              <a:solidFill>
                <a:srgbClr val="0033CC"/>
              </a:solidFill>
              <a:round/>
              <a:headEnd/>
              <a:tailEnd type="stealth" w="med" len="lg"/>
            </a:ln>
          </p:spPr>
          <p:txBody>
            <a:bodyPr wrap="none" anchor="ctr"/>
            <a:lstStyle/>
            <a:p>
              <a:endParaRPr lang="zh-CN" altLang="en-US"/>
            </a:p>
          </p:txBody>
        </p:sp>
      </p:grpSp>
      <p:grpSp>
        <p:nvGrpSpPr>
          <p:cNvPr id="21" name="Group 5"/>
          <p:cNvGrpSpPr>
            <a:grpSpLocks/>
          </p:cNvGrpSpPr>
          <p:nvPr/>
        </p:nvGrpSpPr>
        <p:grpSpPr bwMode="auto">
          <a:xfrm>
            <a:off x="1260475" y="2465388"/>
            <a:ext cx="1981200" cy="2057400"/>
            <a:chOff x="3606" y="1378"/>
            <a:chExt cx="1248" cy="1296"/>
          </a:xfrm>
        </p:grpSpPr>
        <p:sp>
          <p:nvSpPr>
            <p:cNvPr id="37951" name="Freeform 6"/>
            <p:cNvSpPr>
              <a:spLocks/>
            </p:cNvSpPr>
            <p:nvPr/>
          </p:nvSpPr>
          <p:spPr bwMode="auto">
            <a:xfrm>
              <a:off x="3606" y="1378"/>
              <a:ext cx="1248" cy="1296"/>
            </a:xfrm>
            <a:custGeom>
              <a:avLst/>
              <a:gdLst>
                <a:gd name="T0" fmla="*/ 0 w 1432"/>
                <a:gd name="T1" fmla="*/ 0 h 1536"/>
                <a:gd name="T2" fmla="*/ 73 w 1432"/>
                <a:gd name="T3" fmla="*/ 478 h 1536"/>
                <a:gd name="T4" fmla="*/ 401 w 1432"/>
                <a:gd name="T5" fmla="*/ 855 h 1536"/>
                <a:gd name="T6" fmla="*/ 984 w 1432"/>
                <a:gd name="T7" fmla="*/ 1060 h 1536"/>
                <a:gd name="T8" fmla="*/ 1021 w 1432"/>
                <a:gd name="T9" fmla="*/ 1060 h 1536"/>
                <a:gd name="T10" fmla="*/ 0 60000 65536"/>
                <a:gd name="T11" fmla="*/ 0 60000 65536"/>
                <a:gd name="T12" fmla="*/ 0 60000 65536"/>
                <a:gd name="T13" fmla="*/ 0 60000 65536"/>
                <a:gd name="T14" fmla="*/ 0 60000 65536"/>
                <a:gd name="T15" fmla="*/ 0 w 1432"/>
                <a:gd name="T16" fmla="*/ 0 h 1536"/>
                <a:gd name="T17" fmla="*/ 1432 w 1432"/>
                <a:gd name="T18" fmla="*/ 1536 h 1536"/>
              </a:gdLst>
              <a:ahLst/>
              <a:cxnLst>
                <a:cxn ang="T10">
                  <a:pos x="T0" y="T1"/>
                </a:cxn>
                <a:cxn ang="T11">
                  <a:pos x="T2" y="T3"/>
                </a:cxn>
                <a:cxn ang="T12">
                  <a:pos x="T4" y="T5"/>
                </a:cxn>
                <a:cxn ang="T13">
                  <a:pos x="T6" y="T7"/>
                </a:cxn>
                <a:cxn ang="T14">
                  <a:pos x="T8" y="T9"/>
                </a:cxn>
              </a:cxnLst>
              <a:rect l="T15" t="T16" r="T17" b="T18"/>
              <a:pathLst>
                <a:path w="1432" h="1536">
                  <a:moveTo>
                    <a:pt x="0" y="0"/>
                  </a:moveTo>
                  <a:cubicBezTo>
                    <a:pt x="4" y="236"/>
                    <a:pt x="8" y="472"/>
                    <a:pt x="96" y="672"/>
                  </a:cubicBezTo>
                  <a:cubicBezTo>
                    <a:pt x="184" y="872"/>
                    <a:pt x="328" y="1064"/>
                    <a:pt x="528" y="1200"/>
                  </a:cubicBezTo>
                  <a:cubicBezTo>
                    <a:pt x="728" y="1336"/>
                    <a:pt x="1160" y="1440"/>
                    <a:pt x="1296" y="1488"/>
                  </a:cubicBezTo>
                  <a:cubicBezTo>
                    <a:pt x="1432" y="1536"/>
                    <a:pt x="1388" y="1512"/>
                    <a:pt x="1344" y="1488"/>
                  </a:cubicBezTo>
                </a:path>
              </a:pathLst>
            </a:custGeom>
            <a:noFill/>
            <a:ln w="19050" cap="flat" cmpd="sng">
              <a:solidFill>
                <a:srgbClr val="FF3300"/>
              </a:solidFill>
              <a:prstDash val="solid"/>
              <a:round/>
              <a:headEnd type="none" w="med" len="med"/>
              <a:tailEnd type="none" w="med" len="med"/>
            </a:ln>
          </p:spPr>
          <p:txBody>
            <a:bodyPr wrap="none" anchor="ctr"/>
            <a:lstStyle/>
            <a:p>
              <a:endParaRPr lang="zh-CN" altLang="en-US"/>
            </a:p>
          </p:txBody>
        </p:sp>
        <p:sp>
          <p:nvSpPr>
            <p:cNvPr id="37952" name="Line 7"/>
            <p:cNvSpPr>
              <a:spLocks noChangeShapeType="1"/>
            </p:cNvSpPr>
            <p:nvPr/>
          </p:nvSpPr>
          <p:spPr bwMode="auto">
            <a:xfrm flipH="1" flipV="1">
              <a:off x="3792" y="2112"/>
              <a:ext cx="144" cy="192"/>
            </a:xfrm>
            <a:prstGeom prst="line">
              <a:avLst/>
            </a:prstGeom>
            <a:noFill/>
            <a:ln w="19050">
              <a:solidFill>
                <a:srgbClr val="FF3300"/>
              </a:solidFill>
              <a:round/>
              <a:headEnd/>
              <a:tailEnd type="stealth" w="med" len="lg"/>
            </a:ln>
          </p:spPr>
          <p:txBody>
            <a:bodyPr wrap="none" anchor="ctr"/>
            <a:lstStyle/>
            <a:p>
              <a:endParaRPr lang="zh-CN" altLang="en-US"/>
            </a:p>
          </p:txBody>
        </p:sp>
      </p:grpSp>
      <p:sp>
        <p:nvSpPr>
          <p:cNvPr id="24" name="Oval 9"/>
          <p:cNvSpPr>
            <a:spLocks noChangeArrowheads="1"/>
          </p:cNvSpPr>
          <p:nvPr/>
        </p:nvSpPr>
        <p:spPr bwMode="auto">
          <a:xfrm>
            <a:off x="1228725" y="2640013"/>
            <a:ext cx="76200" cy="76200"/>
          </a:xfrm>
          <a:prstGeom prst="ellipse">
            <a:avLst/>
          </a:prstGeom>
          <a:solidFill>
            <a:schemeClr val="accent1"/>
          </a:solidFill>
          <a:ln w="19050">
            <a:solidFill>
              <a:schemeClr val="tx1"/>
            </a:solidFill>
            <a:round/>
            <a:headEnd/>
            <a:tailEnd/>
          </a:ln>
        </p:spPr>
        <p:txBody>
          <a:bodyPr wrap="none" anchor="ctr"/>
          <a:lstStyle/>
          <a:p>
            <a:endParaRPr lang="zh-CN" altLang="en-US" b="1">
              <a:solidFill>
                <a:srgbClr val="0000FF"/>
              </a:solidFill>
              <a:latin typeface="等线" pitchFamily="2" charset="-122"/>
              <a:ea typeface="等线" pitchFamily="2" charset="-122"/>
            </a:endParaRPr>
          </a:p>
        </p:txBody>
      </p:sp>
      <p:sp>
        <p:nvSpPr>
          <p:cNvPr id="25" name="Oval 10"/>
          <p:cNvSpPr>
            <a:spLocks noChangeArrowheads="1"/>
          </p:cNvSpPr>
          <p:nvPr/>
        </p:nvSpPr>
        <p:spPr bwMode="auto">
          <a:xfrm>
            <a:off x="3003550" y="4425950"/>
            <a:ext cx="76200" cy="76200"/>
          </a:xfrm>
          <a:prstGeom prst="ellipse">
            <a:avLst/>
          </a:prstGeom>
          <a:solidFill>
            <a:schemeClr val="accent1"/>
          </a:solidFill>
          <a:ln w="19050">
            <a:solidFill>
              <a:schemeClr val="tx1"/>
            </a:solidFill>
            <a:round/>
            <a:headEnd/>
            <a:tailEnd/>
          </a:ln>
        </p:spPr>
        <p:txBody>
          <a:bodyPr wrap="none" anchor="ctr"/>
          <a:lstStyle/>
          <a:p>
            <a:endParaRPr lang="zh-CN" altLang="en-US" b="1">
              <a:solidFill>
                <a:srgbClr val="0000FF"/>
              </a:solidFill>
              <a:latin typeface="等线" pitchFamily="2" charset="-122"/>
              <a:ea typeface="等线" pitchFamily="2" charset="-122"/>
            </a:endParaRPr>
          </a:p>
        </p:txBody>
      </p:sp>
      <p:grpSp>
        <p:nvGrpSpPr>
          <p:cNvPr id="26" name="Group 11"/>
          <p:cNvGrpSpPr>
            <a:grpSpLocks/>
          </p:cNvGrpSpPr>
          <p:nvPr/>
        </p:nvGrpSpPr>
        <p:grpSpPr bwMode="auto">
          <a:xfrm>
            <a:off x="1631950" y="2160588"/>
            <a:ext cx="1817688" cy="1044575"/>
            <a:chOff x="3847" y="1200"/>
            <a:chExt cx="1145" cy="658"/>
          </a:xfrm>
        </p:grpSpPr>
        <p:sp>
          <p:nvSpPr>
            <p:cNvPr id="37950" name="Line 12"/>
            <p:cNvSpPr>
              <a:spLocks noChangeShapeType="1"/>
            </p:cNvSpPr>
            <p:nvPr/>
          </p:nvSpPr>
          <p:spPr bwMode="auto">
            <a:xfrm flipV="1">
              <a:off x="3847" y="1474"/>
              <a:ext cx="384" cy="384"/>
            </a:xfrm>
            <a:prstGeom prst="line">
              <a:avLst/>
            </a:prstGeom>
            <a:noFill/>
            <a:ln w="19050">
              <a:solidFill>
                <a:schemeClr val="tx1"/>
              </a:solidFill>
              <a:round/>
              <a:headEnd/>
              <a:tailEnd type="none" w="med" len="lg"/>
            </a:ln>
          </p:spPr>
          <p:txBody>
            <a:bodyPr wrap="none" anchor="ctr"/>
            <a:lstStyle/>
            <a:p>
              <a:endParaRPr lang="zh-CN" altLang="en-US"/>
            </a:p>
          </p:txBody>
        </p:sp>
        <p:graphicFrame>
          <p:nvGraphicFramePr>
            <p:cNvPr id="37936" name="Object 48"/>
            <p:cNvGraphicFramePr>
              <a:graphicFrameLocks noChangeAspect="1"/>
            </p:cNvGraphicFramePr>
            <p:nvPr/>
          </p:nvGraphicFramePr>
          <p:xfrm>
            <a:off x="4224" y="1200"/>
            <a:ext cx="768" cy="269"/>
          </p:xfrm>
          <a:graphic>
            <a:graphicData uri="http://schemas.openxmlformats.org/presentationml/2006/ole">
              <mc:AlternateContent xmlns:mc="http://schemas.openxmlformats.org/markup-compatibility/2006">
                <mc:Choice xmlns:v="urn:schemas-microsoft-com:vml" Requires="v">
                  <p:oleObj spid="_x0000_s38124" name="公式" r:id="rId3" imgW="32908923" imgH="11573051" progId="Equation.3">
                    <p:embed/>
                  </p:oleObj>
                </mc:Choice>
                <mc:Fallback>
                  <p:oleObj name="公式" r:id="rId3" imgW="32908923" imgH="11573051" progId="Equation.3">
                    <p:embed/>
                    <p:pic>
                      <p:nvPicPr>
                        <p:cNvPr id="0" name="Picture 4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4" y="1200"/>
                          <a:ext cx="768" cy="269"/>
                        </a:xfrm>
                        <a:prstGeom prst="rect">
                          <a:avLst/>
                        </a:prstGeom>
                        <a:solidFill>
                          <a:schemeClr val="accent1"/>
                        </a:solidFill>
                        <a:effectLst>
                          <a:outerShdw dist="35921" dir="2700000" algn="ctr" rotWithShape="0">
                            <a:srgbClr val="808080"/>
                          </a:outerShdw>
                        </a:effectLst>
                      </p:spPr>
                    </p:pic>
                  </p:oleObj>
                </mc:Fallback>
              </mc:AlternateContent>
            </a:graphicData>
          </a:graphic>
        </p:graphicFrame>
      </p:grpSp>
      <p:grpSp>
        <p:nvGrpSpPr>
          <p:cNvPr id="29" name="Group 14"/>
          <p:cNvGrpSpPr>
            <a:grpSpLocks/>
          </p:cNvGrpSpPr>
          <p:nvPr/>
        </p:nvGrpSpPr>
        <p:grpSpPr bwMode="auto">
          <a:xfrm>
            <a:off x="2165350" y="3021013"/>
            <a:ext cx="1828800" cy="1143000"/>
            <a:chOff x="4176" y="1728"/>
            <a:chExt cx="1152" cy="720"/>
          </a:xfrm>
        </p:grpSpPr>
        <p:sp>
          <p:nvSpPr>
            <p:cNvPr id="37949" name="Line 15"/>
            <p:cNvSpPr>
              <a:spLocks noChangeShapeType="1"/>
            </p:cNvSpPr>
            <p:nvPr/>
          </p:nvSpPr>
          <p:spPr bwMode="auto">
            <a:xfrm flipV="1">
              <a:off x="4176" y="2016"/>
              <a:ext cx="384" cy="432"/>
            </a:xfrm>
            <a:prstGeom prst="line">
              <a:avLst/>
            </a:prstGeom>
            <a:noFill/>
            <a:ln w="19050">
              <a:solidFill>
                <a:schemeClr val="tx1"/>
              </a:solidFill>
              <a:round/>
              <a:headEnd/>
              <a:tailEnd type="none" w="med" len="lg"/>
            </a:ln>
          </p:spPr>
          <p:txBody>
            <a:bodyPr wrap="none" anchor="ctr"/>
            <a:lstStyle/>
            <a:p>
              <a:endParaRPr lang="zh-CN" altLang="en-US"/>
            </a:p>
          </p:txBody>
        </p:sp>
        <p:graphicFrame>
          <p:nvGraphicFramePr>
            <p:cNvPr id="37937" name="Object 49"/>
            <p:cNvGraphicFramePr>
              <a:graphicFrameLocks noChangeAspect="1"/>
            </p:cNvGraphicFramePr>
            <p:nvPr/>
          </p:nvGraphicFramePr>
          <p:xfrm>
            <a:off x="4560" y="1728"/>
            <a:ext cx="768" cy="269"/>
          </p:xfrm>
          <a:graphic>
            <a:graphicData uri="http://schemas.openxmlformats.org/presentationml/2006/ole">
              <mc:AlternateContent xmlns:mc="http://schemas.openxmlformats.org/markup-compatibility/2006">
                <mc:Choice xmlns:v="urn:schemas-microsoft-com:vml" Requires="v">
                  <p:oleObj spid="_x0000_s38125" name="公式" r:id="rId5" imgW="32908923" imgH="11573051" progId="Equation.3">
                    <p:embed/>
                  </p:oleObj>
                </mc:Choice>
                <mc:Fallback>
                  <p:oleObj name="公式" r:id="rId5" imgW="32908923" imgH="11573051" progId="Equation.3">
                    <p:embed/>
                    <p:pic>
                      <p:nvPicPr>
                        <p:cNvPr id="0" name="Picture 4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60" y="1728"/>
                          <a:ext cx="768" cy="269"/>
                        </a:xfrm>
                        <a:prstGeom prst="rect">
                          <a:avLst/>
                        </a:prstGeom>
                        <a:solidFill>
                          <a:srgbClr val="FFEDFF"/>
                        </a:solidFill>
                        <a:effectLst>
                          <a:outerShdw dist="35921" dir="2700000" algn="ctr" rotWithShape="0">
                            <a:srgbClr val="808080"/>
                          </a:outerShdw>
                        </a:effectLst>
                      </p:spPr>
                    </p:pic>
                  </p:oleObj>
                </mc:Fallback>
              </mc:AlternateContent>
            </a:graphicData>
          </a:graphic>
        </p:graphicFrame>
      </p:grpSp>
      <p:sp>
        <p:nvSpPr>
          <p:cNvPr id="32" name="Text Box 17"/>
          <p:cNvSpPr txBox="1">
            <a:spLocks noChangeArrowheads="1"/>
          </p:cNvSpPr>
          <p:nvPr/>
        </p:nvSpPr>
        <p:spPr bwMode="auto">
          <a:xfrm>
            <a:off x="4984750" y="2106613"/>
            <a:ext cx="3535363" cy="522287"/>
          </a:xfrm>
          <a:prstGeom prst="rect">
            <a:avLst/>
          </a:prstGeom>
          <a:noFill/>
          <a:ln w="9525">
            <a:noFill/>
            <a:miter lim="800000"/>
            <a:headEnd/>
            <a:tailEnd/>
          </a:ln>
        </p:spPr>
        <p:txBody>
          <a:bodyPr>
            <a:spAutoFit/>
          </a:bodyPr>
          <a:lstStyle/>
          <a:p>
            <a:pPr>
              <a:spcBef>
                <a:spcPct val="50000"/>
              </a:spcBef>
            </a:pPr>
            <a:r>
              <a:rPr kumimoji="1" lang="zh-CN" altLang="en-US" sz="2800" b="1">
                <a:solidFill>
                  <a:srgbClr val="0000FF"/>
                </a:solidFill>
                <a:latin typeface="楷体" pitchFamily="49" charset="-122"/>
                <a:ea typeface="楷体" pitchFamily="49" charset="-122"/>
              </a:rPr>
              <a:t>不可能。</a:t>
            </a:r>
            <a:endParaRPr kumimoji="1" lang="en-US" altLang="zh-CN" sz="2800" b="1">
              <a:solidFill>
                <a:srgbClr val="0000FF"/>
              </a:solidFill>
              <a:latin typeface="楷体" pitchFamily="49" charset="-122"/>
              <a:ea typeface="楷体" pitchFamily="49" charset="-122"/>
            </a:endParaRPr>
          </a:p>
        </p:txBody>
      </p:sp>
      <p:sp>
        <p:nvSpPr>
          <p:cNvPr id="33" name="Rectangle 18"/>
          <p:cNvSpPr>
            <a:spLocks noChangeArrowheads="1"/>
          </p:cNvSpPr>
          <p:nvPr/>
        </p:nvSpPr>
        <p:spPr bwMode="auto">
          <a:xfrm>
            <a:off x="4984750" y="2978150"/>
            <a:ext cx="5557838" cy="3194050"/>
          </a:xfrm>
          <a:prstGeom prst="rect">
            <a:avLst/>
          </a:prstGeom>
          <a:noFill/>
          <a:ln w="9525">
            <a:noFill/>
            <a:miter lim="800000"/>
            <a:headEnd/>
            <a:tailEnd/>
          </a:ln>
        </p:spPr>
        <p:txBody>
          <a:bodyPr>
            <a:spAutoFit/>
          </a:bodyPr>
          <a:lstStyle/>
          <a:p>
            <a:pPr>
              <a:lnSpc>
                <a:spcPct val="120000"/>
              </a:lnSpc>
              <a:spcBef>
                <a:spcPct val="50000"/>
              </a:spcBef>
            </a:pPr>
            <a:r>
              <a:rPr kumimoji="1" lang="zh-CN" altLang="en-US" sz="2800" b="1">
                <a:solidFill>
                  <a:srgbClr val="0000FF"/>
                </a:solidFill>
                <a:latin typeface="楷体" pitchFamily="49" charset="-122"/>
                <a:ea typeface="楷体" pitchFamily="49" charset="-122"/>
              </a:rPr>
              <a:t>因为，若一条等温线与一条绝热线有两个交点，则两条曲线构成了一个循环过程，它仅从单一的热源吸热，且全部转换为功，热机效率达</a:t>
            </a:r>
            <a:r>
              <a:rPr kumimoji="1" lang="en-US" altLang="zh-CN" sz="2800" b="1">
                <a:solidFill>
                  <a:srgbClr val="0000FF"/>
                </a:solidFill>
                <a:latin typeface="楷体" pitchFamily="49" charset="-122"/>
                <a:ea typeface="楷体" pitchFamily="49" charset="-122"/>
              </a:rPr>
              <a:t>100%</a:t>
            </a:r>
            <a:r>
              <a:rPr kumimoji="1" lang="zh-CN" altLang="en-US" sz="2800" b="1">
                <a:solidFill>
                  <a:srgbClr val="0000FF"/>
                </a:solidFill>
                <a:latin typeface="楷体" pitchFamily="49" charset="-122"/>
                <a:ea typeface="楷体" pitchFamily="49" charset="-122"/>
              </a:rPr>
              <a:t>，违背了热力学第二定律的开尔文说法，所以不成立。</a:t>
            </a:r>
            <a:endParaRPr kumimoji="1" lang="en-US" altLang="zh-CN" sz="2800" b="1">
              <a:solidFill>
                <a:srgbClr val="0000FF"/>
              </a:solidFill>
              <a:latin typeface="楷体" pitchFamily="49" charset="-122"/>
              <a:ea typeface="楷体" pitchFamily="49"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right)">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2"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wipe(right)">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right)">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right)">
                                      <p:cBhvr>
                                        <p:cTn id="40" dur="500"/>
                                        <p:tgtEl>
                                          <p:spTgt spid="29"/>
                                        </p:tgtEl>
                                      </p:cBhvr>
                                    </p:animEffect>
                                  </p:childTnLst>
                                </p:cTn>
                              </p:par>
                            </p:childTnLst>
                          </p:cTn>
                        </p:par>
                      </p:childTnLst>
                    </p:cTn>
                  </p:par>
                  <p:par>
                    <p:cTn id="41" fill="hold">
                      <p:stCondLst>
                        <p:cond delay="indefinite"/>
                      </p:stCondLst>
                      <p:childTnLst>
                        <p:par>
                          <p:cTn id="42" fill="hold">
                            <p:stCondLst>
                              <p:cond delay="0"/>
                            </p:stCondLst>
                            <p:childTnLst>
                              <p:par>
                                <p:cTn id="43" presetID="23" presetClass="entr" presetSubtype="288" fill="hold" nodeType="clickEffect">
                                  <p:stCondLst>
                                    <p:cond delay="0"/>
                                  </p:stCondLst>
                                  <p:childTnLst>
                                    <p:set>
                                      <p:cBhvr>
                                        <p:cTn id="44" dur="1" fill="hold">
                                          <p:stCondLst>
                                            <p:cond delay="0"/>
                                          </p:stCondLst>
                                        </p:cTn>
                                        <p:tgtEl>
                                          <p:spTgt spid="24"/>
                                        </p:tgtEl>
                                        <p:attrNameLst>
                                          <p:attrName>style.visibility</p:attrName>
                                        </p:attrNameLst>
                                      </p:cBhvr>
                                      <p:to>
                                        <p:strVal val="visible"/>
                                      </p:to>
                                    </p:set>
                                    <p:anim calcmode="lin" valueType="num">
                                      <p:cBhvr>
                                        <p:cTn id="45" dur="500" fill="hold"/>
                                        <p:tgtEl>
                                          <p:spTgt spid="24"/>
                                        </p:tgtEl>
                                        <p:attrNameLst>
                                          <p:attrName>ppt_w</p:attrName>
                                        </p:attrNameLst>
                                      </p:cBhvr>
                                      <p:tavLst>
                                        <p:tav tm="0">
                                          <p:val>
                                            <p:strVal val="4/3*#ppt_w"/>
                                          </p:val>
                                        </p:tav>
                                        <p:tav tm="100000">
                                          <p:val>
                                            <p:strVal val="#ppt_w"/>
                                          </p:val>
                                        </p:tav>
                                      </p:tavLst>
                                    </p:anim>
                                    <p:anim calcmode="lin" valueType="num">
                                      <p:cBhvr>
                                        <p:cTn id="46" dur="500" fill="hold"/>
                                        <p:tgtEl>
                                          <p:spTgt spid="24"/>
                                        </p:tgtEl>
                                        <p:attrNameLst>
                                          <p:attrName>ppt_h</p:attrName>
                                        </p:attrNameLst>
                                      </p:cBhvr>
                                      <p:tavLst>
                                        <p:tav tm="0">
                                          <p:val>
                                            <p:strVal val="4/3*#ppt_h"/>
                                          </p:val>
                                        </p:tav>
                                        <p:tav tm="100000">
                                          <p:val>
                                            <p:strVal val="#ppt_h"/>
                                          </p:val>
                                        </p:tav>
                                      </p:tavLst>
                                    </p:anim>
                                  </p:childTnLst>
                                </p:cTn>
                              </p:par>
                            </p:childTnLst>
                          </p:cTn>
                        </p:par>
                      </p:childTnLst>
                    </p:cTn>
                  </p:par>
                  <p:par>
                    <p:cTn id="47" fill="hold">
                      <p:stCondLst>
                        <p:cond delay="indefinite"/>
                      </p:stCondLst>
                      <p:childTnLst>
                        <p:par>
                          <p:cTn id="48" fill="hold">
                            <p:stCondLst>
                              <p:cond delay="0"/>
                            </p:stCondLst>
                            <p:childTnLst>
                              <p:par>
                                <p:cTn id="49" presetID="23" presetClass="entr" presetSubtype="288" fill="hold" nodeType="clickEffect">
                                  <p:stCondLst>
                                    <p:cond delay="0"/>
                                  </p:stCondLst>
                                  <p:childTnLst>
                                    <p:set>
                                      <p:cBhvr>
                                        <p:cTn id="50" dur="1" fill="hold">
                                          <p:stCondLst>
                                            <p:cond delay="0"/>
                                          </p:stCondLst>
                                        </p:cTn>
                                        <p:tgtEl>
                                          <p:spTgt spid="25"/>
                                        </p:tgtEl>
                                        <p:attrNameLst>
                                          <p:attrName>style.visibility</p:attrName>
                                        </p:attrNameLst>
                                      </p:cBhvr>
                                      <p:to>
                                        <p:strVal val="visible"/>
                                      </p:to>
                                    </p:set>
                                    <p:anim calcmode="lin" valueType="num">
                                      <p:cBhvr>
                                        <p:cTn id="51" dur="500" fill="hold"/>
                                        <p:tgtEl>
                                          <p:spTgt spid="25"/>
                                        </p:tgtEl>
                                        <p:attrNameLst>
                                          <p:attrName>ppt_w</p:attrName>
                                        </p:attrNameLst>
                                      </p:cBhvr>
                                      <p:tavLst>
                                        <p:tav tm="0">
                                          <p:val>
                                            <p:strVal val="4/3*#ppt_w"/>
                                          </p:val>
                                        </p:tav>
                                        <p:tav tm="100000">
                                          <p:val>
                                            <p:strVal val="#ppt_w"/>
                                          </p:val>
                                        </p:tav>
                                      </p:tavLst>
                                    </p:anim>
                                    <p:anim calcmode="lin" valueType="num">
                                      <p:cBhvr>
                                        <p:cTn id="52" dur="500" fill="hold"/>
                                        <p:tgtEl>
                                          <p:spTgt spid="25"/>
                                        </p:tgtEl>
                                        <p:attrNameLst>
                                          <p:attrName>ppt_h</p:attrName>
                                        </p:attrNameLst>
                                      </p:cBhvr>
                                      <p:tavLst>
                                        <p:tav tm="0">
                                          <p:val>
                                            <p:strVal val="4/3*#ppt_h"/>
                                          </p:val>
                                        </p:tav>
                                        <p:tav tm="100000">
                                          <p:val>
                                            <p:strVal val="#ppt_h"/>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iterate type="lt">
                                    <p:tmPct val="100000"/>
                                  </p:iterate>
                                  <p:childTnLst>
                                    <p:set>
                                      <p:cBhvr>
                                        <p:cTn id="56" dur="1" fill="hold">
                                          <p:stCondLst>
                                            <p:cond delay="0"/>
                                          </p:stCondLst>
                                        </p:cTn>
                                        <p:tgtEl>
                                          <p:spTgt spid="32"/>
                                        </p:tgtEl>
                                        <p:attrNameLst>
                                          <p:attrName>style.visibility</p:attrName>
                                        </p:attrNameLst>
                                      </p:cBhvr>
                                      <p:to>
                                        <p:strVal val="visible"/>
                                      </p:to>
                                    </p:set>
                                    <p:animEffect transition="in" filter="wipe(left)">
                                      <p:cBhvr>
                                        <p:cTn id="57" dur="75"/>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iterate type="lt">
                                    <p:tmPct val="100000"/>
                                  </p:iterate>
                                  <p:childTnLst>
                                    <p:set>
                                      <p:cBhvr>
                                        <p:cTn id="61" dur="1" fill="hold">
                                          <p:stCondLst>
                                            <p:cond delay="0"/>
                                          </p:stCondLst>
                                        </p:cTn>
                                        <p:tgtEl>
                                          <p:spTgt spid="33"/>
                                        </p:tgtEl>
                                        <p:attrNameLst>
                                          <p:attrName>style.visibility</p:attrName>
                                        </p:attrNameLst>
                                      </p:cBhvr>
                                      <p:to>
                                        <p:strVal val="visible"/>
                                      </p:to>
                                    </p:set>
                                    <p:animEffect transition="in" filter="wipe(left)">
                                      <p:cBhvr>
                                        <p:cTn id="62" dur="75"/>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2" grpId="0" autoUpdateAnimBg="0"/>
      <p:bldP spid="33"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231"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480949"/>
            <a:ext cx="1103312" cy="1103312"/>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22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45227" name="Text Box 1029"/>
          <p:cNvSpPr txBox="1">
            <a:spLocks noChangeArrowheads="1"/>
          </p:cNvSpPr>
          <p:nvPr/>
        </p:nvSpPr>
        <p:spPr bwMode="auto">
          <a:xfrm>
            <a:off x="2397125" y="334963"/>
            <a:ext cx="8178800" cy="1930337"/>
          </a:xfrm>
          <a:prstGeom prst="rect">
            <a:avLst/>
          </a:prstGeom>
          <a:noFill/>
          <a:ln w="9525">
            <a:noFill/>
            <a:miter lim="800000"/>
            <a:headEnd/>
            <a:tailEnd/>
          </a:ln>
        </p:spPr>
        <p:txBody>
          <a:bodyPr>
            <a:spAutoFit/>
          </a:bodyPr>
          <a:lstStyle/>
          <a:p>
            <a:pPr algn="just">
              <a:lnSpc>
                <a:spcPct val="150000"/>
              </a:lnSpc>
              <a:spcBef>
                <a:spcPct val="50000"/>
              </a:spcBef>
            </a:pPr>
            <a:r>
              <a:rPr kumimoji="1" lang="zh-CN" altLang="en-US" sz="2800" b="1" dirty="0">
                <a:solidFill>
                  <a:srgbClr val="0000FF"/>
                </a:solidFill>
                <a:latin typeface="楷体" pitchFamily="49" charset="-122"/>
                <a:ea typeface="楷体" pitchFamily="49" charset="-122"/>
              </a:rPr>
              <a:t>一卡诺热机的低温热源温度为</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7</a:t>
            </a:r>
            <a:r>
              <a:rPr kumimoji="1" lang="zh-CN" altLang="en-US" sz="2800" b="1" dirty="0">
                <a:solidFill>
                  <a:srgbClr val="0000FF"/>
                </a:solidFill>
                <a:latin typeface="Times New Roman" panose="02020603050405020304" pitchFamily="18" charset="0"/>
                <a:ea typeface="楷体" pitchFamily="49" charset="-122"/>
                <a:cs typeface="Times New Roman" panose="02020603050405020304" pitchFamily="18" charset="0"/>
              </a:rPr>
              <a:t>℃</a:t>
            </a:r>
            <a:r>
              <a:rPr kumimoji="1" lang="zh-CN" altLang="en-US" sz="2800" b="1" dirty="0">
                <a:solidFill>
                  <a:srgbClr val="0000FF"/>
                </a:solidFill>
                <a:latin typeface="楷体" pitchFamily="49" charset="-122"/>
                <a:ea typeface="楷体" pitchFamily="49" charset="-122"/>
              </a:rPr>
              <a:t>，效率为</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40%</a:t>
            </a:r>
            <a:r>
              <a:rPr kumimoji="1" lang="zh-CN" altLang="en-US" sz="2800" b="1" dirty="0">
                <a:solidFill>
                  <a:srgbClr val="0000FF"/>
                </a:solidFill>
                <a:latin typeface="楷体" pitchFamily="49" charset="-122"/>
                <a:ea typeface="楷体" pitchFamily="49" charset="-122"/>
              </a:rPr>
              <a:t>，若要将其效率提高到</a:t>
            </a:r>
            <a:r>
              <a:rPr kumimoji="1" lang="en-US" altLang="zh-CN" sz="2800" b="1" dirty="0">
                <a:solidFill>
                  <a:srgbClr val="0000FF"/>
                </a:solidFill>
                <a:latin typeface="Times New Roman" panose="02020603050405020304" pitchFamily="18" charset="0"/>
                <a:ea typeface="楷体" pitchFamily="49" charset="-122"/>
                <a:cs typeface="Times New Roman" panose="02020603050405020304" pitchFamily="18" charset="0"/>
              </a:rPr>
              <a:t>50%</a:t>
            </a:r>
            <a:r>
              <a:rPr kumimoji="1" lang="zh-CN" altLang="en-US" sz="2800" b="1" dirty="0">
                <a:solidFill>
                  <a:srgbClr val="0000FF"/>
                </a:solidFill>
                <a:latin typeface="楷体" pitchFamily="49" charset="-122"/>
                <a:ea typeface="楷体" pitchFamily="49" charset="-122"/>
              </a:rPr>
              <a:t>，问高温热源的温度需提高多少？</a:t>
            </a:r>
          </a:p>
        </p:txBody>
      </p:sp>
      <mc:AlternateContent xmlns:mc="http://schemas.openxmlformats.org/markup-compatibility/2006" xmlns:a14="http://schemas.microsoft.com/office/drawing/2010/main">
        <mc:Choice Requires="a14">
          <p:sp>
            <p:nvSpPr>
              <p:cNvPr id="45226" name="TextBox 23"/>
              <p:cNvSpPr txBox="1">
                <a:spLocks noChangeArrowheads="1"/>
              </p:cNvSpPr>
              <p:nvPr/>
            </p:nvSpPr>
            <p:spPr bwMode="auto">
              <a:xfrm>
                <a:off x="2397125" y="4413250"/>
                <a:ext cx="8280400" cy="954088"/>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其中</a:t>
                </a:r>
                <a14:m>
                  <m:oMath xmlns:m="http://schemas.openxmlformats.org/officeDocument/2006/math">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zh-CN" sz="2800" b="1" dirty="0">
                    <a:solidFill>
                      <a:srgbClr val="0000FF"/>
                    </a:solidFill>
                    <a:latin typeface="楷体" pitchFamily="49" charset="-122"/>
                    <a:ea typeface="楷体" pitchFamily="49" charset="-122"/>
                  </a:rPr>
                  <a:t>为低温热源温度。由上述两式可得高温热源需提高的温度为</a:t>
                </a:r>
                <a:endParaRPr lang="zh-CN" altLang="en-US" sz="2800" b="1" dirty="0">
                  <a:solidFill>
                    <a:srgbClr val="0000FF"/>
                  </a:solidFill>
                  <a:latin typeface="楷体" pitchFamily="49" charset="-122"/>
                  <a:ea typeface="楷体" pitchFamily="49" charset="-122"/>
                </a:endParaRPr>
              </a:p>
            </p:txBody>
          </p:sp>
        </mc:Choice>
        <mc:Fallback xmlns="">
          <p:sp>
            <p:nvSpPr>
              <p:cNvPr id="45226" name="TextBox 23"/>
              <p:cNvSpPr txBox="1">
                <a:spLocks noRot="1" noChangeAspect="1" noMove="1" noResize="1" noEditPoints="1" noAdjustHandles="1" noChangeArrowheads="1" noChangeShapeType="1" noTextEdit="1"/>
              </p:cNvSpPr>
              <p:nvPr/>
            </p:nvSpPr>
            <p:spPr bwMode="auto">
              <a:xfrm>
                <a:off x="2397125" y="4413250"/>
                <a:ext cx="8280400" cy="954088"/>
              </a:xfrm>
              <a:prstGeom prst="rect">
                <a:avLst/>
              </a:prstGeom>
              <a:blipFill>
                <a:blip r:embed="rId2"/>
                <a:stretch>
                  <a:fillRect l="-1472" t="-8333" b="-17308"/>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225" name="TextBox 22"/>
              <p:cNvSpPr txBox="1">
                <a:spLocks noChangeArrowheads="1"/>
              </p:cNvSpPr>
              <p:nvPr/>
            </p:nvSpPr>
            <p:spPr bwMode="auto">
              <a:xfrm>
                <a:off x="2397125" y="2470150"/>
                <a:ext cx="7659688" cy="522288"/>
              </a:xfrm>
              <a:prstGeom prst="rect">
                <a:avLst/>
              </a:prstGeom>
              <a:noFill/>
              <a:ln w="9525">
                <a:noFill/>
                <a:miter lim="800000"/>
                <a:headEnd/>
                <a:tailEnd/>
              </a:ln>
            </p:spPr>
            <p:txBody>
              <a:bodyPr>
                <a:spAutoFit/>
              </a:bodyPr>
              <a:lstStyle/>
              <a:p>
                <a:r>
                  <a:rPr lang="zh-CN" altLang="zh-CN" sz="2800" b="1" dirty="0">
                    <a:solidFill>
                      <a:srgbClr val="0000FF"/>
                    </a:solidFill>
                    <a:latin typeface="楷体" pitchFamily="49" charset="-122"/>
                    <a:ea typeface="楷体" pitchFamily="49" charset="-122"/>
                  </a:rPr>
                  <a:t>设高温热源的温度分别为</a:t>
                </a:r>
                <a14:m>
                  <m:oMath xmlns:m="http://schemas.openxmlformats.org/officeDocument/2006/math">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oMath>
                </a14:m>
                <a:r>
                  <a:rPr lang="zh-CN" altLang="en-US" sz="2800" b="1" dirty="0">
                    <a:solidFill>
                      <a:srgbClr val="0000FF"/>
                    </a:solidFill>
                    <a:latin typeface="楷体" pitchFamily="49" charset="-122"/>
                    <a:ea typeface="楷体" pitchFamily="49" charset="-122"/>
                  </a:rPr>
                  <a:t>、</a:t>
                </a:r>
                <a14:m>
                  <m:oMath xmlns:m="http://schemas.openxmlformats.org/officeDocument/2006/math">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oMath>
                </a14:m>
                <a:r>
                  <a:rPr lang="zh-CN" altLang="zh-CN" sz="2800" b="1" dirty="0">
                    <a:solidFill>
                      <a:srgbClr val="0000FF"/>
                    </a:solidFill>
                    <a:latin typeface="楷体" pitchFamily="49" charset="-122"/>
                    <a:ea typeface="楷体" pitchFamily="49" charset="-122"/>
                  </a:rPr>
                  <a:t>，则有</a:t>
                </a:r>
                <a:endParaRPr lang="zh-CN" altLang="en-US" sz="2800" b="1" dirty="0">
                  <a:solidFill>
                    <a:srgbClr val="0000FF"/>
                  </a:solidFill>
                  <a:latin typeface="楷体" pitchFamily="49" charset="-122"/>
                  <a:ea typeface="楷体" pitchFamily="49" charset="-122"/>
                </a:endParaRPr>
              </a:p>
            </p:txBody>
          </p:sp>
        </mc:Choice>
        <mc:Fallback xmlns="">
          <p:sp>
            <p:nvSpPr>
              <p:cNvPr id="45225" name="TextBox 22"/>
              <p:cNvSpPr txBox="1">
                <a:spLocks noRot="1" noChangeAspect="1" noMove="1" noResize="1" noEditPoints="1" noAdjustHandles="1" noChangeArrowheads="1" noChangeShapeType="1" noTextEdit="1"/>
              </p:cNvSpPr>
              <p:nvPr/>
            </p:nvSpPr>
            <p:spPr bwMode="auto">
              <a:xfrm>
                <a:off x="2397125" y="2470150"/>
                <a:ext cx="7659688" cy="522288"/>
              </a:xfrm>
              <a:prstGeom prst="rect">
                <a:avLst/>
              </a:prstGeom>
              <a:blipFill>
                <a:blip r:embed="rId3"/>
                <a:stretch>
                  <a:fillRect l="-1591" t="-13953" b="-29070"/>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264211" y="3181924"/>
                <a:ext cx="1999586" cy="9875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den>
                      </m:f>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3264211" y="3181924"/>
                <a:ext cx="1999586" cy="98757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445263" y="3168497"/>
                <a:ext cx="2184124" cy="9875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𝜂</m:t>
                      </m:r>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panose="02040503050406030204" pitchFamily="18" charset="0"/>
                              <a:ea typeface="Cambria Math" panose="02040503050406030204" pitchFamily="18" charset="0"/>
                            </a:rPr>
                          </m:ctrlPr>
                        </m:fPr>
                        <m:num>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m:t>
                              </m:r>
                            </m:sup>
                          </m:sSubSup>
                        </m:den>
                      </m:f>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5445263" y="3168497"/>
                <a:ext cx="2184124" cy="98757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498850" y="5624513"/>
                <a:ext cx="23864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𝑇</m:t>
                      </m:r>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panose="02040503050406030204" pitchFamily="18" charset="0"/>
                            </a:rPr>
                          </m:ctrlPr>
                        </m:sSubSupPr>
                        <m:e>
                          <m:r>
                            <a:rPr lang="en-US" altLang="zh-CN" sz="2800" i="1">
                              <a:solidFill>
                                <a:srgbClr val="0000FF"/>
                              </a:solidFill>
                              <a:latin typeface="Cambria Math" panose="02040503050406030204" pitchFamily="18" charset="0"/>
                            </a:rPr>
                            <m:t>𝑇</m:t>
                          </m:r>
                        </m:e>
                        <m:sub>
                          <m:r>
                            <a:rPr lang="en-US" altLang="zh-CN" sz="2800" i="1">
                              <a:solidFill>
                                <a:srgbClr val="0000FF"/>
                              </a:solidFill>
                              <a:latin typeface="Cambria Math" panose="02040503050406030204" pitchFamily="18" charset="0"/>
                            </a:rPr>
                            <m:t>1</m:t>
                          </m:r>
                        </m:sub>
                        <m:sup>
                          <m:r>
                            <a:rPr lang="en-US" altLang="zh-CN" sz="2800" i="1">
                              <a:solidFill>
                                <a:srgbClr val="0000FF"/>
                              </a:solidFill>
                              <a:latin typeface="Cambria Math" panose="02040503050406030204" pitchFamily="18" charset="0"/>
                            </a:rPr>
                            <m:t>′</m:t>
                          </m:r>
                        </m:sup>
                      </m:sSubSup>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3498850" y="5624513"/>
                <a:ext cx="23864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5730181" y="5355881"/>
                <a:ext cx="3798412"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panose="02040503050406030204" pitchFamily="18" charset="0"/>
                              <a:ea typeface="Cambria Math" panose="02040503050406030204" pitchFamily="18" charset="0"/>
                            </a:rPr>
                          </m:ctrlPr>
                        </m:dPr>
                        <m:e>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𝜂</m:t>
                              </m:r>
                              <m:r>
                                <a:rPr lang="en-US" altLang="zh-CN" sz="2800" i="1">
                                  <a:solidFill>
                                    <a:srgbClr val="0000FF"/>
                                  </a:solidFill>
                                  <a:latin typeface="Cambria Math" panose="02040503050406030204" pitchFamily="18" charset="0"/>
                                  <a:ea typeface="Cambria Math" panose="02040503050406030204" pitchFamily="18" charset="0"/>
                                </a:rPr>
                                <m:t>′′</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panose="02040503050406030204" pitchFamily="18" charset="0"/>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1−</m:t>
                              </m:r>
                              <m:r>
                                <a:rPr lang="zh-CN" altLang="en-US" sz="2800" i="1">
                                  <a:solidFill>
                                    <a:srgbClr val="0000FF"/>
                                  </a:solidFill>
                                  <a:latin typeface="Cambria Math" panose="02040503050406030204" pitchFamily="18" charset="0"/>
                                  <a:ea typeface="Cambria Math" panose="02040503050406030204" pitchFamily="18" charset="0"/>
                                </a:rPr>
                                <m:t>𝜂</m:t>
                              </m:r>
                              <m:r>
                                <a:rPr lang="en-US" altLang="zh-CN" sz="2800" i="1">
                                  <a:solidFill>
                                    <a:srgbClr val="0000FF"/>
                                  </a:solidFill>
                                  <a:latin typeface="Cambria Math" panose="02040503050406030204" pitchFamily="18" charset="0"/>
                                  <a:ea typeface="Cambria Math" panose="02040503050406030204" pitchFamily="18" charset="0"/>
                                </a:rPr>
                                <m:t>′</m:t>
                              </m:r>
                            </m:den>
                          </m:f>
                        </m:e>
                      </m:d>
                      <m:sSub>
                        <m:sSubPr>
                          <m:ctrlPr>
                            <a:rPr lang="en-US" altLang="zh-CN" sz="2800" i="1">
                              <a:solidFill>
                                <a:srgbClr val="0000FF"/>
                              </a:solidFill>
                              <a:latin typeface="Cambria Math" panose="02040503050406030204" pitchFamily="18" charset="0"/>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𝑇</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5730181" y="5355881"/>
                <a:ext cx="3798412" cy="106048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文本框 28"/>
              <p:cNvSpPr txBox="1"/>
              <p:nvPr/>
            </p:nvSpPr>
            <p:spPr>
              <a:xfrm>
                <a:off x="9404118" y="5678253"/>
                <a:ext cx="139788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93.3</m:t>
                      </m:r>
                      <m:r>
                        <a:rPr lang="en-US" altLang="zh-CN" sz="2800" b="0" i="1" smtClean="0">
                          <a:solidFill>
                            <a:srgbClr val="0000FF"/>
                          </a:solidFill>
                          <a:latin typeface="Cambria Math" panose="02040503050406030204" pitchFamily="18" charset="0"/>
                        </a:rPr>
                        <m:t>𝐾</m:t>
                      </m:r>
                    </m:oMath>
                  </m:oMathPara>
                </a14:m>
                <a:endParaRPr lang="zh-CN" altLang="en-US" sz="2800" i="1" dirty="0"/>
              </a:p>
            </p:txBody>
          </p:sp>
        </mc:Choice>
        <mc:Fallback xmlns="">
          <p:sp>
            <p:nvSpPr>
              <p:cNvPr id="29" name="文本框 28"/>
              <p:cNvSpPr txBox="1">
                <a:spLocks noRot="1" noChangeAspect="1" noMove="1" noResize="1" noEditPoints="1" noAdjustHandles="1" noChangeArrowheads="1" noChangeShapeType="1" noTextEdit="1"/>
              </p:cNvSpPr>
              <p:nvPr/>
            </p:nvSpPr>
            <p:spPr>
              <a:xfrm>
                <a:off x="9404118" y="5678253"/>
                <a:ext cx="1397883" cy="430887"/>
              </a:xfrm>
              <a:prstGeom prst="rect">
                <a:avLst/>
              </a:prstGeom>
              <a:blipFill>
                <a:blip r:embed="rId12"/>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45227"/>
                                        </p:tgtEl>
                                        <p:attrNameLst>
                                          <p:attrName>style.visibility</p:attrName>
                                        </p:attrNameLst>
                                      </p:cBhvr>
                                      <p:to>
                                        <p:strVal val="visible"/>
                                      </p:to>
                                    </p:set>
                                    <p:animEffect transition="in" filter="wipe(left)">
                                      <p:cBhvr>
                                        <p:cTn id="13" dur="500"/>
                                        <p:tgtEl>
                                          <p:spTgt spid="45227"/>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45225"/>
                                        </p:tgtEl>
                                        <p:attrNameLst>
                                          <p:attrName>style.visibility</p:attrName>
                                        </p:attrNameLst>
                                      </p:cBhvr>
                                      <p:to>
                                        <p:strVal val="visible"/>
                                      </p:to>
                                    </p:set>
                                    <p:animEffect transition="in" filter="wipe(left)">
                                      <p:cBhvr>
                                        <p:cTn id="25" dur="500"/>
                                        <p:tgtEl>
                                          <p:spTgt spid="4522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left)">
                                      <p:cBhvr>
                                        <p:cTn id="30" dur="500"/>
                                        <p:tgtEl>
                                          <p:spTgt spid="24"/>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45226"/>
                                        </p:tgtEl>
                                        <p:attrNameLst>
                                          <p:attrName>style.visibility</p:attrName>
                                        </p:attrNameLst>
                                      </p:cBhvr>
                                      <p:to>
                                        <p:strVal val="visible"/>
                                      </p:to>
                                    </p:set>
                                    <p:animEffect transition="in" filter="wipe(left)">
                                      <p:cBhvr>
                                        <p:cTn id="40" dur="500"/>
                                        <p:tgtEl>
                                          <p:spTgt spid="45226"/>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ipe(left)">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8"/>
                                        </p:tgtEl>
                                        <p:attrNameLst>
                                          <p:attrName>style.visibility</p:attrName>
                                        </p:attrNameLst>
                                      </p:cBhvr>
                                      <p:to>
                                        <p:strVal val="visible"/>
                                      </p:to>
                                    </p:set>
                                    <p:animEffect transition="in" filter="wipe(left)">
                                      <p:cBhvr>
                                        <p:cTn id="50" dur="500"/>
                                        <p:tgtEl>
                                          <p:spTgt spid="28"/>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227" grpId="0"/>
      <p:bldP spid="45226" grpId="0"/>
      <p:bldP spid="45225" grpId="0"/>
      <p:bldP spid="24" grpId="0"/>
      <p:bldP spid="20" grpId="0"/>
      <p:bldP spid="25"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19" name="矩形 6"/>
          <p:cNvSpPr>
            <a:spLocks noChangeArrowheads="1"/>
          </p:cNvSpPr>
          <p:nvPr/>
        </p:nvSpPr>
        <p:spPr bwMode="auto">
          <a:xfrm>
            <a:off x="2280118" y="377825"/>
            <a:ext cx="81438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en-US" altLang="zh-CN" dirty="0">
                <a:solidFill>
                  <a:srgbClr val="FF0000"/>
                </a:solidFill>
                <a:ea typeface="微软雅黑" panose="020B0503020204020204" pitchFamily="34" charset="-122"/>
                <a:cs typeface="Times New Roman" panose="02020603050405020304" pitchFamily="18" charset="0"/>
              </a:rPr>
              <a:t>0021</a:t>
            </a:r>
            <a:r>
              <a:rPr lang="zh-CN" altLang="zh-CN" dirty="0">
                <a:ea typeface="微软雅黑" panose="020B0503020204020204" pitchFamily="34" charset="-122"/>
                <a:cs typeface="Times New Roman" panose="02020603050405020304" pitchFamily="18" charset="0"/>
              </a:rPr>
              <a:t>气体速率分布函数的物理意义是在平衡状态下，单位速率区间内的分子数占总分子数的百分比。</a:t>
            </a:r>
            <a:endParaRPr lang="zh-CN" altLang="en-US" dirty="0">
              <a:ea typeface="微软雅黑" panose="020B0503020204020204" pitchFamily="34" charset="-122"/>
              <a:cs typeface="Times New Roman" panose="02020603050405020304" pitchFamily="18" charset="0"/>
            </a:endParaRPr>
          </a:p>
        </p:txBody>
      </p:sp>
      <p:sp>
        <p:nvSpPr>
          <p:cNvPr id="21" name="矩形 7"/>
          <p:cNvSpPr>
            <a:spLocks noChangeArrowheads="1"/>
          </p:cNvSpPr>
          <p:nvPr/>
        </p:nvSpPr>
        <p:spPr bwMode="auto">
          <a:xfrm>
            <a:off x="4923305" y="1821995"/>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sp>
        <p:nvSpPr>
          <p:cNvPr id="40" name="矩形 7"/>
          <p:cNvSpPr>
            <a:spLocks noChangeArrowheads="1"/>
          </p:cNvSpPr>
          <p:nvPr/>
        </p:nvSpPr>
        <p:spPr bwMode="auto">
          <a:xfrm>
            <a:off x="4923305" y="5031300"/>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p:grpSp>
        <p:nvGrpSpPr>
          <p:cNvPr id="2" name="组合 1"/>
          <p:cNvGrpSpPr/>
          <p:nvPr/>
        </p:nvGrpSpPr>
        <p:grpSpPr>
          <a:xfrm>
            <a:off x="2280118" y="3258670"/>
            <a:ext cx="8143875" cy="1448906"/>
            <a:chOff x="2280118" y="3438136"/>
            <a:chExt cx="7786687" cy="1448906"/>
          </a:xfrm>
        </p:grpSpPr>
        <p:sp>
          <p:nvSpPr>
            <p:cNvPr id="23" name="TextBox 3"/>
            <p:cNvSpPr txBox="1">
              <a:spLocks noChangeArrowheads="1"/>
            </p:cNvSpPr>
            <p:nvPr/>
          </p:nvSpPr>
          <p:spPr bwMode="auto">
            <a:xfrm>
              <a:off x="2280118" y="3438136"/>
              <a:ext cx="778668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lnSpc>
                  <a:spcPct val="150000"/>
                </a:lnSpc>
              </a:pPr>
              <a:r>
                <a:rPr lang="en-US" altLang="zh-CN" dirty="0">
                  <a:solidFill>
                    <a:srgbClr val="FF0000"/>
                  </a:solidFill>
                  <a:ea typeface="微软雅黑" panose="020B0503020204020204" pitchFamily="34" charset="-122"/>
                  <a:cs typeface="Times New Roman" panose="02020603050405020304" pitchFamily="18" charset="0"/>
                </a:rPr>
                <a:t>0022</a:t>
              </a:r>
              <a:r>
                <a:rPr lang="zh-CN" altLang="zh-CN" dirty="0">
                  <a:ea typeface="微软雅黑" panose="020B0503020204020204" pitchFamily="34" charset="-122"/>
                  <a:cs typeface="Times New Roman" panose="02020603050405020304" pitchFamily="18" charset="0"/>
                </a:rPr>
                <a:t>处于温度为</a:t>
              </a:r>
              <a:r>
                <a:rPr lang="en-US" altLang="zh-CN" i="1" dirty="0">
                  <a:ea typeface="微软雅黑" panose="020B0503020204020204" pitchFamily="34" charset="-122"/>
                  <a:cs typeface="Times New Roman" panose="02020603050405020304" pitchFamily="18" charset="0"/>
                </a:rPr>
                <a:t>T </a:t>
              </a:r>
              <a:r>
                <a:rPr lang="zh-CN" altLang="zh-CN" dirty="0">
                  <a:ea typeface="微软雅黑" panose="020B0503020204020204" pitchFamily="34" charset="-122"/>
                  <a:cs typeface="Times New Roman" panose="02020603050405020304" pitchFamily="18" charset="0"/>
                </a:rPr>
                <a:t>的平衡态的气体中，每个分子的每个自由度的平均动能都是</a:t>
              </a:r>
              <a:r>
                <a:rPr lang="en-US" altLang="zh-CN" dirty="0">
                  <a:ea typeface="微软雅黑" panose="020B0503020204020204" pitchFamily="34" charset="-122"/>
                  <a:cs typeface="Times New Roman" panose="02020603050405020304" pitchFamily="18" charset="0"/>
                </a:rPr>
                <a:t>         </a:t>
              </a:r>
              <a:r>
                <a:rPr lang="zh-CN" altLang="zh-CN" dirty="0">
                  <a:ea typeface="微软雅黑" panose="020B0503020204020204" pitchFamily="34" charset="-122"/>
                  <a:cs typeface="Times New Roman" panose="02020603050405020304" pitchFamily="18" charset="0"/>
                </a:rPr>
                <a:t>。</a:t>
              </a:r>
              <a:endParaRPr lang="zh-CN" altLang="en-US" dirty="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矩形 19"/>
                <p:cNvSpPr/>
                <p:nvPr/>
              </p:nvSpPr>
              <p:spPr>
                <a:xfrm>
                  <a:off x="6328539" y="3988078"/>
                  <a:ext cx="96250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panose="02040503050406030204" pitchFamily="18" charset="0"/>
                              </a:rPr>
                            </m:ctrlPr>
                          </m:fPr>
                          <m:num>
                            <m:r>
                              <a:rPr lang="en-US" altLang="zh-CN" sz="2800" b="0" i="1" smtClean="0">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2</m:t>
                            </m:r>
                          </m:den>
                        </m:f>
                        <m:r>
                          <a:rPr lang="en-US" altLang="zh-CN" sz="2800" b="0" i="1" smtClean="0">
                            <a:solidFill>
                              <a:srgbClr val="0000FF"/>
                            </a:solidFill>
                            <a:latin typeface="Cambria Math" panose="02040503050406030204" pitchFamily="18" charset="0"/>
                          </a:rPr>
                          <m:t>𝑘𝑇</m:t>
                        </m:r>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6328539" y="3988078"/>
                  <a:ext cx="962508" cy="898964"/>
                </a:xfrm>
                <a:prstGeom prst="rect">
                  <a:avLst/>
                </a:prstGeom>
                <a:blipFill>
                  <a:blip r:embed="rId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907384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5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ipe(left)">
                                      <p:cBhvr>
                                        <p:cTn id="25" dur="500"/>
                                        <p:tgtEl>
                                          <p:spTgt spid="21"/>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8"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left)">
                                      <p:cBhvr>
                                        <p:cTn id="4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P spid="40" grpId="0"/>
    </p:bldLst>
  </p:timing>
</p:sld>
</file>

<file path=ppt/theme/theme1.xml><?xml version="1.0" encoding="utf-8"?>
<a:theme xmlns:a="http://schemas.openxmlformats.org/drawingml/2006/main" name="1_主题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name="主题2" id="{C3AC7DD7-08CD-4528-B442-3C16D95B7B79}" vid="{73EA3633-563A-4D69-8A83-1689627CFEBE}"/>
    </a:ext>
  </a:extLst>
</a:theme>
</file>

<file path=docProps/app.xml><?xml version="1.0" encoding="utf-8"?>
<Properties xmlns="http://schemas.openxmlformats.org/officeDocument/2006/extended-properties" xmlns:vt="http://schemas.openxmlformats.org/officeDocument/2006/docPropsVTypes">
  <Template/>
  <TotalTime>1423</TotalTime>
  <Words>6398</Words>
  <Application>Microsoft Office PowerPoint</Application>
  <PresentationFormat>宽屏</PresentationFormat>
  <Paragraphs>1104</Paragraphs>
  <Slides>89</Slides>
  <Notes>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89</vt:i4>
      </vt:variant>
    </vt:vector>
  </HeadingPairs>
  <TitlesOfParts>
    <vt:vector size="104" baseType="lpstr">
      <vt:lpstr>等线</vt:lpstr>
      <vt:lpstr>等线 Light</vt:lpstr>
      <vt:lpstr>汉仪颜楷繁</vt:lpstr>
      <vt:lpstr>华文行楷</vt:lpstr>
      <vt:lpstr>楷体</vt:lpstr>
      <vt:lpstr>楷体_GB2312</vt:lpstr>
      <vt:lpstr>宋体</vt:lpstr>
      <vt:lpstr>微软雅黑</vt:lpstr>
      <vt:lpstr>Arial</vt:lpstr>
      <vt:lpstr>Cambria Math</vt:lpstr>
      <vt:lpstr>Times New Roman</vt:lpstr>
      <vt:lpstr>Wingdings</vt:lpstr>
      <vt:lpstr>1_主题2</vt:lpstr>
      <vt:lpstr>Picture</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戴占海</cp:lastModifiedBy>
  <cp:revision>215</cp:revision>
  <dcterms:created xsi:type="dcterms:W3CDTF">2016-10-12T23:56:49Z</dcterms:created>
  <dcterms:modified xsi:type="dcterms:W3CDTF">2017-07-19T11:46:59Z</dcterms:modified>
</cp:coreProperties>
</file>